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9"/>
  </p:notesMasterIdLst>
  <p:sldIdLst>
    <p:sldId id="256" r:id="rId2"/>
    <p:sldId id="532" r:id="rId3"/>
    <p:sldId id="523" r:id="rId4"/>
    <p:sldId id="524" r:id="rId5"/>
    <p:sldId id="525" r:id="rId6"/>
    <p:sldId id="527" r:id="rId7"/>
    <p:sldId id="587" r:id="rId8"/>
    <p:sldId id="586" r:id="rId9"/>
    <p:sldId id="589" r:id="rId10"/>
    <p:sldId id="591" r:id="rId11"/>
    <p:sldId id="538" r:id="rId12"/>
    <p:sldId id="590" r:id="rId13"/>
    <p:sldId id="536" r:id="rId14"/>
    <p:sldId id="539" r:id="rId15"/>
    <p:sldId id="549" r:id="rId16"/>
    <p:sldId id="550" r:id="rId17"/>
    <p:sldId id="551" r:id="rId18"/>
    <p:sldId id="438" r:id="rId19"/>
    <p:sldId id="439" r:id="rId20"/>
    <p:sldId id="440" r:id="rId21"/>
    <p:sldId id="441" r:id="rId22"/>
    <p:sldId id="442" r:id="rId23"/>
    <p:sldId id="354" r:id="rId24"/>
    <p:sldId id="495" r:id="rId25"/>
    <p:sldId id="498" r:id="rId26"/>
    <p:sldId id="520" r:id="rId27"/>
    <p:sldId id="390" r:id="rId28"/>
    <p:sldId id="391" r:id="rId29"/>
    <p:sldId id="392" r:id="rId30"/>
    <p:sldId id="393" r:id="rId31"/>
    <p:sldId id="521" r:id="rId32"/>
    <p:sldId id="522" r:id="rId33"/>
    <p:sldId id="468" r:id="rId34"/>
    <p:sldId id="517" r:id="rId35"/>
    <p:sldId id="467" r:id="rId36"/>
    <p:sldId id="471" r:id="rId37"/>
    <p:sldId id="500" r:id="rId38"/>
    <p:sldId id="507" r:id="rId39"/>
    <p:sldId id="508" r:id="rId40"/>
    <p:sldId id="499" r:id="rId41"/>
    <p:sldId id="469" r:id="rId42"/>
    <p:sldId id="501" r:id="rId43"/>
    <p:sldId id="598" r:id="rId44"/>
    <p:sldId id="470" r:id="rId45"/>
    <p:sldId id="472" r:id="rId46"/>
    <p:sldId id="473" r:id="rId47"/>
    <p:sldId id="474" r:id="rId48"/>
    <p:sldId id="519" r:id="rId49"/>
    <p:sldId id="466" r:id="rId50"/>
    <p:sldId id="475" r:id="rId51"/>
    <p:sldId id="505" r:id="rId52"/>
    <p:sldId id="509" r:id="rId53"/>
    <p:sldId id="513" r:id="rId54"/>
    <p:sldId id="484" r:id="rId55"/>
    <p:sldId id="485" r:id="rId56"/>
    <p:sldId id="486" r:id="rId57"/>
    <p:sldId id="510" r:id="rId58"/>
    <p:sldId id="511" r:id="rId59"/>
    <p:sldId id="512" r:id="rId60"/>
    <p:sldId id="487" r:id="rId61"/>
    <p:sldId id="488" r:id="rId62"/>
    <p:sldId id="592" r:id="rId63"/>
    <p:sldId id="593" r:id="rId64"/>
    <p:sldId id="594" r:id="rId65"/>
    <p:sldId id="595" r:id="rId66"/>
    <p:sldId id="596" r:id="rId67"/>
    <p:sldId id="597"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79968" autoAdjust="0"/>
  </p:normalViewPr>
  <p:slideViewPr>
    <p:cSldViewPr>
      <p:cViewPr varScale="1">
        <p:scale>
          <a:sx n="116" d="100"/>
          <a:sy n="116" d="100"/>
        </p:scale>
        <p:origin x="280" y="184"/>
      </p:cViewPr>
      <p:guideLst>
        <p:guide orient="horz" pos="2160"/>
        <p:guide pos="2880"/>
      </p:guideLst>
    </p:cSldViewPr>
  </p:slideViewPr>
  <p:notesTextViewPr>
    <p:cViewPr>
      <p:scale>
        <a:sx n="1" d="1"/>
        <a:sy n="1" d="1"/>
      </p:scale>
      <p:origin x="0" y="0"/>
    </p:cViewPr>
  </p:notesTextViewPr>
  <p:sorterViewPr>
    <p:cViewPr>
      <p:scale>
        <a:sx n="100" d="100"/>
        <a:sy n="100" d="100"/>
      </p:scale>
      <p:origin x="0" y="600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SofioRukhadze\Desktop\CANREG2016(AutoRecovere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Series 1</c:v>
                </c:pt>
              </c:strCache>
            </c:strRef>
          </c:tx>
          <c:cat>
            <c:numRef>
              <c:f>Sheet1!$A$2:$A$20</c:f>
              <c:numCache>
                <c:formatCode>General</c:formatCode>
                <c:ptCount val="19"/>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numCache>
            </c:numRef>
          </c:cat>
          <c:val>
            <c:numRef>
              <c:f>Sheet1!$B$2:$B$20</c:f>
              <c:numCache>
                <c:formatCode>#,##0.0</c:formatCode>
                <c:ptCount val="19"/>
                <c:pt idx="0">
                  <c:v>70.099999999999994</c:v>
                </c:pt>
                <c:pt idx="1">
                  <c:v>70.2</c:v>
                </c:pt>
                <c:pt idx="2">
                  <c:v>70</c:v>
                </c:pt>
                <c:pt idx="3">
                  <c:v>70.599999999999994</c:v>
                </c:pt>
                <c:pt idx="4">
                  <c:v>70</c:v>
                </c:pt>
                <c:pt idx="5">
                  <c:v>69.900000000000006</c:v>
                </c:pt>
                <c:pt idx="6">
                  <c:v>70.400000000000006</c:v>
                </c:pt>
                <c:pt idx="7">
                  <c:v>70.599999999999994</c:v>
                </c:pt>
                <c:pt idx="8">
                  <c:v>69.7</c:v>
                </c:pt>
                <c:pt idx="9">
                  <c:v>69.900000000000006</c:v>
                </c:pt>
                <c:pt idx="10">
                  <c:v>71.3</c:v>
                </c:pt>
                <c:pt idx="11">
                  <c:v>72.099999999999994</c:v>
                </c:pt>
                <c:pt idx="12">
                  <c:v>72.099999999999994</c:v>
                </c:pt>
                <c:pt idx="13">
                  <c:v>72.5</c:v>
                </c:pt>
                <c:pt idx="14">
                  <c:v>72.8</c:v>
                </c:pt>
                <c:pt idx="15">
                  <c:v>73</c:v>
                </c:pt>
                <c:pt idx="16">
                  <c:v>72.7</c:v>
                </c:pt>
                <c:pt idx="17">
                  <c:v>73.5</c:v>
                </c:pt>
                <c:pt idx="18">
                  <c:v>74</c:v>
                </c:pt>
              </c:numCache>
            </c:numRef>
          </c:val>
          <c:smooth val="0"/>
          <c:extLst>
            <c:ext xmlns:c16="http://schemas.microsoft.com/office/drawing/2014/chart" uri="{C3380CC4-5D6E-409C-BE32-E72D297353CC}">
              <c16:uniqueId val="{00000000-3758-2840-938D-4583FD1F9490}"/>
            </c:ext>
          </c:extLst>
        </c:ser>
        <c:dLbls>
          <c:showLegendKey val="0"/>
          <c:showVal val="0"/>
          <c:showCatName val="0"/>
          <c:showSerName val="0"/>
          <c:showPercent val="0"/>
          <c:showBubbleSize val="0"/>
        </c:dLbls>
        <c:marker val="1"/>
        <c:smooth val="0"/>
        <c:axId val="78722944"/>
        <c:axId val="78771328"/>
      </c:lineChart>
      <c:catAx>
        <c:axId val="78722944"/>
        <c:scaling>
          <c:orientation val="minMax"/>
        </c:scaling>
        <c:delete val="0"/>
        <c:axPos val="b"/>
        <c:numFmt formatCode="General" sourceLinked="1"/>
        <c:majorTickMark val="out"/>
        <c:minorTickMark val="none"/>
        <c:tickLblPos val="nextTo"/>
        <c:crossAx val="78771328"/>
        <c:crosses val="autoZero"/>
        <c:auto val="1"/>
        <c:lblAlgn val="ctr"/>
        <c:lblOffset val="100"/>
        <c:noMultiLvlLbl val="0"/>
      </c:catAx>
      <c:valAx>
        <c:axId val="78771328"/>
        <c:scaling>
          <c:orientation val="minMax"/>
        </c:scaling>
        <c:delete val="0"/>
        <c:axPos val="l"/>
        <c:majorGridlines/>
        <c:numFmt formatCode="#,##0.0" sourceLinked="1"/>
        <c:majorTickMark val="out"/>
        <c:minorTickMark val="none"/>
        <c:tickLblPos val="nextTo"/>
        <c:crossAx val="787229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ka-GE" sz="1800" b="1" i="0" u="none" strike="noStrike" baseline="0" dirty="0">
                <a:effectLst/>
              </a:rPr>
              <a:t>პაციენტების რაოდენობა დღეში</a:t>
            </a:r>
            <a:endParaRPr lang="en-US" sz="1800" dirty="0"/>
          </a:p>
        </c:rich>
      </c:tx>
      <c:layout>
        <c:manualLayout>
          <c:xMode val="edge"/>
          <c:yMode val="edge"/>
          <c:x val="0.17451714369037202"/>
          <c:y val="4.9913944298789321E-2"/>
        </c:manualLayout>
      </c:layout>
      <c:overlay val="0"/>
    </c:title>
    <c:autoTitleDeleted val="0"/>
    <c:plotArea>
      <c:layout>
        <c:manualLayout>
          <c:layoutTarget val="inner"/>
          <c:xMode val="edge"/>
          <c:yMode val="edge"/>
          <c:x val="0.10347916666666666"/>
          <c:y val="0.19774306436900946"/>
          <c:w val="0.87360416666666663"/>
          <c:h val="0.61595772380623315"/>
        </c:manualLayout>
      </c:layout>
      <c:barChart>
        <c:barDir val="col"/>
        <c:grouping val="clustered"/>
        <c:varyColors val="0"/>
        <c:ser>
          <c:idx val="0"/>
          <c:order val="0"/>
          <c:tx>
            <c:strRef>
              <c:f>Sheet1!$A$2</c:f>
              <c:strCache>
                <c:ptCount val="1"/>
                <c:pt idx="0">
                  <c:v>Category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0</c:v>
                </c:pt>
                <c:pt idx="1">
                  <c:v>10</c:v>
                </c:pt>
                <c:pt idx="2">
                  <c:v>20</c:v>
                </c:pt>
                <c:pt idx="3">
                  <c:v>30</c:v>
                </c:pt>
                <c:pt idx="4">
                  <c:v>40</c:v>
                </c:pt>
                <c:pt idx="5">
                  <c:v>50</c:v>
                </c:pt>
                <c:pt idx="6">
                  <c:v>60</c:v>
                </c:pt>
              </c:strCache>
            </c:strRef>
          </c:cat>
          <c:val>
            <c:numRef>
              <c:f>Sheet1!$B$2:$H$2</c:f>
              <c:numCache>
                <c:formatCode>General</c:formatCode>
                <c:ptCount val="7"/>
                <c:pt idx="0">
                  <c:v>0</c:v>
                </c:pt>
                <c:pt idx="1">
                  <c:v>3</c:v>
                </c:pt>
                <c:pt idx="2">
                  <c:v>6</c:v>
                </c:pt>
                <c:pt idx="3">
                  <c:v>5</c:v>
                </c:pt>
                <c:pt idx="4">
                  <c:v>4</c:v>
                </c:pt>
                <c:pt idx="5">
                  <c:v>2</c:v>
                </c:pt>
                <c:pt idx="6">
                  <c:v>0</c:v>
                </c:pt>
              </c:numCache>
            </c:numRef>
          </c:val>
          <c:extLst>
            <c:ext xmlns:c16="http://schemas.microsoft.com/office/drawing/2014/chart" uri="{C3380CC4-5D6E-409C-BE32-E72D297353CC}">
              <c16:uniqueId val="{00000000-22E8-F04A-AFE6-1E17F50CEF00}"/>
            </c:ext>
          </c:extLst>
        </c:ser>
        <c:dLbls>
          <c:showLegendKey val="0"/>
          <c:showVal val="0"/>
          <c:showCatName val="0"/>
          <c:showSerName val="0"/>
          <c:showPercent val="0"/>
          <c:showBubbleSize val="0"/>
        </c:dLbls>
        <c:gapWidth val="0"/>
        <c:axId val="50763264"/>
        <c:axId val="157594112"/>
      </c:barChart>
      <c:catAx>
        <c:axId val="50763264"/>
        <c:scaling>
          <c:orientation val="minMax"/>
        </c:scaling>
        <c:delete val="0"/>
        <c:axPos val="b"/>
        <c:numFmt formatCode="General" sourceLinked="0"/>
        <c:majorTickMark val="out"/>
        <c:minorTickMark val="none"/>
        <c:tickLblPos val="nextTo"/>
        <c:crossAx val="157594112"/>
        <c:crosses val="autoZero"/>
        <c:auto val="1"/>
        <c:lblAlgn val="ctr"/>
        <c:lblOffset val="100"/>
        <c:noMultiLvlLbl val="0"/>
      </c:catAx>
      <c:valAx>
        <c:axId val="157594112"/>
        <c:scaling>
          <c:orientation val="minMax"/>
        </c:scaling>
        <c:delete val="0"/>
        <c:axPos val="l"/>
        <c:numFmt formatCode="General" sourceLinked="1"/>
        <c:majorTickMark val="out"/>
        <c:minorTickMark val="none"/>
        <c:tickLblPos val="nextTo"/>
        <c:crossAx val="507632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6.2153163152053305E-2"/>
          <c:y val="0.15653271789302201"/>
          <c:w val="0.88013318534961116"/>
          <c:h val="0.35403701692460854"/>
        </c:manualLayout>
      </c:layout>
      <c:barChart>
        <c:barDir val="col"/>
        <c:grouping val="clustered"/>
        <c:varyColors val="0"/>
        <c:ser>
          <c:idx val="1"/>
          <c:order val="0"/>
          <c:tx>
            <c:strRef>
              <c:f>Sheet1!$A$2</c:f>
              <c:strCache>
                <c:ptCount val="1"/>
                <c:pt idx="0">
                  <c:v>შეცდომების რაოდენობრივი სიხშირე</c:v>
                </c:pt>
              </c:strCache>
            </c:strRef>
          </c:tx>
          <c:invertIfNegative val="0"/>
          <c:dLbls>
            <c:spPr>
              <a:noFill/>
              <a:ln>
                <a:noFill/>
              </a:ln>
              <a:effectLst/>
            </c:sp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არასწორი მიმწოდებელი</c:v>
                </c:pt>
                <c:pt idx="1">
                  <c:v>ქირურგის დაბალი პროფესიონალიზმი</c:v>
                </c:pt>
                <c:pt idx="2">
                  <c:v>ექთანთა დაბალი პროფესიონალიზმი</c:v>
                </c:pt>
                <c:pt idx="3">
                  <c:v>ინსტრუმენტების სტერილიზაცია</c:v>
                </c:pt>
                <c:pt idx="4">
                  <c:v>მედიკამენტები სახარჯი მასალა</c:v>
                </c:pt>
                <c:pt idx="5">
                  <c:v>სხვა</c:v>
                </c:pt>
              </c:strCache>
            </c:strRef>
          </c:cat>
          <c:val>
            <c:numRef>
              <c:f>Sheet1!$B$2:$G$2</c:f>
              <c:numCache>
                <c:formatCode>General</c:formatCode>
                <c:ptCount val="6"/>
                <c:pt idx="0">
                  <c:v>67</c:v>
                </c:pt>
                <c:pt idx="1">
                  <c:v>54</c:v>
                </c:pt>
                <c:pt idx="2">
                  <c:v>47</c:v>
                </c:pt>
                <c:pt idx="3">
                  <c:v>32</c:v>
                </c:pt>
                <c:pt idx="4">
                  <c:v>12</c:v>
                </c:pt>
                <c:pt idx="5">
                  <c:v>8</c:v>
                </c:pt>
              </c:numCache>
            </c:numRef>
          </c:val>
          <c:extLst>
            <c:ext xmlns:c16="http://schemas.microsoft.com/office/drawing/2014/chart" uri="{C3380CC4-5D6E-409C-BE32-E72D297353CC}">
              <c16:uniqueId val="{00000000-8E34-CE43-9888-5FCC12CDA261}"/>
            </c:ext>
          </c:extLst>
        </c:ser>
        <c:dLbls>
          <c:showLegendKey val="0"/>
          <c:showVal val="0"/>
          <c:showCatName val="0"/>
          <c:showSerName val="0"/>
          <c:showPercent val="0"/>
          <c:showBubbleSize val="0"/>
        </c:dLbls>
        <c:gapWidth val="150"/>
        <c:axId val="176052736"/>
        <c:axId val="182479680"/>
      </c:barChart>
      <c:lineChart>
        <c:grouping val="standard"/>
        <c:varyColors val="0"/>
        <c:ser>
          <c:idx val="0"/>
          <c:order val="1"/>
          <c:tx>
            <c:strRef>
              <c:f>Sheet1!$A$3</c:f>
              <c:strCache>
                <c:ptCount val="1"/>
                <c:pt idx="0">
                  <c:v>კუმულატიური %</c:v>
                </c:pt>
              </c:strCache>
            </c:strRef>
          </c:tx>
          <c:dLbls>
            <c:numFmt formatCode="0.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არასწორი მიმწოდებელი</c:v>
                </c:pt>
                <c:pt idx="1">
                  <c:v>ქირურგის დაბალი პროფესიონალიზმი</c:v>
                </c:pt>
                <c:pt idx="2">
                  <c:v>ექთანთა დაბალი პროფესიონალიზმი</c:v>
                </c:pt>
                <c:pt idx="3">
                  <c:v>ინსტრუმენტების სტერილიზაცია</c:v>
                </c:pt>
                <c:pt idx="4">
                  <c:v>მედიკამენტები სახარჯი მასალა</c:v>
                </c:pt>
                <c:pt idx="5">
                  <c:v>სხვა</c:v>
                </c:pt>
              </c:strCache>
            </c:strRef>
          </c:cat>
          <c:val>
            <c:numRef>
              <c:f>Sheet1!$B$3:$G$3</c:f>
              <c:numCache>
                <c:formatCode>0%</c:formatCode>
                <c:ptCount val="6"/>
                <c:pt idx="0">
                  <c:v>0.30499999999999999</c:v>
                </c:pt>
                <c:pt idx="1">
                  <c:v>0.55000000000000004</c:v>
                </c:pt>
                <c:pt idx="2">
                  <c:v>0.76400000000000001</c:v>
                </c:pt>
                <c:pt idx="3" formatCode="0.00%">
                  <c:v>0.90900000000000003</c:v>
                </c:pt>
                <c:pt idx="4">
                  <c:v>0.96399999999999997</c:v>
                </c:pt>
                <c:pt idx="5">
                  <c:v>1</c:v>
                </c:pt>
              </c:numCache>
            </c:numRef>
          </c:val>
          <c:smooth val="1"/>
          <c:extLst>
            <c:ext xmlns:c16="http://schemas.microsoft.com/office/drawing/2014/chart" uri="{C3380CC4-5D6E-409C-BE32-E72D297353CC}">
              <c16:uniqueId val="{00000001-8E34-CE43-9888-5FCC12CDA261}"/>
            </c:ext>
          </c:extLst>
        </c:ser>
        <c:dLbls>
          <c:showLegendKey val="0"/>
          <c:showVal val="0"/>
          <c:showCatName val="0"/>
          <c:showSerName val="0"/>
          <c:showPercent val="0"/>
          <c:showBubbleSize val="0"/>
        </c:dLbls>
        <c:marker val="1"/>
        <c:smooth val="0"/>
        <c:axId val="176242688"/>
        <c:axId val="182480256"/>
      </c:lineChart>
      <c:catAx>
        <c:axId val="176052736"/>
        <c:scaling>
          <c:orientation val="minMax"/>
        </c:scaling>
        <c:delete val="0"/>
        <c:axPos val="b"/>
        <c:numFmt formatCode="General" sourceLinked="1"/>
        <c:majorTickMark val="cross"/>
        <c:minorTickMark val="none"/>
        <c:tickLblPos val="nextTo"/>
        <c:txPr>
          <a:bodyPr rot="-5400000" vert="horz"/>
          <a:lstStyle/>
          <a:p>
            <a:pPr>
              <a:defRPr sz="1400"/>
            </a:pPr>
            <a:endParaRPr lang="en-US"/>
          </a:p>
        </c:txPr>
        <c:crossAx val="182479680"/>
        <c:crosses val="autoZero"/>
        <c:auto val="0"/>
        <c:lblAlgn val="ctr"/>
        <c:lblOffset val="100"/>
        <c:tickLblSkip val="1"/>
        <c:tickMarkSkip val="1"/>
        <c:noMultiLvlLbl val="0"/>
      </c:catAx>
      <c:valAx>
        <c:axId val="182479680"/>
        <c:scaling>
          <c:orientation val="minMax"/>
        </c:scaling>
        <c:delete val="0"/>
        <c:axPos val="l"/>
        <c:numFmt formatCode="General" sourceLinked="1"/>
        <c:majorTickMark val="cross"/>
        <c:minorTickMark val="none"/>
        <c:tickLblPos val="nextTo"/>
        <c:txPr>
          <a:bodyPr rot="0" vert="horz"/>
          <a:lstStyle/>
          <a:p>
            <a:pPr>
              <a:defRPr/>
            </a:pPr>
            <a:endParaRPr lang="en-US"/>
          </a:p>
        </c:txPr>
        <c:crossAx val="176052736"/>
        <c:crosses val="autoZero"/>
        <c:crossBetween val="between"/>
      </c:valAx>
      <c:catAx>
        <c:axId val="176242688"/>
        <c:scaling>
          <c:orientation val="minMax"/>
        </c:scaling>
        <c:delete val="1"/>
        <c:axPos val="b"/>
        <c:numFmt formatCode="General" sourceLinked="1"/>
        <c:majorTickMark val="out"/>
        <c:minorTickMark val="none"/>
        <c:tickLblPos val="none"/>
        <c:crossAx val="182480256"/>
        <c:crosses val="autoZero"/>
        <c:auto val="0"/>
        <c:lblAlgn val="ctr"/>
        <c:lblOffset val="100"/>
        <c:noMultiLvlLbl val="0"/>
      </c:catAx>
      <c:valAx>
        <c:axId val="182480256"/>
        <c:scaling>
          <c:orientation val="minMax"/>
        </c:scaling>
        <c:delete val="0"/>
        <c:axPos val="r"/>
        <c:numFmt formatCode="0%" sourceLinked="1"/>
        <c:majorTickMark val="cross"/>
        <c:minorTickMark val="none"/>
        <c:tickLblPos val="nextTo"/>
        <c:txPr>
          <a:bodyPr rot="0" vert="horz"/>
          <a:lstStyle/>
          <a:p>
            <a:pPr>
              <a:defRPr/>
            </a:pPr>
            <a:endParaRPr lang="en-US"/>
          </a:p>
        </c:txPr>
        <c:crossAx val="176242688"/>
        <c:crosses val="max"/>
        <c:crossBetween val="between"/>
      </c:valAx>
    </c:plotArea>
    <c:legend>
      <c:legendPos val="r"/>
      <c:layout>
        <c:manualLayout>
          <c:xMode val="edge"/>
          <c:yMode val="edge"/>
          <c:x val="0.20421753607103232"/>
          <c:y val="0"/>
          <c:w val="0.60380646421418727"/>
          <c:h val="0.15517241379310345"/>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8724949982611272"/>
          <c:y val="8.9666666666666672E-2"/>
          <c:w val="0.77270957573957821"/>
          <c:h val="0.68500000000000005"/>
        </c:manualLayout>
      </c:layout>
      <c:scatterChart>
        <c:scatterStyle val="lineMarker"/>
        <c:varyColors val="0"/>
        <c:ser>
          <c:idx val="0"/>
          <c:order val="0"/>
          <c:tx>
            <c:strRef>
              <c:f>Sheet1!$B$1</c:f>
              <c:strCache>
                <c:ptCount val="1"/>
                <c:pt idx="0">
                  <c:v>Y-Values</c:v>
                </c:pt>
              </c:strCache>
            </c:strRef>
          </c:tx>
          <c:spPr>
            <a:ln w="47625">
              <a:noFill/>
            </a:ln>
          </c:spPr>
          <c:xVal>
            <c:numRef>
              <c:f>Sheet1!$A$2:$A$11</c:f>
              <c:numCache>
                <c:formatCode>General</c:formatCode>
                <c:ptCount val="10"/>
                <c:pt idx="0">
                  <c:v>3</c:v>
                </c:pt>
                <c:pt idx="1">
                  <c:v>2</c:v>
                </c:pt>
                <c:pt idx="2">
                  <c:v>1</c:v>
                </c:pt>
                <c:pt idx="3">
                  <c:v>2</c:v>
                </c:pt>
                <c:pt idx="4">
                  <c:v>4</c:v>
                </c:pt>
                <c:pt idx="5">
                  <c:v>5</c:v>
                </c:pt>
                <c:pt idx="6">
                  <c:v>1</c:v>
                </c:pt>
                <c:pt idx="7">
                  <c:v>1</c:v>
                </c:pt>
                <c:pt idx="8">
                  <c:v>1</c:v>
                </c:pt>
                <c:pt idx="9">
                  <c:v>1</c:v>
                </c:pt>
              </c:numCache>
            </c:numRef>
          </c:xVal>
          <c:yVal>
            <c:numRef>
              <c:f>Sheet1!$B$2:$B$11</c:f>
              <c:numCache>
                <c:formatCode>General</c:formatCode>
                <c:ptCount val="10"/>
                <c:pt idx="0">
                  <c:v>11</c:v>
                </c:pt>
                <c:pt idx="1">
                  <c:v>12</c:v>
                </c:pt>
                <c:pt idx="2">
                  <c:v>13</c:v>
                </c:pt>
                <c:pt idx="3">
                  <c:v>23</c:v>
                </c:pt>
                <c:pt idx="4">
                  <c:v>34</c:v>
                </c:pt>
                <c:pt idx="5">
                  <c:v>56</c:v>
                </c:pt>
                <c:pt idx="6">
                  <c:v>86</c:v>
                </c:pt>
                <c:pt idx="7">
                  <c:v>87</c:v>
                </c:pt>
                <c:pt idx="8">
                  <c:v>90</c:v>
                </c:pt>
                <c:pt idx="9">
                  <c:v>98</c:v>
                </c:pt>
              </c:numCache>
            </c:numRef>
          </c:yVal>
          <c:smooth val="0"/>
          <c:extLst>
            <c:ext xmlns:c16="http://schemas.microsoft.com/office/drawing/2014/chart" uri="{C3380CC4-5D6E-409C-BE32-E72D297353CC}">
              <c16:uniqueId val="{00000000-0C0B-4647-B2FC-11B6A52BEA7A}"/>
            </c:ext>
          </c:extLst>
        </c:ser>
        <c:dLbls>
          <c:showLegendKey val="0"/>
          <c:showVal val="0"/>
          <c:showCatName val="0"/>
          <c:showSerName val="0"/>
          <c:showPercent val="0"/>
          <c:showBubbleSize val="0"/>
        </c:dLbls>
        <c:axId val="182482560"/>
        <c:axId val="182483136"/>
      </c:scatterChart>
      <c:valAx>
        <c:axId val="182482560"/>
        <c:scaling>
          <c:orientation val="minMax"/>
        </c:scaling>
        <c:delete val="0"/>
        <c:axPos val="b"/>
        <c:numFmt formatCode="General" sourceLinked="1"/>
        <c:majorTickMark val="out"/>
        <c:minorTickMark val="none"/>
        <c:tickLblPos val="nextTo"/>
        <c:crossAx val="182483136"/>
        <c:crosses val="autoZero"/>
        <c:crossBetween val="midCat"/>
      </c:valAx>
      <c:valAx>
        <c:axId val="182483136"/>
        <c:scaling>
          <c:orientation val="minMax"/>
        </c:scaling>
        <c:delete val="0"/>
        <c:axPos val="l"/>
        <c:numFmt formatCode="General" sourceLinked="1"/>
        <c:majorTickMark val="out"/>
        <c:minorTickMark val="none"/>
        <c:tickLblPos val="nextTo"/>
        <c:txPr>
          <a:bodyPr/>
          <a:lstStyle/>
          <a:p>
            <a:pPr>
              <a:defRPr sz="1400"/>
            </a:pPr>
            <a:endParaRPr lang="en-US"/>
          </a:p>
        </c:txPr>
        <c:crossAx val="182482560"/>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6.6502463054187194E-2"/>
          <c:y val="3.4416826003824091E-2"/>
          <c:w val="0.90640394088669796"/>
          <c:h val="0.70368131499196462"/>
        </c:manualLayout>
      </c:layout>
      <c:lineChart>
        <c:grouping val="standard"/>
        <c:varyColors val="0"/>
        <c:ser>
          <c:idx val="0"/>
          <c:order val="0"/>
          <c:tx>
            <c:strRef>
              <c:f>Sheet1!$A$2</c:f>
              <c:strCache>
                <c:ptCount val="1"/>
                <c:pt idx="0">
                  <c:v>ექიმების რაოდენობა 100000 მოსახლეზე</c:v>
                </c:pt>
              </c:strCache>
            </c:strRef>
          </c:tx>
          <c:marker>
            <c:symbol val="diamond"/>
            <c:size val="11"/>
          </c:marker>
          <c:cat>
            <c:numRef>
              <c:f>Sheet1!$B$1:$K$1</c:f>
              <c:numCache>
                <c:formatCode>General</c:formatCode>
                <c:ptCount val="10"/>
                <c:pt idx="0">
                  <c:v>1995</c:v>
                </c:pt>
                <c:pt idx="1">
                  <c:v>2000</c:v>
                </c:pt>
                <c:pt idx="2">
                  <c:v>2005</c:v>
                </c:pt>
                <c:pt idx="3">
                  <c:v>2010</c:v>
                </c:pt>
                <c:pt idx="4">
                  <c:v>2011</c:v>
                </c:pt>
                <c:pt idx="5">
                  <c:v>2012</c:v>
                </c:pt>
                <c:pt idx="6">
                  <c:v>2013</c:v>
                </c:pt>
                <c:pt idx="7">
                  <c:v>2014</c:v>
                </c:pt>
                <c:pt idx="8">
                  <c:v>2015</c:v>
                </c:pt>
                <c:pt idx="9">
                  <c:v>2016</c:v>
                </c:pt>
              </c:numCache>
            </c:numRef>
          </c:cat>
          <c:val>
            <c:numRef>
              <c:f>Sheet1!$B$2:$K$2</c:f>
              <c:numCache>
                <c:formatCode>General</c:formatCode>
                <c:ptCount val="10"/>
                <c:pt idx="0">
                  <c:v>321.7</c:v>
                </c:pt>
                <c:pt idx="1">
                  <c:v>378.83</c:v>
                </c:pt>
                <c:pt idx="2">
                  <c:v>368.41</c:v>
                </c:pt>
                <c:pt idx="3">
                  <c:v>407.84</c:v>
                </c:pt>
                <c:pt idx="4">
                  <c:v>409.64</c:v>
                </c:pt>
                <c:pt idx="5">
                  <c:v>406.06</c:v>
                </c:pt>
                <c:pt idx="6">
                  <c:v>407.34</c:v>
                </c:pt>
                <c:pt idx="7">
                  <c:v>517.04</c:v>
                </c:pt>
                <c:pt idx="8">
                  <c:v>541.9</c:v>
                </c:pt>
                <c:pt idx="9">
                  <c:v>647.5</c:v>
                </c:pt>
              </c:numCache>
            </c:numRef>
          </c:val>
          <c:smooth val="0"/>
          <c:extLst>
            <c:ext xmlns:c16="http://schemas.microsoft.com/office/drawing/2014/chart" uri="{C3380CC4-5D6E-409C-BE32-E72D297353CC}">
              <c16:uniqueId val="{00000000-4470-C547-82CC-3C4825212D42}"/>
            </c:ext>
          </c:extLst>
        </c:ser>
        <c:ser>
          <c:idx val="1"/>
          <c:order val="1"/>
          <c:tx>
            <c:strRef>
              <c:f>Sheet1!$A$3</c:f>
              <c:strCache>
                <c:ptCount val="1"/>
                <c:pt idx="0">
                  <c:v>ექთნების რაოდენობა 100000 მოსახლეზე</c:v>
                </c:pt>
              </c:strCache>
            </c:strRef>
          </c:tx>
          <c:spPr>
            <a:ln>
              <a:solidFill>
                <a:srgbClr val="FF0000"/>
              </a:solidFill>
            </a:ln>
            <a:effectLst>
              <a:glow rad="127000">
                <a:schemeClr val="bg1"/>
              </a:glow>
            </a:effectLst>
          </c:spPr>
          <c:marker>
            <c:symbol val="circle"/>
            <c:size val="11"/>
            <c:spPr>
              <a:solidFill>
                <a:srgbClr val="FF0000"/>
              </a:solidFill>
              <a:effectLst>
                <a:glow rad="127000">
                  <a:schemeClr val="bg1"/>
                </a:glow>
              </a:effectLst>
            </c:spPr>
          </c:marker>
          <c:cat>
            <c:numRef>
              <c:f>Sheet1!$B$1:$K$1</c:f>
              <c:numCache>
                <c:formatCode>General</c:formatCode>
                <c:ptCount val="10"/>
                <c:pt idx="0">
                  <c:v>1995</c:v>
                </c:pt>
                <c:pt idx="1">
                  <c:v>2000</c:v>
                </c:pt>
                <c:pt idx="2">
                  <c:v>2005</c:v>
                </c:pt>
                <c:pt idx="3">
                  <c:v>2010</c:v>
                </c:pt>
                <c:pt idx="4">
                  <c:v>2011</c:v>
                </c:pt>
                <c:pt idx="5">
                  <c:v>2012</c:v>
                </c:pt>
                <c:pt idx="6">
                  <c:v>2013</c:v>
                </c:pt>
                <c:pt idx="7">
                  <c:v>2014</c:v>
                </c:pt>
                <c:pt idx="8">
                  <c:v>2015</c:v>
                </c:pt>
                <c:pt idx="9">
                  <c:v>2016</c:v>
                </c:pt>
              </c:numCache>
            </c:numRef>
          </c:cat>
          <c:val>
            <c:numRef>
              <c:f>Sheet1!$B$3:$K$3</c:f>
              <c:numCache>
                <c:formatCode>General</c:formatCode>
                <c:ptCount val="10"/>
                <c:pt idx="0">
                  <c:v>488.3</c:v>
                </c:pt>
                <c:pt idx="1">
                  <c:v>464.16</c:v>
                </c:pt>
                <c:pt idx="2">
                  <c:v>399.78</c:v>
                </c:pt>
                <c:pt idx="3">
                  <c:v>362.28</c:v>
                </c:pt>
                <c:pt idx="4">
                  <c:v>358.3</c:v>
                </c:pt>
                <c:pt idx="5">
                  <c:v>336.85</c:v>
                </c:pt>
                <c:pt idx="6">
                  <c:v>341.39</c:v>
                </c:pt>
                <c:pt idx="7">
                  <c:v>413.63</c:v>
                </c:pt>
                <c:pt idx="8">
                  <c:v>419</c:v>
                </c:pt>
                <c:pt idx="9">
                  <c:v>502.8</c:v>
                </c:pt>
              </c:numCache>
            </c:numRef>
          </c:val>
          <c:smooth val="0"/>
          <c:extLst>
            <c:ext xmlns:c16="http://schemas.microsoft.com/office/drawing/2014/chart" uri="{C3380CC4-5D6E-409C-BE32-E72D297353CC}">
              <c16:uniqueId val="{00000001-4470-C547-82CC-3C4825212D42}"/>
            </c:ext>
          </c:extLst>
        </c:ser>
        <c:dLbls>
          <c:showLegendKey val="0"/>
          <c:showVal val="0"/>
          <c:showCatName val="0"/>
          <c:showSerName val="0"/>
          <c:showPercent val="0"/>
          <c:showBubbleSize val="0"/>
        </c:dLbls>
        <c:marker val="1"/>
        <c:smooth val="0"/>
        <c:axId val="7601152"/>
        <c:axId val="7656576"/>
      </c:lineChart>
      <c:catAx>
        <c:axId val="7601152"/>
        <c:scaling>
          <c:orientation val="minMax"/>
        </c:scaling>
        <c:delete val="0"/>
        <c:axPos val="b"/>
        <c:numFmt formatCode="General" sourceLinked="1"/>
        <c:majorTickMark val="out"/>
        <c:minorTickMark val="none"/>
        <c:tickLblPos val="nextTo"/>
        <c:txPr>
          <a:bodyPr rot="0" vert="horz"/>
          <a:lstStyle/>
          <a:p>
            <a:pPr>
              <a:defRPr sz="1100" b="1" i="0" u="none" strike="noStrike" baseline="0">
                <a:solidFill>
                  <a:srgbClr val="000000"/>
                </a:solidFill>
                <a:latin typeface="Arial"/>
                <a:ea typeface="Arial"/>
                <a:cs typeface="Arial"/>
              </a:defRPr>
            </a:pPr>
            <a:endParaRPr lang="en-US"/>
          </a:p>
        </c:txPr>
        <c:crossAx val="7656576"/>
        <c:crossesAt val="0"/>
        <c:auto val="1"/>
        <c:lblAlgn val="ctr"/>
        <c:lblOffset val="100"/>
        <c:tickLblSkip val="1"/>
        <c:tickMarkSkip val="1"/>
        <c:noMultiLvlLbl val="0"/>
      </c:catAx>
      <c:valAx>
        <c:axId val="7656576"/>
        <c:scaling>
          <c:orientation val="minMax"/>
          <c:min val="300"/>
        </c:scaling>
        <c:delete val="0"/>
        <c:axPos val="l"/>
        <c:majorGridlines/>
        <c:numFmt formatCode="General" sourceLinked="1"/>
        <c:majorTickMark val="out"/>
        <c:minorTickMark val="none"/>
        <c:tickLblPos val="nextTo"/>
        <c:txPr>
          <a:bodyPr rot="0" vert="horz"/>
          <a:lstStyle/>
          <a:p>
            <a:pPr>
              <a:defRPr sz="1100" b="1" i="0" u="none" strike="noStrike" baseline="0">
                <a:solidFill>
                  <a:srgbClr val="000000"/>
                </a:solidFill>
                <a:latin typeface="Arial"/>
                <a:ea typeface="Arial"/>
                <a:cs typeface="Arial"/>
              </a:defRPr>
            </a:pPr>
            <a:endParaRPr lang="en-US"/>
          </a:p>
        </c:txPr>
        <c:crossAx val="7601152"/>
        <c:crosses val="autoZero"/>
        <c:crossBetween val="between"/>
        <c:minorUnit val="0.5"/>
      </c:valAx>
      <c:spPr>
        <a:solidFill>
          <a:schemeClr val="bg1"/>
        </a:solidFill>
        <a:ln>
          <a:solidFill>
            <a:schemeClr val="tx1"/>
          </a:solidFill>
        </a:ln>
      </c:spPr>
    </c:plotArea>
    <c:legend>
      <c:legendPos val="b"/>
      <c:legendEntry>
        <c:idx val="1"/>
        <c:txPr>
          <a:bodyPr/>
          <a:lstStyle/>
          <a:p>
            <a:pPr>
              <a:defRPr sz="1050" b="1">
                <a:latin typeface="Arial" panose="020B0604020202020204" pitchFamily="34" charset="0"/>
              </a:defRPr>
            </a:pPr>
            <a:endParaRPr lang="en-US"/>
          </a:p>
        </c:txPr>
      </c:legendEntry>
      <c:layout>
        <c:manualLayout>
          <c:xMode val="edge"/>
          <c:yMode val="edge"/>
          <c:x val="3.7334552781628262E-3"/>
          <c:y val="0.82993021267452427"/>
          <c:w val="0.986634808579962"/>
          <c:h val="0.15296373302570565"/>
        </c:manualLayout>
      </c:layout>
      <c:overlay val="0"/>
      <c:txPr>
        <a:bodyPr/>
        <a:lstStyle/>
        <a:p>
          <a:pPr>
            <a:defRPr sz="1050" b="1">
              <a:latin typeface="Arial" panose="020B0604020202020204" pitchFamily="34" charset="0"/>
            </a:defRPr>
          </a:pPr>
          <a:endParaRPr lang="en-US"/>
        </a:p>
      </c:txPr>
    </c:legend>
    <c:plotVisOnly val="1"/>
    <c:dispBlanksAs val="gap"/>
    <c:showDLblsOverMax val="0"/>
  </c:chart>
  <c:spPr>
    <a:solidFill>
      <a:schemeClr val="bg1"/>
    </a:solidFill>
  </c:spPr>
  <c:txPr>
    <a:bodyPr/>
    <a:lstStyle/>
    <a:p>
      <a:pPr>
        <a:defRPr sz="1808"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4.7235023041474693E-2"/>
          <c:y val="3.9215686274509803E-2"/>
          <c:w val="0.94470046082949377"/>
          <c:h val="0.71532889626707685"/>
        </c:manualLayout>
      </c:layout>
      <c:lineChart>
        <c:grouping val="standard"/>
        <c:varyColors val="0"/>
        <c:ser>
          <c:idx val="0"/>
          <c:order val="0"/>
          <c:tx>
            <c:strRef>
              <c:f>Sheet1!$A$2</c:f>
              <c:strCache>
                <c:ptCount val="1"/>
                <c:pt idx="0">
                  <c:v>სიკვდილიანობის მაჩვენებელი 1000 მოსახლეზე</c:v>
                </c:pt>
              </c:strCache>
            </c:strRef>
          </c:tx>
          <c:marker>
            <c:symbol val="diamond"/>
            <c:size val="6"/>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Sheet1!$B$1:$O$1</c:f>
              <c:numCache>
                <c:formatCode>General</c:formatCode>
                <c:ptCount val="14"/>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cat>
          <c:val>
            <c:numRef>
              <c:f>Sheet1!$B$2:$O$2</c:f>
              <c:numCache>
                <c:formatCode>General</c:formatCode>
                <c:ptCount val="14"/>
                <c:pt idx="0">
                  <c:v>10.6</c:v>
                </c:pt>
                <c:pt idx="1">
                  <c:v>11.3</c:v>
                </c:pt>
                <c:pt idx="2">
                  <c:v>9.34</c:v>
                </c:pt>
                <c:pt idx="3">
                  <c:v>9.36</c:v>
                </c:pt>
                <c:pt idx="4">
                  <c:v>9.3800000000000008</c:v>
                </c:pt>
                <c:pt idx="5">
                  <c:v>9.8000000000000007</c:v>
                </c:pt>
                <c:pt idx="6">
                  <c:v>10.57</c:v>
                </c:pt>
                <c:pt idx="7">
                  <c:v>10.71</c:v>
                </c:pt>
                <c:pt idx="8">
                  <c:v>11.1</c:v>
                </c:pt>
                <c:pt idx="9">
                  <c:v>11</c:v>
                </c:pt>
                <c:pt idx="10">
                  <c:v>10.8</c:v>
                </c:pt>
                <c:pt idx="11">
                  <c:v>13.2</c:v>
                </c:pt>
                <c:pt idx="12">
                  <c:v>13.2</c:v>
                </c:pt>
                <c:pt idx="13">
                  <c:v>13.7</c:v>
                </c:pt>
              </c:numCache>
            </c:numRef>
          </c:val>
          <c:smooth val="0"/>
          <c:extLst>
            <c:ext xmlns:c16="http://schemas.microsoft.com/office/drawing/2014/chart" uri="{C3380CC4-5D6E-409C-BE32-E72D297353CC}">
              <c16:uniqueId val="{00000000-242B-C34C-AC83-EA51DCDECEF5}"/>
            </c:ext>
          </c:extLst>
        </c:ser>
        <c:dLbls>
          <c:showLegendKey val="0"/>
          <c:showVal val="0"/>
          <c:showCatName val="0"/>
          <c:showSerName val="0"/>
          <c:showPercent val="0"/>
          <c:showBubbleSize val="0"/>
        </c:dLbls>
        <c:marker val="1"/>
        <c:smooth val="0"/>
        <c:axId val="33212672"/>
        <c:axId val="33230848"/>
      </c:lineChart>
      <c:catAx>
        <c:axId val="33212672"/>
        <c:scaling>
          <c:orientation val="minMax"/>
        </c:scaling>
        <c:delete val="0"/>
        <c:axPos val="b"/>
        <c:numFmt formatCode="General" sourceLinked="1"/>
        <c:majorTickMark val="out"/>
        <c:minorTickMark val="none"/>
        <c:tickLblPos val="nextTo"/>
        <c:txPr>
          <a:bodyPr rot="0" vert="horz"/>
          <a:lstStyle/>
          <a:p>
            <a:pPr>
              <a:defRPr sz="900" b="1">
                <a:latin typeface="Arial" pitchFamily="34" charset="0"/>
                <a:cs typeface="Arial" pitchFamily="34" charset="0"/>
              </a:defRPr>
            </a:pPr>
            <a:endParaRPr lang="en-US"/>
          </a:p>
        </c:txPr>
        <c:crossAx val="33230848"/>
        <c:crosses val="autoZero"/>
        <c:auto val="1"/>
        <c:lblAlgn val="ctr"/>
        <c:lblOffset val="100"/>
        <c:tickLblSkip val="1"/>
        <c:tickMarkSkip val="1"/>
        <c:noMultiLvlLbl val="0"/>
      </c:catAx>
      <c:valAx>
        <c:axId val="33230848"/>
        <c:scaling>
          <c:orientation val="minMax"/>
          <c:min val="8"/>
        </c:scaling>
        <c:delete val="0"/>
        <c:axPos val="l"/>
        <c:majorGridlines/>
        <c:numFmt formatCode="General" sourceLinked="1"/>
        <c:majorTickMark val="out"/>
        <c:minorTickMark val="none"/>
        <c:tickLblPos val="nextTo"/>
        <c:txPr>
          <a:bodyPr rot="0" vert="horz"/>
          <a:lstStyle/>
          <a:p>
            <a:pPr>
              <a:defRPr sz="900" b="1">
                <a:latin typeface="Arial" pitchFamily="34" charset="0"/>
                <a:cs typeface="Arial" pitchFamily="34" charset="0"/>
              </a:defRPr>
            </a:pPr>
            <a:endParaRPr lang="en-US"/>
          </a:p>
        </c:txPr>
        <c:crossAx val="33212672"/>
        <c:crosses val="autoZero"/>
        <c:crossBetween val="between"/>
      </c:valAx>
      <c:spPr>
        <a:solidFill>
          <a:schemeClr val="bg1"/>
        </a:solidFill>
        <a:effectLst/>
      </c:spPr>
    </c:plotArea>
    <c:legend>
      <c:legendPos val="b"/>
      <c:layout>
        <c:manualLayout>
          <c:xMode val="edge"/>
          <c:yMode val="edge"/>
          <c:x val="0.10110987538987004"/>
          <c:y val="0.87288109779314338"/>
          <c:w val="0.78773630697292785"/>
          <c:h val="8.0026805159993303E-2"/>
        </c:manualLayout>
      </c:layout>
      <c:overlay val="0"/>
      <c:txPr>
        <a:bodyPr/>
        <a:lstStyle/>
        <a:p>
          <a:pPr>
            <a:defRPr sz="1100" b="1"/>
          </a:pPr>
          <a:endParaRPr lang="en-US"/>
        </a:p>
      </c:txPr>
    </c:legend>
    <c:plotVisOnly val="1"/>
    <c:dispBlanksAs val="gap"/>
    <c:showDLblsOverMax val="0"/>
  </c:chart>
  <c:txPr>
    <a:bodyPr/>
    <a:lstStyle/>
    <a:p>
      <a:pPr>
        <a:defRPr sz="1718"/>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6.6122571047467646E-2"/>
          <c:y val="2.296374303666621E-2"/>
          <c:w val="0.9076212471131696"/>
          <c:h val="0.7286853949404537"/>
        </c:manualLayout>
      </c:layout>
      <c:lineChart>
        <c:grouping val="standard"/>
        <c:varyColors val="0"/>
        <c:ser>
          <c:idx val="0"/>
          <c:order val="0"/>
          <c:tx>
            <c:strRef>
              <c:f>Sheet1!$A$2</c:f>
              <c:strCache>
                <c:ptCount val="1"/>
                <c:pt idx="0">
                  <c:v>მიმართვები სულ</c:v>
                </c:pt>
              </c:strCache>
            </c:strRef>
          </c:tx>
          <c:cat>
            <c:numRef>
              <c:f>Sheet1!$B$1:$P$1</c:f>
              <c:numCache>
                <c:formatCode>General</c:formatCod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numCache>
            </c:numRef>
          </c:cat>
          <c:val>
            <c:numRef>
              <c:f>Sheet1!$B$2:$P$2</c:f>
              <c:numCache>
                <c:formatCode>General</c:formatCode>
                <c:ptCount val="15"/>
                <c:pt idx="0">
                  <c:v>1.6</c:v>
                </c:pt>
                <c:pt idx="1">
                  <c:v>1.8</c:v>
                </c:pt>
                <c:pt idx="2">
                  <c:v>2</c:v>
                </c:pt>
                <c:pt idx="3">
                  <c:v>2.1</c:v>
                </c:pt>
                <c:pt idx="4">
                  <c:v>2.2999999999999998</c:v>
                </c:pt>
                <c:pt idx="5">
                  <c:v>2</c:v>
                </c:pt>
                <c:pt idx="6">
                  <c:v>2.1</c:v>
                </c:pt>
                <c:pt idx="7">
                  <c:v>2</c:v>
                </c:pt>
                <c:pt idx="8">
                  <c:v>2.1</c:v>
                </c:pt>
                <c:pt idx="9">
                  <c:v>2.1</c:v>
                </c:pt>
                <c:pt idx="10">
                  <c:v>2.2999999999999998</c:v>
                </c:pt>
                <c:pt idx="11">
                  <c:v>2.7</c:v>
                </c:pt>
                <c:pt idx="12">
                  <c:v>3.2</c:v>
                </c:pt>
                <c:pt idx="13">
                  <c:v>4</c:v>
                </c:pt>
                <c:pt idx="14">
                  <c:v>3.9</c:v>
                </c:pt>
              </c:numCache>
            </c:numRef>
          </c:val>
          <c:smooth val="0"/>
          <c:extLst>
            <c:ext xmlns:c16="http://schemas.microsoft.com/office/drawing/2014/chart" uri="{C3380CC4-5D6E-409C-BE32-E72D297353CC}">
              <c16:uniqueId val="{00000000-71DF-8040-AC37-3F9B9204466B}"/>
            </c:ext>
          </c:extLst>
        </c:ser>
        <c:ser>
          <c:idx val="1"/>
          <c:order val="1"/>
          <c:tx>
            <c:strRef>
              <c:f>Sheet1!$A$3</c:f>
              <c:strCache>
                <c:ptCount val="1"/>
                <c:pt idx="0">
                  <c:v>მიმართვები ექიმთან</c:v>
                </c:pt>
              </c:strCache>
            </c:strRef>
          </c:tx>
          <c:cat>
            <c:numRef>
              <c:f>Sheet1!$B$1:$P$1</c:f>
              <c:numCache>
                <c:formatCode>General</c:formatCod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numCache>
            </c:numRef>
          </c:cat>
          <c:val>
            <c:numRef>
              <c:f>Sheet1!$B$3:$P$3</c:f>
              <c:numCache>
                <c:formatCode>General</c:formatCode>
                <c:ptCount val="15"/>
                <c:pt idx="0">
                  <c:v>1.4</c:v>
                </c:pt>
                <c:pt idx="1">
                  <c:v>1.61</c:v>
                </c:pt>
                <c:pt idx="2">
                  <c:v>1.8</c:v>
                </c:pt>
                <c:pt idx="3">
                  <c:v>1.85</c:v>
                </c:pt>
                <c:pt idx="4">
                  <c:v>1.91</c:v>
                </c:pt>
                <c:pt idx="5">
                  <c:v>1.68</c:v>
                </c:pt>
                <c:pt idx="6">
                  <c:v>1.8</c:v>
                </c:pt>
                <c:pt idx="7">
                  <c:v>1.9</c:v>
                </c:pt>
                <c:pt idx="8">
                  <c:v>1.8</c:v>
                </c:pt>
                <c:pt idx="9">
                  <c:v>1.8</c:v>
                </c:pt>
                <c:pt idx="10">
                  <c:v>2.1</c:v>
                </c:pt>
                <c:pt idx="11">
                  <c:v>2.4</c:v>
                </c:pt>
                <c:pt idx="12">
                  <c:v>3.1</c:v>
                </c:pt>
                <c:pt idx="13">
                  <c:v>3.4</c:v>
                </c:pt>
                <c:pt idx="14">
                  <c:v>3.4</c:v>
                </c:pt>
              </c:numCache>
            </c:numRef>
          </c:val>
          <c:smooth val="0"/>
          <c:extLst>
            <c:ext xmlns:c16="http://schemas.microsoft.com/office/drawing/2014/chart" uri="{C3380CC4-5D6E-409C-BE32-E72D297353CC}">
              <c16:uniqueId val="{00000001-71DF-8040-AC37-3F9B9204466B}"/>
            </c:ext>
          </c:extLst>
        </c:ser>
        <c:dLbls>
          <c:showLegendKey val="0"/>
          <c:showVal val="0"/>
          <c:showCatName val="0"/>
          <c:showSerName val="0"/>
          <c:showPercent val="0"/>
          <c:showBubbleSize val="0"/>
        </c:dLbls>
        <c:marker val="1"/>
        <c:smooth val="0"/>
        <c:axId val="33499392"/>
        <c:axId val="33509376"/>
      </c:lineChart>
      <c:catAx>
        <c:axId val="33499392"/>
        <c:scaling>
          <c:orientation val="minMax"/>
        </c:scaling>
        <c:delete val="0"/>
        <c:axPos val="b"/>
        <c:numFmt formatCode="General" sourceLinked="1"/>
        <c:majorTickMark val="out"/>
        <c:minorTickMark val="none"/>
        <c:tickLblPos val="nextTo"/>
        <c:txPr>
          <a:bodyPr rot="0" vert="horz"/>
          <a:lstStyle/>
          <a:p>
            <a:pPr>
              <a:defRPr lang="ru-RU" sz="1050" b="1" baseline="0">
                <a:latin typeface="Arial" pitchFamily="34" charset="0"/>
                <a:cs typeface="Arial" pitchFamily="34" charset="0"/>
              </a:defRPr>
            </a:pPr>
            <a:endParaRPr lang="en-US"/>
          </a:p>
        </c:txPr>
        <c:crossAx val="33509376"/>
        <c:crosses val="autoZero"/>
        <c:auto val="1"/>
        <c:lblAlgn val="ctr"/>
        <c:lblOffset val="100"/>
        <c:tickLblSkip val="1"/>
        <c:tickMarkSkip val="1"/>
        <c:noMultiLvlLbl val="0"/>
      </c:catAx>
      <c:valAx>
        <c:axId val="33509376"/>
        <c:scaling>
          <c:orientation val="minMax"/>
          <c:min val="1"/>
        </c:scaling>
        <c:delete val="0"/>
        <c:axPos val="l"/>
        <c:majorGridlines/>
        <c:numFmt formatCode="General" sourceLinked="1"/>
        <c:majorTickMark val="out"/>
        <c:minorTickMark val="none"/>
        <c:tickLblPos val="nextTo"/>
        <c:txPr>
          <a:bodyPr rot="0" vert="horz"/>
          <a:lstStyle/>
          <a:p>
            <a:pPr>
              <a:defRPr lang="ru-RU" sz="1050" b="1">
                <a:latin typeface="Arial" pitchFamily="34" charset="0"/>
                <a:cs typeface="Arial" pitchFamily="34" charset="0"/>
              </a:defRPr>
            </a:pPr>
            <a:endParaRPr lang="en-US"/>
          </a:p>
        </c:txPr>
        <c:crossAx val="33499392"/>
        <c:crosses val="autoZero"/>
        <c:crossBetween val="between"/>
      </c:valAx>
      <c:spPr>
        <a:solidFill>
          <a:schemeClr val="bg1"/>
        </a:solidFill>
      </c:spPr>
    </c:plotArea>
    <c:legend>
      <c:legendPos val="b"/>
      <c:legendEntry>
        <c:idx val="1"/>
        <c:txPr>
          <a:bodyPr/>
          <a:lstStyle/>
          <a:p>
            <a:pPr>
              <a:defRPr sz="1000" b="1">
                <a:latin typeface="LitMtavrPS" pitchFamily="2" charset="0"/>
              </a:defRPr>
            </a:pPr>
            <a:endParaRPr lang="en-US"/>
          </a:p>
        </c:txPr>
      </c:legendEntry>
      <c:layout>
        <c:manualLayout>
          <c:xMode val="edge"/>
          <c:yMode val="edge"/>
          <c:x val="4.750173489436931E-3"/>
          <c:y val="0.86717551227624534"/>
          <c:w val="0.98793107979343542"/>
          <c:h val="0.11612699959808709"/>
        </c:manualLayout>
      </c:layout>
      <c:overlay val="0"/>
      <c:spPr>
        <a:solidFill>
          <a:schemeClr val="bg1"/>
        </a:solidFill>
      </c:spPr>
      <c:txPr>
        <a:bodyPr/>
        <a:lstStyle/>
        <a:p>
          <a:pPr>
            <a:defRPr lang="ru-RU" sz="1000" b="1">
              <a:latin typeface="LitMtavrPS" pitchFamily="2" charset="0"/>
            </a:defRPr>
          </a:pPr>
          <a:endParaRPr lang="en-US"/>
        </a:p>
      </c:txPr>
    </c:legend>
    <c:plotVisOnly val="1"/>
    <c:dispBlanksAs val="gap"/>
    <c:showDLblsOverMax val="0"/>
  </c:chart>
  <c:spPr>
    <a:solidFill>
      <a:schemeClr val="bg1"/>
    </a:solidFill>
    <a:ln>
      <a:noFill/>
    </a:ln>
  </c:spPr>
  <c:txPr>
    <a:bodyPr/>
    <a:lstStyle/>
    <a:p>
      <a:pPr>
        <a:defRPr sz="1861"/>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manualLayout>
          <c:layoutTarget val="inner"/>
          <c:xMode val="edge"/>
          <c:yMode val="edge"/>
          <c:x val="2.0463847203274235E-2"/>
          <c:y val="0.17793999708369795"/>
          <c:w val="0.94997726239199654"/>
          <c:h val="0.71065616797900266"/>
        </c:manualLayout>
      </c:layout>
      <c:lineChart>
        <c:grouping val="standard"/>
        <c:varyColors val="0"/>
        <c:ser>
          <c:idx val="0"/>
          <c:order val="0"/>
          <c:tx>
            <c:strRef>
              <c:f>'[Chart in Microsoft Word]დინამიკა'!$A$7</c:f>
              <c:strCache>
                <c:ptCount val="1"/>
                <c:pt idx="0">
                  <c:v>მაჩვენებელი</c:v>
                </c:pt>
              </c:strCache>
            </c:strRef>
          </c:tx>
          <c:marker>
            <c:symbol val="none"/>
          </c:marker>
          <c:dLbls>
            <c:dLbl>
              <c:idx val="0"/>
              <c:layout>
                <c:manualLayout>
                  <c:x val="-1.364256480218282E-2"/>
                  <c:y val="-4.62962962962963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6E0-364B-919B-F00CCB314016}"/>
                </c:ext>
              </c:extLst>
            </c:dLbl>
            <c:dLbl>
              <c:idx val="1"/>
              <c:layout>
                <c:manualLayout>
                  <c:x val="-3.638017280582085E-2"/>
                  <c:y val="5.55555555555555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6E0-364B-919B-F00CCB314016}"/>
                </c:ext>
              </c:extLst>
            </c:dLbl>
            <c:dLbl>
              <c:idx val="2"/>
              <c:layout>
                <c:manualLayout>
                  <c:x val="-3.4106412005457047E-2"/>
                  <c:y val="-4.62962962962963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6E0-364B-919B-F00CCB314016}"/>
                </c:ext>
              </c:extLst>
            </c:dLbl>
            <c:dLbl>
              <c:idx val="3"/>
              <c:layout>
                <c:manualLayout>
                  <c:x val="-2.0463847203274235E-2"/>
                  <c:y val="4.16666666666666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6E0-364B-919B-F00CCB314016}"/>
                </c:ext>
              </c:extLst>
            </c:dLbl>
            <c:dLbl>
              <c:idx val="4"/>
              <c:layout>
                <c:manualLayout>
                  <c:x val="-1.1368804001819017E-2"/>
                  <c:y val="1.38888888888888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6E0-364B-919B-F00CCB314016}"/>
                </c:ext>
              </c:extLst>
            </c:dLbl>
            <c:dLbl>
              <c:idx val="5"/>
              <c:layout>
                <c:manualLayout>
                  <c:x val="-2.9558890404729435E-2"/>
                  <c:y val="-3.70370370370370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6E0-364B-919B-F00CCB314016}"/>
                </c:ext>
              </c:extLst>
            </c:dLbl>
            <c:dLbl>
              <c:idx val="8"/>
              <c:layout>
                <c:manualLayout>
                  <c:x val="-3.6380172805820843E-2"/>
                  <c:y val="3.70370370370370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6E0-364B-919B-F00CCB314016}"/>
                </c:ext>
              </c:extLst>
            </c:dLbl>
            <c:dLbl>
              <c:idx val="9"/>
              <c:layout>
                <c:manualLayout>
                  <c:x val="-2.0463847203274235E-2"/>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6E0-364B-919B-F00CCB314016}"/>
                </c:ext>
              </c:extLst>
            </c:dLbl>
            <c:dLbl>
              <c:idx val="10"/>
              <c:layout>
                <c:manualLayout>
                  <c:x val="-2.2737608003638016E-2"/>
                  <c:y val="4.62962962962963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6E0-364B-919B-F00CCB314016}"/>
                </c:ext>
              </c:extLst>
            </c:dLbl>
            <c:dLbl>
              <c:idx val="11"/>
              <c:layout>
                <c:manualLayout>
                  <c:x val="-2.9558890404729435E-2"/>
                  <c:y val="-3.24074074074074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6E0-364B-919B-F00CCB314016}"/>
                </c:ext>
              </c:extLst>
            </c:dLbl>
            <c:dLbl>
              <c:idx val="12"/>
              <c:layout>
                <c:manualLayout>
                  <c:x val="-2.0463847203274235E-2"/>
                  <c:y val="5.09259259259258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6E0-364B-919B-F00CCB314016}"/>
                </c:ext>
              </c:extLst>
            </c:dLbl>
            <c:dLbl>
              <c:idx val="13"/>
              <c:layout>
                <c:manualLayout>
                  <c:x val="-3.4106412005457026E-2"/>
                  <c:y val="-3.70370370370370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6E0-364B-919B-F00CCB314016}"/>
                </c:ext>
              </c:extLst>
            </c:dLbl>
            <c:dLbl>
              <c:idx val="14"/>
              <c:layout>
                <c:manualLayout>
                  <c:x val="-2.5793650793650789E-2"/>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6E0-364B-919B-F00CCB314016}"/>
                </c:ext>
              </c:extLst>
            </c:dLbl>
            <c:dLbl>
              <c:idx val="15"/>
              <c:layout>
                <c:manualLayout>
                  <c:x val="-2.3809523809523964E-2"/>
                  <c:y val="-4.62962962962963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6E0-364B-919B-F00CCB314016}"/>
                </c:ext>
              </c:extLst>
            </c:dLbl>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'[Chart in Microsoft Word]დინამიკა'!$B$6:$R$6</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numCache>
            </c:numRef>
          </c:cat>
          <c:val>
            <c:numRef>
              <c:f>'[Chart in Microsoft Word]დინამიკა'!$B$7:$R$7</c:f>
              <c:numCache>
                <c:formatCode>General</c:formatCode>
                <c:ptCount val="17"/>
                <c:pt idx="0">
                  <c:v>15.2</c:v>
                </c:pt>
                <c:pt idx="1">
                  <c:v>15.4</c:v>
                </c:pt>
                <c:pt idx="2">
                  <c:v>16</c:v>
                </c:pt>
                <c:pt idx="3">
                  <c:v>15.3</c:v>
                </c:pt>
                <c:pt idx="4">
                  <c:v>16</c:v>
                </c:pt>
                <c:pt idx="5">
                  <c:v>16.8</c:v>
                </c:pt>
                <c:pt idx="6">
                  <c:v>14.7</c:v>
                </c:pt>
                <c:pt idx="7">
                  <c:v>12.6</c:v>
                </c:pt>
                <c:pt idx="8">
                  <c:v>10.7</c:v>
                </c:pt>
                <c:pt idx="9">
                  <c:v>10.9</c:v>
                </c:pt>
                <c:pt idx="10">
                  <c:v>9.5</c:v>
                </c:pt>
                <c:pt idx="11">
                  <c:v>11.2</c:v>
                </c:pt>
                <c:pt idx="12">
                  <c:v>9.4</c:v>
                </c:pt>
                <c:pt idx="13">
                  <c:v>10.5</c:v>
                </c:pt>
                <c:pt idx="14">
                  <c:v>9.8000000000000007</c:v>
                </c:pt>
                <c:pt idx="15">
                  <c:v>9.8000000000000007</c:v>
                </c:pt>
              </c:numCache>
            </c:numRef>
          </c:val>
          <c:smooth val="0"/>
          <c:extLst>
            <c:ext xmlns:c16="http://schemas.microsoft.com/office/drawing/2014/chart" uri="{C3380CC4-5D6E-409C-BE32-E72D297353CC}">
              <c16:uniqueId val="{0000000E-F6E0-364B-919B-F00CCB314016}"/>
            </c:ext>
          </c:extLst>
        </c:ser>
        <c:dLbls>
          <c:showLegendKey val="0"/>
          <c:showVal val="0"/>
          <c:showCatName val="0"/>
          <c:showSerName val="0"/>
          <c:showPercent val="0"/>
          <c:showBubbleSize val="0"/>
        </c:dLbls>
        <c:dropLines/>
        <c:smooth val="0"/>
        <c:axId val="127169280"/>
        <c:axId val="127170816"/>
      </c:lineChart>
      <c:catAx>
        <c:axId val="127169280"/>
        <c:scaling>
          <c:orientation val="minMax"/>
        </c:scaling>
        <c:delete val="0"/>
        <c:axPos val="b"/>
        <c:numFmt formatCode="General" sourceLinked="1"/>
        <c:majorTickMark val="none"/>
        <c:minorTickMark val="none"/>
        <c:tickLblPos val="nextTo"/>
        <c:txPr>
          <a:bodyPr rot="-60000000" vert="horz"/>
          <a:lstStyle/>
          <a:p>
            <a:pPr>
              <a:defRPr/>
            </a:pPr>
            <a:endParaRPr lang="en-US"/>
          </a:p>
        </c:txPr>
        <c:crossAx val="127170816"/>
        <c:crosses val="autoZero"/>
        <c:auto val="1"/>
        <c:lblAlgn val="ctr"/>
        <c:lblOffset val="100"/>
        <c:noMultiLvlLbl val="0"/>
      </c:catAx>
      <c:valAx>
        <c:axId val="127170816"/>
        <c:scaling>
          <c:orientation val="minMax"/>
          <c:max val="18"/>
          <c:min val="4"/>
        </c:scaling>
        <c:delete val="1"/>
        <c:axPos val="l"/>
        <c:numFmt formatCode="General" sourceLinked="1"/>
        <c:majorTickMark val="none"/>
        <c:minorTickMark val="none"/>
        <c:tickLblPos val="none"/>
        <c:crossAx val="127169280"/>
        <c:crosses val="autoZero"/>
        <c:crossBetween val="between"/>
      </c:valAx>
    </c:plotArea>
    <c:plotVisOnly val="1"/>
    <c:dispBlanksAs val="gap"/>
    <c:showDLblsOverMax val="0"/>
  </c:chart>
  <c:spPr>
    <a:solidFill>
      <a:schemeClr val="lt1"/>
    </a:solidFill>
    <a:ln w="12700" cap="flat" cmpd="sng" algn="ctr">
      <a:solidFill>
        <a:schemeClr val="accent5"/>
      </a:solidFill>
      <a:prstDash val="solid"/>
      <a:miter lim="800000"/>
    </a:ln>
    <a:effectLst/>
  </c:spPr>
  <c:txPr>
    <a:bodyPr/>
    <a:lstStyle/>
    <a:p>
      <a:pPr>
        <a:defRPr>
          <a:solidFill>
            <a:schemeClr val="dk1"/>
          </a:solidFill>
          <a:latin typeface="+mn-lt"/>
          <a:ea typeface="+mn-ea"/>
          <a:cs typeface="+mn-cs"/>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0"/>
          <c:tx>
            <c:strRef>
              <c:f>'სტადიების მიხედვით'!$D$19</c:f>
              <c:strCache>
                <c:ptCount val="1"/>
                <c:pt idx="0">
                  <c:v>2015</c:v>
                </c:pt>
              </c:strCache>
            </c:strRef>
          </c:tx>
          <c:spPr>
            <a:solidFill>
              <a:schemeClr val="accent2"/>
            </a:solidFill>
            <a:ln>
              <a:noFill/>
            </a:ln>
            <a:effectLst/>
          </c:spPr>
          <c:invertIfNegative val="0"/>
          <c:cat>
            <c:strRef>
              <c:f>'სტადიების მიხედვით'!$C$20:$C$24</c:f>
              <c:strCache>
                <c:ptCount val="4"/>
                <c:pt idx="0">
                  <c:v>I სტადია</c:v>
                </c:pt>
                <c:pt idx="1">
                  <c:v>II სტადია</c:v>
                </c:pt>
                <c:pt idx="2">
                  <c:v>III სტადია</c:v>
                </c:pt>
                <c:pt idx="3">
                  <c:v>IV სტადია</c:v>
                </c:pt>
              </c:strCache>
              <c:extLst/>
            </c:strRef>
          </c:cat>
          <c:val>
            <c:numRef>
              <c:f>'სტადიების მიხედვით'!$D$20:$D$24</c:f>
              <c:numCache>
                <c:formatCode>0%</c:formatCode>
                <c:ptCount val="4"/>
                <c:pt idx="0">
                  <c:v>0.2</c:v>
                </c:pt>
                <c:pt idx="1">
                  <c:v>0.2</c:v>
                </c:pt>
                <c:pt idx="2">
                  <c:v>0.23</c:v>
                </c:pt>
                <c:pt idx="3">
                  <c:v>0.28000000000000003</c:v>
                </c:pt>
              </c:numCache>
              <c:extLst/>
            </c:numRef>
          </c:val>
          <c:extLst>
            <c:ext xmlns:c16="http://schemas.microsoft.com/office/drawing/2014/chart" uri="{C3380CC4-5D6E-409C-BE32-E72D297353CC}">
              <c16:uniqueId val="{00000000-6CC7-7D4B-92C2-1B911674F8F3}"/>
            </c:ext>
          </c:extLst>
        </c:ser>
        <c:ser>
          <c:idx val="0"/>
          <c:order val="1"/>
          <c:tx>
            <c:strRef>
              <c:f>'სტადიების მიხედვით'!$E$19</c:f>
              <c:strCache>
                <c:ptCount val="1"/>
                <c:pt idx="0">
                  <c:v>2016</c:v>
                </c:pt>
              </c:strCache>
            </c:strRef>
          </c:tx>
          <c:spPr>
            <a:solidFill>
              <a:schemeClr val="accent1"/>
            </a:solidFill>
            <a:ln>
              <a:noFill/>
            </a:ln>
            <a:effectLst/>
          </c:spPr>
          <c:invertIfNegative val="0"/>
          <c:cat>
            <c:strRef>
              <c:f>'სტადიების მიხედვით'!$C$20:$C$24</c:f>
              <c:strCache>
                <c:ptCount val="4"/>
                <c:pt idx="0">
                  <c:v>I სტადია</c:v>
                </c:pt>
                <c:pt idx="1">
                  <c:v>II სტადია</c:v>
                </c:pt>
                <c:pt idx="2">
                  <c:v>III სტადია</c:v>
                </c:pt>
                <c:pt idx="3">
                  <c:v>IV სტადია</c:v>
                </c:pt>
              </c:strCache>
              <c:extLst/>
            </c:strRef>
          </c:cat>
          <c:val>
            <c:numRef>
              <c:f>'სტადიების მიხედვით'!$E$20:$E$24</c:f>
              <c:numCache>
                <c:formatCode>0%</c:formatCode>
                <c:ptCount val="4"/>
                <c:pt idx="0">
                  <c:v>0.21</c:v>
                </c:pt>
                <c:pt idx="1">
                  <c:v>0.17</c:v>
                </c:pt>
                <c:pt idx="2">
                  <c:v>0.21</c:v>
                </c:pt>
                <c:pt idx="3">
                  <c:v>0.25</c:v>
                </c:pt>
              </c:numCache>
              <c:extLst/>
            </c:numRef>
          </c:val>
          <c:extLst>
            <c:ext xmlns:c16="http://schemas.microsoft.com/office/drawing/2014/chart" uri="{C3380CC4-5D6E-409C-BE32-E72D297353CC}">
              <c16:uniqueId val="{00000001-6CC7-7D4B-92C2-1B911674F8F3}"/>
            </c:ext>
          </c:extLst>
        </c:ser>
        <c:dLbls>
          <c:showLegendKey val="0"/>
          <c:showVal val="0"/>
          <c:showCatName val="0"/>
          <c:showSerName val="0"/>
          <c:showPercent val="0"/>
          <c:showBubbleSize val="0"/>
        </c:dLbls>
        <c:gapWidth val="219"/>
        <c:overlap val="-27"/>
        <c:axId val="108423808"/>
        <c:axId val="108441984"/>
      </c:barChart>
      <c:catAx>
        <c:axId val="108423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08441984"/>
        <c:crosses val="autoZero"/>
        <c:auto val="1"/>
        <c:lblAlgn val="ctr"/>
        <c:lblOffset val="100"/>
        <c:noMultiLvlLbl val="0"/>
      </c:catAx>
      <c:valAx>
        <c:axId val="1084419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08423808"/>
        <c:crosses val="autoZero"/>
        <c:crossBetween val="between"/>
      </c:valAx>
      <c:spPr>
        <a:noFill/>
        <a:ln>
          <a:noFill/>
        </a:ln>
        <a:effectLst/>
      </c:spPr>
    </c:plotArea>
    <c:legend>
      <c:legendPos val="b"/>
      <c:layout>
        <c:manualLayout>
          <c:xMode val="edge"/>
          <c:yMode val="edge"/>
          <c:x val="0.29002953858091368"/>
          <c:y val="6.0418652133818182E-2"/>
          <c:w val="0.26092636516739998"/>
          <c:h val="6.6099170036177907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D4B1E1-D5ED-47BB-8C48-5E308B77D43A}" type="datetimeFigureOut">
              <a:rPr lang="en-US" smtClean="0"/>
              <a:t>4/25/20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B2A4F2-A269-491E-B24C-8C60D1C69952}" type="slidenum">
              <a:rPr lang="en-US" smtClean="0"/>
              <a:t>‹#›</a:t>
            </a:fld>
            <a:endParaRPr lang="en-US"/>
          </a:p>
        </p:txBody>
      </p:sp>
    </p:spTree>
    <p:extLst>
      <p:ext uri="{BB962C8B-B14F-4D97-AF65-F5344CB8AC3E}">
        <p14:creationId xmlns:p14="http://schemas.microsoft.com/office/powerpoint/2010/main" val="1074632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B2A4F2-A269-491E-B24C-8C60D1C69952}" type="slidenum">
              <a:rPr lang="en-US" smtClean="0"/>
              <a:t>1</a:t>
            </a:fld>
            <a:endParaRPr lang="en-US"/>
          </a:p>
        </p:txBody>
      </p:sp>
    </p:spTree>
    <p:extLst>
      <p:ext uri="{BB962C8B-B14F-4D97-AF65-F5344CB8AC3E}">
        <p14:creationId xmlns:p14="http://schemas.microsoft.com/office/powerpoint/2010/main" val="3535919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მონაცემთა დაჯგუფებისთვის</a:t>
            </a:r>
            <a:r>
              <a:rPr lang="ka-GE" baseline="0" dirty="0"/>
              <a:t> მონაცემებს ყოფენ ტოლ ან განსხვავებული სიგრძის ინტერვალებად. მაგ გავაკეთოთ ვარიაციული მწკრივი ანუ დავალაგოთ ზრდადობით. ვთქვათ აღნიშნულ პოპულაციას ვყოფთ ხუთ ინტერვალად. მაშინ ინტერვალის ბიჯი = </a:t>
            </a:r>
            <a:r>
              <a:rPr lang="ka-GE" sz="1200" dirty="0">
                <a:sym typeface="Symbol"/>
              </a:rPr>
              <a:t></a:t>
            </a:r>
            <a:r>
              <a:rPr lang="en-US" sz="1200" dirty="0">
                <a:sym typeface="Symbol"/>
              </a:rPr>
              <a:t> = (max-min)/N = (58-12)/5=9.2  10</a:t>
            </a:r>
          </a:p>
          <a:p>
            <a:endParaRPr lang="en-US" dirty="0"/>
          </a:p>
          <a:p>
            <a:endParaRPr lang="en-US" dirty="0"/>
          </a:p>
        </p:txBody>
      </p:sp>
      <p:sp>
        <p:nvSpPr>
          <p:cNvPr id="4" name="Slide Number Placeholder 3"/>
          <p:cNvSpPr>
            <a:spLocks noGrp="1"/>
          </p:cNvSpPr>
          <p:nvPr>
            <p:ph type="sldNum" sz="quarter" idx="10"/>
          </p:nvPr>
        </p:nvSpPr>
        <p:spPr/>
        <p:txBody>
          <a:bodyPr/>
          <a:lstStyle/>
          <a:p>
            <a:fld id="{3DA4F7BB-48D0-4A55-81E2-62762AFB6E19}" type="slidenum">
              <a:rPr lang="en-US" smtClean="0"/>
              <a:t>16</a:t>
            </a:fld>
            <a:endParaRPr lang="en-US"/>
          </a:p>
        </p:txBody>
      </p:sp>
    </p:spTree>
    <p:extLst>
      <p:ext uri="{BB962C8B-B14F-4D97-AF65-F5344CB8AC3E}">
        <p14:creationId xmlns:p14="http://schemas.microsoft.com/office/powerpoint/2010/main" val="2824762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სიხშირე ნიშნავს</a:t>
            </a:r>
            <a:r>
              <a:rPr lang="ka-GE" baseline="0" dirty="0"/>
              <a:t> ინტერვალში მოხვედრილი ერთეულების რაოდენობა. ფარდობითი სიხშირე, თითოეულ ინტერვალში სიხშირე გაყოფილი სიხშირეთა საერთო ჯამზე, პროცენტი გამრავლებული 100-ზე. ჰისტოგრამა სულ უფრო და უფრო დაკბილული ხდება ინტერვალის რაოდენობის ზრდის პარალელურად. </a:t>
            </a:r>
            <a:endParaRPr lang="en-US" dirty="0"/>
          </a:p>
        </p:txBody>
      </p:sp>
      <p:sp>
        <p:nvSpPr>
          <p:cNvPr id="4" name="Slide Number Placeholder 3"/>
          <p:cNvSpPr>
            <a:spLocks noGrp="1"/>
          </p:cNvSpPr>
          <p:nvPr>
            <p:ph type="sldNum" sz="quarter" idx="10"/>
          </p:nvPr>
        </p:nvSpPr>
        <p:spPr/>
        <p:txBody>
          <a:bodyPr/>
          <a:lstStyle/>
          <a:p>
            <a:fld id="{3DA4F7BB-48D0-4A55-81E2-62762AFB6E19}" type="slidenum">
              <a:rPr lang="en-US" smtClean="0"/>
              <a:t>17</a:t>
            </a:fld>
            <a:endParaRPr lang="en-US"/>
          </a:p>
        </p:txBody>
      </p:sp>
    </p:spTree>
    <p:extLst>
      <p:ext uri="{BB962C8B-B14F-4D97-AF65-F5344CB8AC3E}">
        <p14:creationId xmlns:p14="http://schemas.microsoft.com/office/powerpoint/2010/main" val="3590770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ka-GE" dirty="0"/>
              <a:t>პარეტოს დიაგრამა არის ჰისტოგრამის სახე, რომელიც საშუალებას იძლევა სხვადასხვა ფაქტორების წილის განსაზღვრისა საერთო ეფექტში მათი ზომისა და გავლენის მიხედვით. ფაქტორები ლაგდება ზრდადობიდან კლებადობისკენ. პარეტოს დიაგრამის გამოყენება მენეჯერებს საშიალებას აძლევს კონცენტრაცია მოახდინოს იმ ფაქტორებზე, რომლებიც უფრო მეტ გავლენას ახდენს შედეგზე. მარცხენა ღერძზე დაიტანება სიხშირე, ხოლო მარჯვენა ღერძზე კუმულატიური პროცენტი სიხშირეთა მთლიან ჯამში. </a:t>
            </a:r>
          </a:p>
          <a:p>
            <a:pPr rtl="0"/>
            <a:endParaRPr lang="en-US" dirty="0"/>
          </a:p>
          <a:p>
            <a:pPr rtl="0"/>
            <a:endParaRPr lang="en-US" dirty="0"/>
          </a:p>
          <a:p>
            <a:endParaRPr lang="en-US" dirty="0"/>
          </a:p>
        </p:txBody>
      </p:sp>
      <p:sp>
        <p:nvSpPr>
          <p:cNvPr id="4" name="Slide Number Placeholder 3"/>
          <p:cNvSpPr>
            <a:spLocks noGrp="1"/>
          </p:cNvSpPr>
          <p:nvPr>
            <p:ph type="sldNum" sz="quarter" idx="10"/>
          </p:nvPr>
        </p:nvSpPr>
        <p:spPr/>
        <p:txBody>
          <a:bodyPr/>
          <a:lstStyle/>
          <a:p>
            <a:fld id="{3DA4F7BB-48D0-4A55-81E2-62762AFB6E19}" type="slidenum">
              <a:rPr lang="en-US" smtClean="0"/>
              <a:t>20</a:t>
            </a:fld>
            <a:endParaRPr lang="en-US"/>
          </a:p>
        </p:txBody>
      </p:sp>
    </p:spTree>
    <p:extLst>
      <p:ext uri="{BB962C8B-B14F-4D97-AF65-F5344CB8AC3E}">
        <p14:creationId xmlns:p14="http://schemas.microsoft.com/office/powerpoint/2010/main" val="3367470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ვარიაციული</a:t>
            </a:r>
            <a:r>
              <a:rPr lang="ka-GE" baseline="0" dirty="0"/>
              <a:t> მწკრივი, სიხშირეების დათვლა ზრდადობით დალაგება</a:t>
            </a:r>
            <a:endParaRPr lang="en-US" dirty="0"/>
          </a:p>
        </p:txBody>
      </p:sp>
      <p:sp>
        <p:nvSpPr>
          <p:cNvPr id="4" name="Slide Number Placeholder 3"/>
          <p:cNvSpPr>
            <a:spLocks noGrp="1"/>
          </p:cNvSpPr>
          <p:nvPr>
            <p:ph type="sldNum" sz="quarter" idx="10"/>
          </p:nvPr>
        </p:nvSpPr>
        <p:spPr/>
        <p:txBody>
          <a:bodyPr/>
          <a:lstStyle/>
          <a:p>
            <a:fld id="{3DA4F7BB-48D0-4A55-81E2-62762AFB6E19}" type="slidenum">
              <a:rPr lang="en-US" smtClean="0"/>
              <a:t>21</a:t>
            </a:fld>
            <a:endParaRPr lang="en-US"/>
          </a:p>
        </p:txBody>
      </p:sp>
    </p:spTree>
    <p:extLst>
      <p:ext uri="{BB962C8B-B14F-4D97-AF65-F5344CB8AC3E}">
        <p14:creationId xmlns:p14="http://schemas.microsoft.com/office/powerpoint/2010/main" val="1552830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BB9EC6DD-1A50-4B41-9523-DBEA6DD0F52D}" type="slidenum">
              <a:rPr lang="es-ES"/>
              <a:pPr/>
              <a:t>29</a:t>
            </a:fld>
            <a:endParaRPr lang="es-E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12813" y="4343400"/>
            <a:ext cx="5032375" cy="4114800"/>
          </a:xfrm>
          <a:noFill/>
          <a:ln/>
        </p:spPr>
        <p:txBody>
          <a:bodyPr/>
          <a:lstStyle/>
          <a:p>
            <a:pPr eaLnBrk="1" hangingPunct="1"/>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C2A30CF-23E5-4BEA-89B5-21D6345DFBD8}" type="slidenum">
              <a:rPr lang="es-ES"/>
              <a:pPr/>
              <a:t>30</a:t>
            </a:fld>
            <a:endParaRPr lang="es-E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12813" y="4343400"/>
            <a:ext cx="5032375" cy="4114800"/>
          </a:xfrm>
          <a:noFill/>
          <a:ln/>
        </p:spPr>
        <p:txBody>
          <a:bodyPr/>
          <a:lstStyle/>
          <a:p>
            <a:pPr eaLnBrk="1" hangingPunct="1"/>
            <a:endParaRPr lang="es-MX"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9E995BE-76B2-43C4-A17D-66C29B510E25}" type="datetimeFigureOut">
              <a:rPr lang="en-US" smtClean="0"/>
              <a:t>4/25/20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E3936C9-01CE-4675-BA18-7E31A7E7A31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E995BE-76B2-43C4-A17D-66C29B510E25}" type="datetimeFigureOut">
              <a:rPr lang="en-US" smtClean="0"/>
              <a:t>4/25/20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936C9-01CE-4675-BA18-7E31A7E7A3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E995BE-76B2-43C4-A17D-66C29B510E25}" type="datetimeFigureOut">
              <a:rPr lang="en-US" smtClean="0"/>
              <a:t>4/25/20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936C9-01CE-4675-BA18-7E31A7E7A3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Bef>
                <a:spcPts val="1800"/>
              </a:spcBef>
              <a:defRPr/>
            </a:lvl1pPr>
            <a:lvl2pPr>
              <a:spcBef>
                <a:spcPts val="1800"/>
              </a:spcBef>
              <a:defRPr/>
            </a:lvl2pPr>
            <a:lvl3pPr>
              <a:spcBef>
                <a:spcPts val="1800"/>
              </a:spcBef>
              <a:defRPr/>
            </a:lvl3pPr>
            <a:lvl4pPr>
              <a:spcBef>
                <a:spcPts val="1800"/>
              </a:spcBef>
              <a:defRPr/>
            </a:lvl4pPr>
            <a:lvl5pPr>
              <a:spcBef>
                <a:spcPts val="1800"/>
              </a:spcBef>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E9E995BE-76B2-43C4-A17D-66C29B510E25}" type="datetimeFigureOut">
              <a:rPr lang="en-US" smtClean="0"/>
              <a:t>4/25/20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936C9-01CE-4675-BA18-7E31A7E7A31A}"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E995BE-76B2-43C4-A17D-66C29B510E25}" type="datetimeFigureOut">
              <a:rPr lang="en-US" smtClean="0"/>
              <a:t>4/25/20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936C9-01CE-4675-BA18-7E31A7E7A31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9E995BE-76B2-43C4-A17D-66C29B510E25}" type="datetimeFigureOut">
              <a:rPr lang="en-US" smtClean="0"/>
              <a:t>4/25/20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3936C9-01CE-4675-BA18-7E31A7E7A31A}"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9E995BE-76B2-43C4-A17D-66C29B510E25}" type="datetimeFigureOut">
              <a:rPr lang="en-US" smtClean="0"/>
              <a:t>4/25/20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3936C9-01CE-4675-BA18-7E31A7E7A31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9E995BE-76B2-43C4-A17D-66C29B510E25}" type="datetimeFigureOut">
              <a:rPr lang="en-US" smtClean="0"/>
              <a:t>4/25/20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3936C9-01CE-4675-BA18-7E31A7E7A31A}"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E995BE-76B2-43C4-A17D-66C29B510E25}" type="datetimeFigureOut">
              <a:rPr lang="en-US" smtClean="0"/>
              <a:t>4/25/20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3936C9-01CE-4675-BA18-7E31A7E7A3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9E995BE-76B2-43C4-A17D-66C29B510E25}" type="datetimeFigureOut">
              <a:rPr lang="en-US" smtClean="0"/>
              <a:t>4/25/20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3936C9-01CE-4675-BA18-7E31A7E7A31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9E995BE-76B2-43C4-A17D-66C29B510E25}" type="datetimeFigureOut">
              <a:rPr lang="en-US" smtClean="0"/>
              <a:t>4/25/20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E3936C9-01CE-4675-BA18-7E31A7E7A31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9E995BE-76B2-43C4-A17D-66C29B510E25}" type="datetimeFigureOut">
              <a:rPr lang="en-US" smtClean="0"/>
              <a:t>4/25/20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E3936C9-01CE-4675-BA18-7E31A7E7A31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 Target="slide33.xml"/><Relationship Id="rId1" Type="http://schemas.openxmlformats.org/officeDocument/2006/relationships/slideLayout" Target="../slideLayouts/slideLayout2.xml"/><Relationship Id="rId5" Type="http://schemas.openxmlformats.org/officeDocument/2006/relationships/slide" Target="slide37.xml"/><Relationship Id="rId4" Type="http://schemas.openxmlformats.org/officeDocument/2006/relationships/slide" Target="slide3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52600"/>
            <a:ext cx="7772400" cy="1829761"/>
          </a:xfrm>
        </p:spPr>
        <p:txBody>
          <a:bodyPr>
            <a:normAutofit fontScale="90000"/>
          </a:bodyPr>
          <a:lstStyle/>
          <a:p>
            <a:r>
              <a:rPr lang="ka-GE" dirty="0"/>
              <a:t>ხარისხის გასაზომი ბაზისური ინსტრუმენტები</a:t>
            </a:r>
            <a:r>
              <a:rPr lang="en-US" dirty="0"/>
              <a:t> </a:t>
            </a:r>
            <a:r>
              <a:rPr lang="ka-GE" dirty="0">
                <a:effectLst/>
              </a:rPr>
              <a:t>N</a:t>
            </a:r>
            <a:r>
              <a:rPr lang="en-US" dirty="0">
                <a:effectLst/>
              </a:rPr>
              <a:t>5</a:t>
            </a:r>
            <a:endParaRPr lang="en-US" dirty="0"/>
          </a:p>
        </p:txBody>
      </p:sp>
      <p:sp>
        <p:nvSpPr>
          <p:cNvPr id="3" name="Subtitle 2"/>
          <p:cNvSpPr>
            <a:spLocks noGrp="1"/>
          </p:cNvSpPr>
          <p:nvPr>
            <p:ph type="subTitle" idx="1"/>
          </p:nvPr>
        </p:nvSpPr>
        <p:spPr/>
        <p:txBody>
          <a:bodyPr>
            <a:normAutofit fontScale="92500" lnSpcReduction="10000"/>
          </a:bodyPr>
          <a:lstStyle/>
          <a:p>
            <a:r>
              <a:rPr lang="en-US" dirty="0" err="1"/>
              <a:t>Prathiba</a:t>
            </a:r>
            <a:r>
              <a:rPr lang="en-US" dirty="0"/>
              <a:t> </a:t>
            </a:r>
            <a:r>
              <a:rPr lang="en-US" dirty="0" err="1"/>
              <a:t>Varkey</a:t>
            </a:r>
            <a:r>
              <a:rPr lang="en-US" dirty="0"/>
              <a:t>. Medical Quality Management: Theory and Practice, </a:t>
            </a:r>
            <a:r>
              <a:rPr lang="en-US" dirty="0" err="1"/>
              <a:t>Americal</a:t>
            </a:r>
            <a:r>
              <a:rPr lang="en-US" dirty="0"/>
              <a:t> College of Medical Quality,  </a:t>
            </a:r>
            <a:r>
              <a:rPr lang="ka-GE" dirty="0"/>
              <a:t>მე-2 თავი</a:t>
            </a:r>
            <a:endParaRPr lang="en-US" dirty="0"/>
          </a:p>
        </p:txBody>
      </p:sp>
    </p:spTree>
    <p:extLst>
      <p:ext uri="{BB962C8B-B14F-4D97-AF65-F5344CB8AC3E}">
        <p14:creationId xmlns:p14="http://schemas.microsoft.com/office/powerpoint/2010/main" val="3570282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156A6C-A684-7E42-B682-7DDF2D92E7A1}"/>
              </a:ext>
            </a:extLst>
          </p:cNvPr>
          <p:cNvSpPr>
            <a:spLocks noGrp="1"/>
          </p:cNvSpPr>
          <p:nvPr>
            <p:ph idx="1"/>
          </p:nvPr>
        </p:nvSpPr>
        <p:spPr/>
        <p:txBody>
          <a:bodyPr>
            <a:normAutofit fontScale="92500" lnSpcReduction="10000"/>
          </a:bodyPr>
          <a:lstStyle/>
          <a:p>
            <a:pPr>
              <a:spcBef>
                <a:spcPts val="1600"/>
              </a:spcBef>
            </a:pPr>
            <a:r>
              <a:rPr lang="ka-GE" dirty="0"/>
              <a:t>საშუალოდან გადახრა = თითოეულ წევრს მინუს საშუალო არითმეტიკული</a:t>
            </a:r>
          </a:p>
          <a:p>
            <a:pPr>
              <a:spcBef>
                <a:spcPts val="1600"/>
              </a:spcBef>
            </a:pPr>
            <a:r>
              <a:rPr lang="ka-GE" dirty="0"/>
              <a:t>დისპერსია = საშუალოდან გადახრების კვადრატების ჯამის საშუალო</a:t>
            </a:r>
          </a:p>
          <a:p>
            <a:pPr>
              <a:spcBef>
                <a:spcPts val="1600"/>
              </a:spcBef>
            </a:pPr>
            <a:r>
              <a:rPr lang="ka-GE" dirty="0"/>
              <a:t>სტანდარტული გადახრა = კვადრატული ფესვი</a:t>
            </a:r>
            <a:br>
              <a:rPr lang="ka-GE" dirty="0"/>
            </a:br>
            <a:r>
              <a:rPr lang="ka-GE" dirty="0"/>
              <a:t>დისპერსიიდან </a:t>
            </a:r>
            <a:endParaRPr lang="en-US" dirty="0"/>
          </a:p>
          <a:p>
            <a:pPr>
              <a:spcBef>
                <a:spcPts val="1600"/>
              </a:spcBef>
            </a:pPr>
            <a:r>
              <a:rPr lang="ka-GE" dirty="0"/>
              <a:t>რანგი/სპექტრი - მაქსიმალურ და მინიმალურ მნიშვნელობას შორის სხვაობა: </a:t>
            </a:r>
            <a:r>
              <a:rPr lang="en-US" dirty="0"/>
              <a:t>max-min</a:t>
            </a:r>
          </a:p>
          <a:p>
            <a:pPr>
              <a:spcBef>
                <a:spcPts val="1600"/>
              </a:spcBef>
            </a:pPr>
            <a:r>
              <a:rPr lang="en-US" sz="2800" b="1" dirty="0">
                <a:solidFill>
                  <a:srgbClr val="C00000"/>
                </a:solidFill>
              </a:rPr>
              <a:t>IQR = Q3-Q1 </a:t>
            </a:r>
            <a:r>
              <a:rPr lang="ka-GE" sz="2800" b="1" dirty="0">
                <a:solidFill>
                  <a:srgbClr val="C00000"/>
                </a:solidFill>
              </a:rPr>
              <a:t>კვარტილშორისი გაბნევის დიაპაზონი</a:t>
            </a:r>
            <a:r>
              <a:rPr lang="ka-GE" sz="2800" dirty="0">
                <a:solidFill>
                  <a:srgbClr val="C00000"/>
                </a:solidFill>
              </a:rPr>
              <a:t> </a:t>
            </a:r>
            <a:r>
              <a:rPr lang="ka-GE" sz="2800" dirty="0"/>
              <a:t>- </a:t>
            </a:r>
            <a:r>
              <a:rPr lang="en-US" sz="2800" dirty="0"/>
              <a:t>(</a:t>
            </a:r>
            <a:r>
              <a:rPr lang="ka-GE" sz="2800" dirty="0"/>
              <a:t>მედიანების მეშვეობით)</a:t>
            </a:r>
          </a:p>
          <a:p>
            <a:pPr marL="109728" indent="0">
              <a:spcBef>
                <a:spcPts val="1600"/>
              </a:spcBef>
              <a:buNone/>
            </a:pPr>
            <a:endParaRPr lang="ka-GE" dirty="0"/>
          </a:p>
          <a:p>
            <a:endParaRPr lang="en-US" dirty="0"/>
          </a:p>
        </p:txBody>
      </p:sp>
      <p:sp>
        <p:nvSpPr>
          <p:cNvPr id="3" name="Title 2">
            <a:extLst>
              <a:ext uri="{FF2B5EF4-FFF2-40B4-BE49-F238E27FC236}">
                <a16:creationId xmlns:a16="http://schemas.microsoft.com/office/drawing/2014/main" id="{9832BC05-01F8-454D-B32F-AE083E5E2C34}"/>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109826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ka-GE" dirty="0"/>
              <a:t>იშიკავას ან თევზის ფხის დიაგრამა</a:t>
            </a:r>
          </a:p>
          <a:p>
            <a:r>
              <a:rPr lang="ka-GE" dirty="0"/>
              <a:t>პრობლემები მითითებულია დიაგრამის მარჯვენა მხარეს და შესაძლო მიზეზები ჩამოთვლილია ძვლებზე</a:t>
            </a:r>
          </a:p>
          <a:p>
            <a:r>
              <a:rPr lang="ka-GE" dirty="0"/>
              <a:t>შესაძლებლობას იძლევა განიმარტოს მეტად ძნელი პრობლემის მიზეზები</a:t>
            </a:r>
          </a:p>
          <a:p>
            <a:r>
              <a:rPr lang="ka-GE" dirty="0"/>
              <a:t>ძირითადი პრობლემის ან შესაძლებლობის იდენტიფიცირების იოლი, მაგრამ ეფექტური გზაა კითვაზე "რატომ?" პასუხი, რომელიც საშუალებას იძლევა გაირკვეს მიზეზი</a:t>
            </a:r>
          </a:p>
          <a:p>
            <a:endParaRPr lang="ka-GE" dirty="0"/>
          </a:p>
          <a:p>
            <a:endParaRPr lang="en-US" dirty="0"/>
          </a:p>
        </p:txBody>
      </p:sp>
      <p:sp>
        <p:nvSpPr>
          <p:cNvPr id="3" name="Title 2"/>
          <p:cNvSpPr>
            <a:spLocks noGrp="1"/>
          </p:cNvSpPr>
          <p:nvPr>
            <p:ph type="title"/>
          </p:nvPr>
        </p:nvSpPr>
        <p:spPr/>
        <p:txBody>
          <a:bodyPr>
            <a:normAutofit fontScale="90000"/>
          </a:bodyPr>
          <a:lstStyle/>
          <a:p>
            <a:r>
              <a:rPr lang="ka-GE" dirty="0"/>
              <a:t>მიზეზ-შედეგობრივი (</a:t>
            </a:r>
            <a:r>
              <a:rPr lang="en-US" dirty="0"/>
              <a:t>Fishbone) </a:t>
            </a:r>
            <a:r>
              <a:rPr lang="ka-GE" dirty="0"/>
              <a:t>დიაგრამა</a:t>
            </a:r>
            <a:endParaRPr lang="en-US" dirty="0"/>
          </a:p>
        </p:txBody>
      </p:sp>
    </p:spTree>
    <p:extLst>
      <p:ext uri="{BB962C8B-B14F-4D97-AF65-F5344CB8AC3E}">
        <p14:creationId xmlns:p14="http://schemas.microsoft.com/office/powerpoint/2010/main" val="4134022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2C4A000-39D7-654D-A94C-C3DE97DFEFFD}"/>
              </a:ext>
            </a:extLst>
          </p:cNvPr>
          <p:cNvSpPr>
            <a:spLocks noGrp="1"/>
          </p:cNvSpPr>
          <p:nvPr>
            <p:ph idx="1"/>
          </p:nvPr>
        </p:nvSpPr>
        <p:spPr/>
        <p:txBody>
          <a:bodyPr>
            <a:normAutofit fontScale="92500" lnSpcReduction="10000"/>
          </a:bodyPr>
          <a:lstStyle/>
          <a:p>
            <a:pPr fontAlgn="base"/>
            <a:r>
              <a:rPr lang="ka-GE" b="1" dirty="0"/>
              <a:t>თავი</a:t>
            </a:r>
            <a:r>
              <a:rPr lang="ka-GE" dirty="0"/>
              <a:t> – აქ საჭიროა გადასაჭრელი პრობლემის, საკითხის, სამსჯელო თეზისის, პრობლემური სიტუაციის დაფიქსირება</a:t>
            </a:r>
          </a:p>
          <a:p>
            <a:pPr fontAlgn="base"/>
            <a:r>
              <a:rPr lang="ka-GE" b="1" dirty="0"/>
              <a:t>ზედა ( დახრილი, თავისკენ მიმართული) ფხა/ფხები</a:t>
            </a:r>
            <a:r>
              <a:rPr lang="ka-GE" dirty="0"/>
              <a:t>  – პრობლემური საკითხის გამომწვევი მიზეზების თავმოყრა.</a:t>
            </a:r>
          </a:p>
          <a:p>
            <a:pPr fontAlgn="base"/>
            <a:r>
              <a:rPr lang="ka-GE" b="1" dirty="0"/>
              <a:t>ქვედა ფხა/ფხები</a:t>
            </a:r>
            <a:r>
              <a:rPr lang="ka-GE" dirty="0"/>
              <a:t> – ფაქტები, რომლებიც ამყარებს ( ადასტურებს, გაამყარებს…) თავში მოცემულ პრობლემატიკას.</a:t>
            </a:r>
          </a:p>
          <a:p>
            <a:pPr fontAlgn="base"/>
            <a:r>
              <a:rPr lang="ka-GE" b="1" dirty="0"/>
              <a:t>კუდი –</a:t>
            </a:r>
            <a:r>
              <a:rPr lang="ka-GE" dirty="0"/>
              <a:t> დასკვნა, განზოგადება, შეჯამება.</a:t>
            </a:r>
          </a:p>
          <a:p>
            <a:endParaRPr lang="en-US" dirty="0"/>
          </a:p>
        </p:txBody>
      </p:sp>
      <p:sp>
        <p:nvSpPr>
          <p:cNvPr id="3" name="Title 2">
            <a:extLst>
              <a:ext uri="{FF2B5EF4-FFF2-40B4-BE49-F238E27FC236}">
                <a16:creationId xmlns:a16="http://schemas.microsoft.com/office/drawing/2014/main" id="{A6625717-7C5D-2844-99F8-F6C6C0B86F12}"/>
              </a:ext>
            </a:extLst>
          </p:cNvPr>
          <p:cNvSpPr>
            <a:spLocks noGrp="1"/>
          </p:cNvSpPr>
          <p:nvPr>
            <p:ph type="title"/>
          </p:nvPr>
        </p:nvSpPr>
        <p:spPr/>
        <p:txBody>
          <a:bodyPr>
            <a:noAutofit/>
          </a:bodyPr>
          <a:lstStyle/>
          <a:p>
            <a:r>
              <a:rPr lang="ka-GE" sz="3200" dirty="0"/>
              <a:t>„თევზის ფხის“ 4 ინფორმაციული ბლოკი</a:t>
            </a:r>
            <a:endParaRPr lang="en-US" sz="3200" dirty="0"/>
          </a:p>
        </p:txBody>
      </p:sp>
    </p:spTree>
    <p:extLst>
      <p:ext uri="{BB962C8B-B14F-4D97-AF65-F5344CB8AC3E}">
        <p14:creationId xmlns:p14="http://schemas.microsoft.com/office/powerpoint/2010/main" val="2537423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609600" y="850900"/>
            <a:ext cx="7467600" cy="5080000"/>
          </a:xfrm>
          <a:prstGeom prst="rect">
            <a:avLst/>
          </a:prstGeom>
          <a:solidFill>
            <a:schemeClr val="accent1"/>
          </a:solidFill>
          <a:ln w="12700">
            <a:noFill/>
            <a:miter lim="800000"/>
            <a:headEnd/>
            <a:tailEnd/>
          </a:ln>
        </p:spPr>
        <p:txBody>
          <a:bodyPr wrap="none" anchor="ctr"/>
          <a:lstStyle/>
          <a:p>
            <a:endParaRPr lang="es-ES" dirty="0"/>
          </a:p>
        </p:txBody>
      </p:sp>
      <p:sp>
        <p:nvSpPr>
          <p:cNvPr id="120835" name="Rectangle 3"/>
          <p:cNvSpPr>
            <a:spLocks noChangeArrowheads="1"/>
          </p:cNvSpPr>
          <p:nvPr/>
        </p:nvSpPr>
        <p:spPr bwMode="auto">
          <a:xfrm>
            <a:off x="1042988" y="404813"/>
            <a:ext cx="5807075" cy="393700"/>
          </a:xfrm>
          <a:prstGeom prst="rect">
            <a:avLst/>
          </a:prstGeom>
          <a:solidFill>
            <a:srgbClr val="DDDDDD"/>
          </a:solidFill>
          <a:ln w="9525">
            <a:noFill/>
            <a:miter lim="800000"/>
            <a:headEnd/>
            <a:tailEnd/>
          </a:ln>
          <a:effectLst/>
        </p:spPr>
        <p:txBody>
          <a:bodyPr anchor="ctr"/>
          <a:lstStyle/>
          <a:p>
            <a:pPr defTabSz="925513" eaLnBrk="0" hangingPunct="0">
              <a:defRPr/>
            </a:pPr>
            <a:r>
              <a:rPr lang="ka-GE" sz="2400" b="1" dirty="0">
                <a:solidFill>
                  <a:srgbClr val="CC3300"/>
                </a:solidFill>
                <a:effectLst>
                  <a:outerShdw blurRad="38100" dist="38100" dir="2700000" algn="tl">
                    <a:srgbClr val="000000"/>
                  </a:outerShdw>
                </a:effectLst>
                <a:latin typeface="Arial Black" pitchFamily="34" charset="0"/>
              </a:rPr>
              <a:t>მიზეზ-შედეგობრივი დიაგრამა</a:t>
            </a:r>
            <a:endParaRPr lang="es-ES_tradnl" sz="2400" b="1" dirty="0">
              <a:solidFill>
                <a:srgbClr val="CC3300"/>
              </a:solidFill>
              <a:effectLst>
                <a:outerShdw blurRad="38100" dist="38100" dir="2700000" algn="tl">
                  <a:srgbClr val="000000"/>
                </a:outerShdw>
              </a:effectLst>
              <a:latin typeface="Arial Black" pitchFamily="34" charset="0"/>
            </a:endParaRPr>
          </a:p>
        </p:txBody>
      </p:sp>
      <p:grpSp>
        <p:nvGrpSpPr>
          <p:cNvPr id="34822" name="Group 6"/>
          <p:cNvGrpSpPr>
            <a:grpSpLocks/>
          </p:cNvGrpSpPr>
          <p:nvPr/>
        </p:nvGrpSpPr>
        <p:grpSpPr bwMode="auto">
          <a:xfrm>
            <a:off x="652463" y="933450"/>
            <a:ext cx="7332662" cy="4849813"/>
            <a:chOff x="445" y="588"/>
            <a:chExt cx="5004" cy="3055"/>
          </a:xfrm>
        </p:grpSpPr>
        <p:sp>
          <p:nvSpPr>
            <p:cNvPr id="34830" name="AutoShape 7"/>
            <p:cNvSpPr>
              <a:spLocks noChangeArrowheads="1"/>
            </p:cNvSpPr>
            <p:nvPr/>
          </p:nvSpPr>
          <p:spPr bwMode="auto">
            <a:xfrm>
              <a:off x="4680" y="1991"/>
              <a:ext cx="769" cy="306"/>
            </a:xfrm>
            <a:prstGeom prst="roundRect">
              <a:avLst>
                <a:gd name="adj" fmla="val 9940"/>
              </a:avLst>
            </a:prstGeom>
            <a:solidFill>
              <a:schemeClr val="bg2"/>
            </a:solidFill>
            <a:ln w="0">
              <a:solidFill>
                <a:srgbClr val="000000"/>
              </a:solidFill>
              <a:round/>
              <a:headEnd/>
              <a:tailEnd/>
            </a:ln>
          </p:spPr>
          <p:txBody>
            <a:bodyPr/>
            <a:lstStyle/>
            <a:p>
              <a:endParaRPr lang="es-ES"/>
            </a:p>
          </p:txBody>
        </p:sp>
        <p:sp>
          <p:nvSpPr>
            <p:cNvPr id="34831" name="Rectangle 8"/>
            <p:cNvSpPr>
              <a:spLocks noChangeArrowheads="1"/>
            </p:cNvSpPr>
            <p:nvPr/>
          </p:nvSpPr>
          <p:spPr bwMode="auto">
            <a:xfrm>
              <a:off x="2466" y="588"/>
              <a:ext cx="963" cy="137"/>
            </a:xfrm>
            <a:prstGeom prst="rect">
              <a:avLst/>
            </a:prstGeom>
            <a:solidFill>
              <a:srgbClr val="FFFFFF"/>
            </a:solidFill>
            <a:ln w="0">
              <a:solidFill>
                <a:srgbClr val="000000"/>
              </a:solidFill>
              <a:miter lim="800000"/>
              <a:headEnd/>
              <a:tailEnd/>
            </a:ln>
          </p:spPr>
          <p:txBody>
            <a:bodyPr/>
            <a:lstStyle/>
            <a:p>
              <a:endParaRPr lang="es-ES"/>
            </a:p>
          </p:txBody>
        </p:sp>
        <p:sp>
          <p:nvSpPr>
            <p:cNvPr id="34832" name="Line 9"/>
            <p:cNvSpPr>
              <a:spLocks noChangeShapeType="1"/>
            </p:cNvSpPr>
            <p:nvPr/>
          </p:nvSpPr>
          <p:spPr bwMode="auto">
            <a:xfrm flipH="1">
              <a:off x="690" y="2137"/>
              <a:ext cx="3920" cy="1"/>
            </a:xfrm>
            <a:prstGeom prst="line">
              <a:avLst/>
            </a:prstGeom>
            <a:noFill/>
            <a:ln w="23876">
              <a:solidFill>
                <a:srgbClr val="000000"/>
              </a:solidFill>
              <a:round/>
              <a:headEnd/>
              <a:tailEnd/>
            </a:ln>
          </p:spPr>
          <p:txBody>
            <a:bodyPr/>
            <a:lstStyle/>
            <a:p>
              <a:endParaRPr lang="es-ES"/>
            </a:p>
          </p:txBody>
        </p:sp>
        <p:sp>
          <p:nvSpPr>
            <p:cNvPr id="34833" name="Freeform 10"/>
            <p:cNvSpPr>
              <a:spLocks/>
            </p:cNvSpPr>
            <p:nvPr/>
          </p:nvSpPr>
          <p:spPr bwMode="auto">
            <a:xfrm>
              <a:off x="4599" y="2106"/>
              <a:ext cx="31" cy="61"/>
            </a:xfrm>
            <a:custGeom>
              <a:avLst/>
              <a:gdLst>
                <a:gd name="T0" fmla="*/ 0 w 92"/>
                <a:gd name="T1" fmla="*/ 0 h 185"/>
                <a:gd name="T2" fmla="*/ 92 w 92"/>
                <a:gd name="T3" fmla="*/ 93 h 185"/>
                <a:gd name="T4" fmla="*/ 0 w 92"/>
                <a:gd name="T5" fmla="*/ 185 h 185"/>
                <a:gd name="T6" fmla="*/ 31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1" y="93"/>
                  </a:lnTo>
                  <a:lnTo>
                    <a:pt x="0" y="0"/>
                  </a:lnTo>
                  <a:close/>
                </a:path>
              </a:pathLst>
            </a:custGeom>
            <a:solidFill>
              <a:srgbClr val="000000"/>
            </a:solidFill>
            <a:ln w="9525">
              <a:noFill/>
              <a:round/>
              <a:headEnd/>
              <a:tailEnd/>
            </a:ln>
          </p:spPr>
          <p:txBody>
            <a:bodyPr/>
            <a:lstStyle/>
            <a:p>
              <a:endParaRPr lang="es-ES"/>
            </a:p>
          </p:txBody>
        </p:sp>
        <p:sp>
          <p:nvSpPr>
            <p:cNvPr id="34834" name="Line 11"/>
            <p:cNvSpPr>
              <a:spLocks noChangeShapeType="1"/>
            </p:cNvSpPr>
            <p:nvPr/>
          </p:nvSpPr>
          <p:spPr bwMode="auto">
            <a:xfrm flipH="1" flipV="1">
              <a:off x="2937" y="723"/>
              <a:ext cx="1375" cy="1383"/>
            </a:xfrm>
            <a:prstGeom prst="line">
              <a:avLst/>
            </a:prstGeom>
            <a:noFill/>
            <a:ln w="23813">
              <a:solidFill>
                <a:srgbClr val="000000"/>
              </a:solidFill>
              <a:round/>
              <a:headEnd/>
              <a:tailEnd/>
            </a:ln>
          </p:spPr>
          <p:txBody>
            <a:bodyPr/>
            <a:lstStyle/>
            <a:p>
              <a:endParaRPr lang="es-ES"/>
            </a:p>
          </p:txBody>
        </p:sp>
        <p:sp>
          <p:nvSpPr>
            <p:cNvPr id="34835" name="Freeform 12"/>
            <p:cNvSpPr>
              <a:spLocks/>
            </p:cNvSpPr>
            <p:nvPr/>
          </p:nvSpPr>
          <p:spPr bwMode="auto">
            <a:xfrm>
              <a:off x="4284" y="2076"/>
              <a:ext cx="43" cy="44"/>
            </a:xfrm>
            <a:custGeom>
              <a:avLst/>
              <a:gdLst>
                <a:gd name="T0" fmla="*/ 130 w 130"/>
                <a:gd name="T1" fmla="*/ 0 h 131"/>
                <a:gd name="T2" fmla="*/ 130 w 130"/>
                <a:gd name="T3" fmla="*/ 131 h 131"/>
                <a:gd name="T4" fmla="*/ 0 w 130"/>
                <a:gd name="T5" fmla="*/ 131 h 131"/>
                <a:gd name="T6" fmla="*/ 86 w 130"/>
                <a:gd name="T7" fmla="*/ 88 h 131"/>
                <a:gd name="T8" fmla="*/ 130 w 130"/>
                <a:gd name="T9" fmla="*/ 0 h 131"/>
                <a:gd name="T10" fmla="*/ 0 60000 65536"/>
                <a:gd name="T11" fmla="*/ 0 60000 65536"/>
                <a:gd name="T12" fmla="*/ 0 60000 65536"/>
                <a:gd name="T13" fmla="*/ 0 60000 65536"/>
                <a:gd name="T14" fmla="*/ 0 60000 65536"/>
                <a:gd name="T15" fmla="*/ 0 w 130"/>
                <a:gd name="T16" fmla="*/ 0 h 131"/>
                <a:gd name="T17" fmla="*/ 130 w 130"/>
                <a:gd name="T18" fmla="*/ 131 h 131"/>
              </a:gdLst>
              <a:ahLst/>
              <a:cxnLst>
                <a:cxn ang="T10">
                  <a:pos x="T0" y="T1"/>
                </a:cxn>
                <a:cxn ang="T11">
                  <a:pos x="T2" y="T3"/>
                </a:cxn>
                <a:cxn ang="T12">
                  <a:pos x="T4" y="T5"/>
                </a:cxn>
                <a:cxn ang="T13">
                  <a:pos x="T6" y="T7"/>
                </a:cxn>
                <a:cxn ang="T14">
                  <a:pos x="T8" y="T9"/>
                </a:cxn>
              </a:cxnLst>
              <a:rect l="T15" t="T16" r="T17" b="T18"/>
              <a:pathLst>
                <a:path w="130" h="131">
                  <a:moveTo>
                    <a:pt x="130" y="0"/>
                  </a:moveTo>
                  <a:lnTo>
                    <a:pt x="130" y="131"/>
                  </a:lnTo>
                  <a:lnTo>
                    <a:pt x="0" y="131"/>
                  </a:lnTo>
                  <a:lnTo>
                    <a:pt x="86" y="88"/>
                  </a:lnTo>
                  <a:lnTo>
                    <a:pt x="130" y="0"/>
                  </a:lnTo>
                  <a:close/>
                </a:path>
              </a:pathLst>
            </a:custGeom>
            <a:solidFill>
              <a:srgbClr val="000000"/>
            </a:solidFill>
            <a:ln w="9525">
              <a:noFill/>
              <a:round/>
              <a:headEnd/>
              <a:tailEnd/>
            </a:ln>
          </p:spPr>
          <p:txBody>
            <a:bodyPr/>
            <a:lstStyle/>
            <a:p>
              <a:endParaRPr lang="es-ES"/>
            </a:p>
          </p:txBody>
        </p:sp>
        <p:sp>
          <p:nvSpPr>
            <p:cNvPr id="34836" name="Line 13"/>
            <p:cNvSpPr>
              <a:spLocks noChangeShapeType="1"/>
            </p:cNvSpPr>
            <p:nvPr/>
          </p:nvSpPr>
          <p:spPr bwMode="auto">
            <a:xfrm flipV="1">
              <a:off x="3528" y="885"/>
              <a:ext cx="1" cy="120"/>
            </a:xfrm>
            <a:prstGeom prst="line">
              <a:avLst/>
            </a:prstGeom>
            <a:noFill/>
            <a:ln w="23813">
              <a:solidFill>
                <a:srgbClr val="000000"/>
              </a:solidFill>
              <a:round/>
              <a:headEnd/>
              <a:tailEnd/>
            </a:ln>
          </p:spPr>
          <p:txBody>
            <a:bodyPr/>
            <a:lstStyle/>
            <a:p>
              <a:endParaRPr lang="es-ES"/>
            </a:p>
          </p:txBody>
        </p:sp>
        <p:sp>
          <p:nvSpPr>
            <p:cNvPr id="34837" name="Freeform 14"/>
            <p:cNvSpPr>
              <a:spLocks/>
            </p:cNvSpPr>
            <p:nvPr/>
          </p:nvSpPr>
          <p:spPr bwMode="auto">
            <a:xfrm>
              <a:off x="3498" y="995"/>
              <a:ext cx="61" cy="31"/>
            </a:xfrm>
            <a:custGeom>
              <a:avLst/>
              <a:gdLst>
                <a:gd name="T0" fmla="*/ 184 w 184"/>
                <a:gd name="T1" fmla="*/ 0 h 92"/>
                <a:gd name="T2" fmla="*/ 92 w 184"/>
                <a:gd name="T3" fmla="*/ 92 h 92"/>
                <a:gd name="T4" fmla="*/ 0 w 184"/>
                <a:gd name="T5" fmla="*/ 0 h 92"/>
                <a:gd name="T6" fmla="*/ 92 w 184"/>
                <a:gd name="T7" fmla="*/ 30 h 92"/>
                <a:gd name="T8" fmla="*/ 184 w 184"/>
                <a:gd name="T9" fmla="*/ 0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184" y="0"/>
                  </a:moveTo>
                  <a:lnTo>
                    <a:pt x="92" y="92"/>
                  </a:lnTo>
                  <a:lnTo>
                    <a:pt x="0" y="0"/>
                  </a:lnTo>
                  <a:lnTo>
                    <a:pt x="92" y="30"/>
                  </a:lnTo>
                  <a:lnTo>
                    <a:pt x="184" y="0"/>
                  </a:lnTo>
                  <a:close/>
                </a:path>
              </a:pathLst>
            </a:custGeom>
            <a:solidFill>
              <a:srgbClr val="000000"/>
            </a:solidFill>
            <a:ln w="9525">
              <a:noFill/>
              <a:round/>
              <a:headEnd/>
              <a:tailEnd/>
            </a:ln>
          </p:spPr>
          <p:txBody>
            <a:bodyPr/>
            <a:lstStyle/>
            <a:p>
              <a:endParaRPr lang="es-ES"/>
            </a:p>
          </p:txBody>
        </p:sp>
        <p:sp>
          <p:nvSpPr>
            <p:cNvPr id="34838" name="Line 15"/>
            <p:cNvSpPr>
              <a:spLocks noChangeShapeType="1"/>
            </p:cNvSpPr>
            <p:nvPr/>
          </p:nvSpPr>
          <p:spPr bwMode="auto">
            <a:xfrm>
              <a:off x="3328" y="1043"/>
              <a:ext cx="475" cy="1"/>
            </a:xfrm>
            <a:prstGeom prst="line">
              <a:avLst/>
            </a:prstGeom>
            <a:noFill/>
            <a:ln w="23813">
              <a:solidFill>
                <a:srgbClr val="000000"/>
              </a:solidFill>
              <a:round/>
              <a:headEnd/>
              <a:tailEnd/>
            </a:ln>
          </p:spPr>
          <p:txBody>
            <a:bodyPr/>
            <a:lstStyle/>
            <a:p>
              <a:endParaRPr lang="es-ES"/>
            </a:p>
          </p:txBody>
        </p:sp>
        <p:sp>
          <p:nvSpPr>
            <p:cNvPr id="34839" name="Freeform 16"/>
            <p:cNvSpPr>
              <a:spLocks/>
            </p:cNvSpPr>
            <p:nvPr/>
          </p:nvSpPr>
          <p:spPr bwMode="auto">
            <a:xfrm>
              <a:off x="3308" y="1012"/>
              <a:ext cx="30" cy="62"/>
            </a:xfrm>
            <a:custGeom>
              <a:avLst/>
              <a:gdLst>
                <a:gd name="T0" fmla="*/ 92 w 92"/>
                <a:gd name="T1" fmla="*/ 185 h 185"/>
                <a:gd name="T2" fmla="*/ 0 w 92"/>
                <a:gd name="T3" fmla="*/ 92 h 185"/>
                <a:gd name="T4" fmla="*/ 92 w 92"/>
                <a:gd name="T5" fmla="*/ 0 h 185"/>
                <a:gd name="T6" fmla="*/ 62 w 92"/>
                <a:gd name="T7" fmla="*/ 92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2"/>
                  </a:lnTo>
                  <a:lnTo>
                    <a:pt x="92" y="0"/>
                  </a:lnTo>
                  <a:lnTo>
                    <a:pt x="62" y="92"/>
                  </a:lnTo>
                  <a:lnTo>
                    <a:pt x="92" y="185"/>
                  </a:lnTo>
                  <a:close/>
                </a:path>
              </a:pathLst>
            </a:custGeom>
            <a:solidFill>
              <a:srgbClr val="000000"/>
            </a:solidFill>
            <a:ln w="9525">
              <a:noFill/>
              <a:round/>
              <a:headEnd/>
              <a:tailEnd/>
            </a:ln>
          </p:spPr>
          <p:txBody>
            <a:bodyPr/>
            <a:lstStyle/>
            <a:p>
              <a:endParaRPr lang="es-ES"/>
            </a:p>
          </p:txBody>
        </p:sp>
        <p:sp>
          <p:nvSpPr>
            <p:cNvPr id="34840" name="Line 17"/>
            <p:cNvSpPr>
              <a:spLocks noChangeShapeType="1"/>
            </p:cNvSpPr>
            <p:nvPr/>
          </p:nvSpPr>
          <p:spPr bwMode="auto">
            <a:xfrm flipV="1">
              <a:off x="4029" y="1346"/>
              <a:ext cx="1" cy="120"/>
            </a:xfrm>
            <a:prstGeom prst="line">
              <a:avLst/>
            </a:prstGeom>
            <a:noFill/>
            <a:ln w="23813">
              <a:solidFill>
                <a:srgbClr val="000000"/>
              </a:solidFill>
              <a:round/>
              <a:headEnd/>
              <a:tailEnd/>
            </a:ln>
          </p:spPr>
          <p:txBody>
            <a:bodyPr/>
            <a:lstStyle/>
            <a:p>
              <a:endParaRPr lang="es-ES"/>
            </a:p>
          </p:txBody>
        </p:sp>
        <p:sp>
          <p:nvSpPr>
            <p:cNvPr id="34841" name="Freeform 18"/>
            <p:cNvSpPr>
              <a:spLocks/>
            </p:cNvSpPr>
            <p:nvPr/>
          </p:nvSpPr>
          <p:spPr bwMode="auto">
            <a:xfrm>
              <a:off x="3999" y="1456"/>
              <a:ext cx="61" cy="30"/>
            </a:xfrm>
            <a:custGeom>
              <a:avLst/>
              <a:gdLst>
                <a:gd name="T0" fmla="*/ 184 w 184"/>
                <a:gd name="T1" fmla="*/ 0 h 92"/>
                <a:gd name="T2" fmla="*/ 92 w 184"/>
                <a:gd name="T3" fmla="*/ 92 h 92"/>
                <a:gd name="T4" fmla="*/ 0 w 184"/>
                <a:gd name="T5" fmla="*/ 0 h 92"/>
                <a:gd name="T6" fmla="*/ 92 w 184"/>
                <a:gd name="T7" fmla="*/ 30 h 92"/>
                <a:gd name="T8" fmla="*/ 184 w 184"/>
                <a:gd name="T9" fmla="*/ 0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184" y="0"/>
                  </a:moveTo>
                  <a:lnTo>
                    <a:pt x="92" y="92"/>
                  </a:lnTo>
                  <a:lnTo>
                    <a:pt x="0" y="0"/>
                  </a:lnTo>
                  <a:lnTo>
                    <a:pt x="92" y="30"/>
                  </a:lnTo>
                  <a:lnTo>
                    <a:pt x="184" y="0"/>
                  </a:lnTo>
                  <a:close/>
                </a:path>
              </a:pathLst>
            </a:custGeom>
            <a:solidFill>
              <a:srgbClr val="000000"/>
            </a:solidFill>
            <a:ln w="9525">
              <a:noFill/>
              <a:round/>
              <a:headEnd/>
              <a:tailEnd/>
            </a:ln>
          </p:spPr>
          <p:txBody>
            <a:bodyPr/>
            <a:lstStyle/>
            <a:p>
              <a:endParaRPr lang="es-ES"/>
            </a:p>
          </p:txBody>
        </p:sp>
        <p:sp>
          <p:nvSpPr>
            <p:cNvPr id="34842" name="Line 19"/>
            <p:cNvSpPr>
              <a:spLocks noChangeShapeType="1"/>
            </p:cNvSpPr>
            <p:nvPr/>
          </p:nvSpPr>
          <p:spPr bwMode="auto">
            <a:xfrm>
              <a:off x="3781" y="1498"/>
              <a:ext cx="475" cy="1"/>
            </a:xfrm>
            <a:prstGeom prst="line">
              <a:avLst/>
            </a:prstGeom>
            <a:noFill/>
            <a:ln w="23813">
              <a:solidFill>
                <a:srgbClr val="000000"/>
              </a:solidFill>
              <a:round/>
              <a:headEnd/>
              <a:tailEnd/>
            </a:ln>
          </p:spPr>
          <p:txBody>
            <a:bodyPr/>
            <a:lstStyle/>
            <a:p>
              <a:endParaRPr lang="es-ES"/>
            </a:p>
          </p:txBody>
        </p:sp>
        <p:sp>
          <p:nvSpPr>
            <p:cNvPr id="34843" name="Freeform 20"/>
            <p:cNvSpPr>
              <a:spLocks/>
            </p:cNvSpPr>
            <p:nvPr/>
          </p:nvSpPr>
          <p:spPr bwMode="auto">
            <a:xfrm>
              <a:off x="3760" y="1468"/>
              <a:ext cx="31" cy="61"/>
            </a:xfrm>
            <a:custGeom>
              <a:avLst/>
              <a:gdLst>
                <a:gd name="T0" fmla="*/ 92 w 92"/>
                <a:gd name="T1" fmla="*/ 185 h 185"/>
                <a:gd name="T2" fmla="*/ 0 w 92"/>
                <a:gd name="T3" fmla="*/ 92 h 185"/>
                <a:gd name="T4" fmla="*/ 92 w 92"/>
                <a:gd name="T5" fmla="*/ 0 h 185"/>
                <a:gd name="T6" fmla="*/ 62 w 92"/>
                <a:gd name="T7" fmla="*/ 92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2"/>
                  </a:lnTo>
                  <a:lnTo>
                    <a:pt x="92" y="0"/>
                  </a:lnTo>
                  <a:lnTo>
                    <a:pt x="62" y="92"/>
                  </a:lnTo>
                  <a:lnTo>
                    <a:pt x="92" y="185"/>
                  </a:lnTo>
                  <a:close/>
                </a:path>
              </a:pathLst>
            </a:custGeom>
            <a:solidFill>
              <a:srgbClr val="000000"/>
            </a:solidFill>
            <a:ln w="9525">
              <a:noFill/>
              <a:round/>
              <a:headEnd/>
              <a:tailEnd/>
            </a:ln>
          </p:spPr>
          <p:txBody>
            <a:bodyPr/>
            <a:lstStyle/>
            <a:p>
              <a:endParaRPr lang="es-ES"/>
            </a:p>
          </p:txBody>
        </p:sp>
        <p:sp>
          <p:nvSpPr>
            <p:cNvPr id="34844" name="Line 21"/>
            <p:cNvSpPr>
              <a:spLocks noChangeShapeType="1"/>
            </p:cNvSpPr>
            <p:nvPr/>
          </p:nvSpPr>
          <p:spPr bwMode="auto">
            <a:xfrm>
              <a:off x="3560" y="940"/>
              <a:ext cx="98" cy="1"/>
            </a:xfrm>
            <a:prstGeom prst="line">
              <a:avLst/>
            </a:prstGeom>
            <a:noFill/>
            <a:ln w="23813">
              <a:solidFill>
                <a:srgbClr val="000000"/>
              </a:solidFill>
              <a:round/>
              <a:headEnd/>
              <a:tailEnd/>
            </a:ln>
          </p:spPr>
          <p:txBody>
            <a:bodyPr/>
            <a:lstStyle/>
            <a:p>
              <a:endParaRPr lang="es-ES"/>
            </a:p>
          </p:txBody>
        </p:sp>
        <p:sp>
          <p:nvSpPr>
            <p:cNvPr id="34845" name="Freeform 22"/>
            <p:cNvSpPr>
              <a:spLocks/>
            </p:cNvSpPr>
            <p:nvPr/>
          </p:nvSpPr>
          <p:spPr bwMode="auto">
            <a:xfrm>
              <a:off x="3540" y="910"/>
              <a:ext cx="30" cy="61"/>
            </a:xfrm>
            <a:custGeom>
              <a:avLst/>
              <a:gdLst>
                <a:gd name="T0" fmla="*/ 92 w 92"/>
                <a:gd name="T1" fmla="*/ 185 h 185"/>
                <a:gd name="T2" fmla="*/ 0 w 92"/>
                <a:gd name="T3" fmla="*/ 92 h 185"/>
                <a:gd name="T4" fmla="*/ 92 w 92"/>
                <a:gd name="T5" fmla="*/ 0 h 185"/>
                <a:gd name="T6" fmla="*/ 61 w 92"/>
                <a:gd name="T7" fmla="*/ 92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2"/>
                  </a:lnTo>
                  <a:lnTo>
                    <a:pt x="92" y="0"/>
                  </a:lnTo>
                  <a:lnTo>
                    <a:pt x="61" y="92"/>
                  </a:lnTo>
                  <a:lnTo>
                    <a:pt x="92" y="185"/>
                  </a:lnTo>
                  <a:close/>
                </a:path>
              </a:pathLst>
            </a:custGeom>
            <a:solidFill>
              <a:srgbClr val="000000"/>
            </a:solidFill>
            <a:ln w="9525">
              <a:noFill/>
              <a:round/>
              <a:headEnd/>
              <a:tailEnd/>
            </a:ln>
          </p:spPr>
          <p:txBody>
            <a:bodyPr/>
            <a:lstStyle/>
            <a:p>
              <a:endParaRPr lang="es-ES"/>
            </a:p>
          </p:txBody>
        </p:sp>
        <p:sp>
          <p:nvSpPr>
            <p:cNvPr id="34846" name="Line 23"/>
            <p:cNvSpPr>
              <a:spLocks noChangeShapeType="1"/>
            </p:cNvSpPr>
            <p:nvPr/>
          </p:nvSpPr>
          <p:spPr bwMode="auto">
            <a:xfrm flipH="1" flipV="1">
              <a:off x="4154" y="1591"/>
              <a:ext cx="87" cy="4"/>
            </a:xfrm>
            <a:prstGeom prst="line">
              <a:avLst/>
            </a:prstGeom>
            <a:noFill/>
            <a:ln w="23813">
              <a:solidFill>
                <a:srgbClr val="000000"/>
              </a:solidFill>
              <a:round/>
              <a:headEnd/>
              <a:tailEnd/>
            </a:ln>
          </p:spPr>
          <p:txBody>
            <a:bodyPr/>
            <a:lstStyle/>
            <a:p>
              <a:endParaRPr lang="es-ES"/>
            </a:p>
          </p:txBody>
        </p:sp>
        <p:sp>
          <p:nvSpPr>
            <p:cNvPr id="34847" name="Freeform 24"/>
            <p:cNvSpPr>
              <a:spLocks/>
            </p:cNvSpPr>
            <p:nvPr/>
          </p:nvSpPr>
          <p:spPr bwMode="auto">
            <a:xfrm>
              <a:off x="4134" y="1561"/>
              <a:ext cx="32" cy="61"/>
            </a:xfrm>
            <a:custGeom>
              <a:avLst/>
              <a:gdLst>
                <a:gd name="T0" fmla="*/ 88 w 97"/>
                <a:gd name="T1" fmla="*/ 185 h 185"/>
                <a:gd name="T2" fmla="*/ 0 w 97"/>
                <a:gd name="T3" fmla="*/ 88 h 185"/>
                <a:gd name="T4" fmla="*/ 97 w 97"/>
                <a:gd name="T5" fmla="*/ 0 h 185"/>
                <a:gd name="T6" fmla="*/ 62 w 97"/>
                <a:gd name="T7" fmla="*/ 91 h 185"/>
                <a:gd name="T8" fmla="*/ 88 w 97"/>
                <a:gd name="T9" fmla="*/ 185 h 185"/>
                <a:gd name="T10" fmla="*/ 0 60000 65536"/>
                <a:gd name="T11" fmla="*/ 0 60000 65536"/>
                <a:gd name="T12" fmla="*/ 0 60000 65536"/>
                <a:gd name="T13" fmla="*/ 0 60000 65536"/>
                <a:gd name="T14" fmla="*/ 0 60000 65536"/>
                <a:gd name="T15" fmla="*/ 0 w 97"/>
                <a:gd name="T16" fmla="*/ 0 h 185"/>
                <a:gd name="T17" fmla="*/ 97 w 97"/>
                <a:gd name="T18" fmla="*/ 185 h 185"/>
              </a:gdLst>
              <a:ahLst/>
              <a:cxnLst>
                <a:cxn ang="T10">
                  <a:pos x="T0" y="T1"/>
                </a:cxn>
                <a:cxn ang="T11">
                  <a:pos x="T2" y="T3"/>
                </a:cxn>
                <a:cxn ang="T12">
                  <a:pos x="T4" y="T5"/>
                </a:cxn>
                <a:cxn ang="T13">
                  <a:pos x="T6" y="T7"/>
                </a:cxn>
                <a:cxn ang="T14">
                  <a:pos x="T8" y="T9"/>
                </a:cxn>
              </a:cxnLst>
              <a:rect l="T15" t="T16" r="T17" b="T18"/>
              <a:pathLst>
                <a:path w="97" h="185">
                  <a:moveTo>
                    <a:pt x="88" y="185"/>
                  </a:moveTo>
                  <a:lnTo>
                    <a:pt x="0" y="88"/>
                  </a:lnTo>
                  <a:lnTo>
                    <a:pt x="97" y="0"/>
                  </a:lnTo>
                  <a:lnTo>
                    <a:pt x="62" y="91"/>
                  </a:lnTo>
                  <a:lnTo>
                    <a:pt x="88" y="185"/>
                  </a:lnTo>
                  <a:close/>
                </a:path>
              </a:pathLst>
            </a:custGeom>
            <a:solidFill>
              <a:srgbClr val="000000"/>
            </a:solidFill>
            <a:ln w="9525">
              <a:noFill/>
              <a:round/>
              <a:headEnd/>
              <a:tailEnd/>
            </a:ln>
          </p:spPr>
          <p:txBody>
            <a:bodyPr/>
            <a:lstStyle/>
            <a:p>
              <a:endParaRPr lang="es-ES"/>
            </a:p>
          </p:txBody>
        </p:sp>
        <p:sp>
          <p:nvSpPr>
            <p:cNvPr id="34848" name="Line 25"/>
            <p:cNvSpPr>
              <a:spLocks noChangeShapeType="1"/>
            </p:cNvSpPr>
            <p:nvPr/>
          </p:nvSpPr>
          <p:spPr bwMode="auto">
            <a:xfrm flipH="1">
              <a:off x="4122" y="1525"/>
              <a:ext cx="1" cy="120"/>
            </a:xfrm>
            <a:prstGeom prst="line">
              <a:avLst/>
            </a:prstGeom>
            <a:noFill/>
            <a:ln w="23813">
              <a:solidFill>
                <a:srgbClr val="000000"/>
              </a:solidFill>
              <a:round/>
              <a:headEnd/>
              <a:tailEnd/>
            </a:ln>
          </p:spPr>
          <p:txBody>
            <a:bodyPr/>
            <a:lstStyle/>
            <a:p>
              <a:endParaRPr lang="es-ES"/>
            </a:p>
          </p:txBody>
        </p:sp>
        <p:sp>
          <p:nvSpPr>
            <p:cNvPr id="34849" name="Freeform 26"/>
            <p:cNvSpPr>
              <a:spLocks/>
            </p:cNvSpPr>
            <p:nvPr/>
          </p:nvSpPr>
          <p:spPr bwMode="auto">
            <a:xfrm>
              <a:off x="4092" y="1504"/>
              <a:ext cx="61" cy="31"/>
            </a:xfrm>
            <a:custGeom>
              <a:avLst/>
              <a:gdLst>
                <a:gd name="T0" fmla="*/ 0 w 183"/>
                <a:gd name="T1" fmla="*/ 93 h 93"/>
                <a:gd name="T2" fmla="*/ 92 w 183"/>
                <a:gd name="T3" fmla="*/ 0 h 93"/>
                <a:gd name="T4" fmla="*/ 183 w 183"/>
                <a:gd name="T5" fmla="*/ 93 h 93"/>
                <a:gd name="T6" fmla="*/ 92 w 183"/>
                <a:gd name="T7" fmla="*/ 62 h 93"/>
                <a:gd name="T8" fmla="*/ 0 w 183"/>
                <a:gd name="T9" fmla="*/ 93 h 93"/>
                <a:gd name="T10" fmla="*/ 0 60000 65536"/>
                <a:gd name="T11" fmla="*/ 0 60000 65536"/>
                <a:gd name="T12" fmla="*/ 0 60000 65536"/>
                <a:gd name="T13" fmla="*/ 0 60000 65536"/>
                <a:gd name="T14" fmla="*/ 0 60000 65536"/>
                <a:gd name="T15" fmla="*/ 0 w 183"/>
                <a:gd name="T16" fmla="*/ 0 h 93"/>
                <a:gd name="T17" fmla="*/ 183 w 183"/>
                <a:gd name="T18" fmla="*/ 93 h 93"/>
              </a:gdLst>
              <a:ahLst/>
              <a:cxnLst>
                <a:cxn ang="T10">
                  <a:pos x="T0" y="T1"/>
                </a:cxn>
                <a:cxn ang="T11">
                  <a:pos x="T2" y="T3"/>
                </a:cxn>
                <a:cxn ang="T12">
                  <a:pos x="T4" y="T5"/>
                </a:cxn>
                <a:cxn ang="T13">
                  <a:pos x="T6" y="T7"/>
                </a:cxn>
                <a:cxn ang="T14">
                  <a:pos x="T8" y="T9"/>
                </a:cxn>
              </a:cxnLst>
              <a:rect l="T15" t="T16" r="T17" b="T18"/>
              <a:pathLst>
                <a:path w="183" h="93">
                  <a:moveTo>
                    <a:pt x="0" y="93"/>
                  </a:moveTo>
                  <a:lnTo>
                    <a:pt x="92" y="0"/>
                  </a:lnTo>
                  <a:lnTo>
                    <a:pt x="183" y="93"/>
                  </a:lnTo>
                  <a:lnTo>
                    <a:pt x="92" y="62"/>
                  </a:lnTo>
                  <a:lnTo>
                    <a:pt x="0" y="93"/>
                  </a:lnTo>
                  <a:close/>
                </a:path>
              </a:pathLst>
            </a:custGeom>
            <a:solidFill>
              <a:srgbClr val="000000"/>
            </a:solidFill>
            <a:ln w="9525">
              <a:noFill/>
              <a:round/>
              <a:headEnd/>
              <a:tailEnd/>
            </a:ln>
          </p:spPr>
          <p:txBody>
            <a:bodyPr/>
            <a:lstStyle/>
            <a:p>
              <a:endParaRPr lang="es-ES"/>
            </a:p>
          </p:txBody>
        </p:sp>
        <p:sp>
          <p:nvSpPr>
            <p:cNvPr id="34850" name="Line 27"/>
            <p:cNvSpPr>
              <a:spLocks noChangeShapeType="1"/>
            </p:cNvSpPr>
            <p:nvPr/>
          </p:nvSpPr>
          <p:spPr bwMode="auto">
            <a:xfrm flipV="1">
              <a:off x="3223" y="1142"/>
              <a:ext cx="1" cy="120"/>
            </a:xfrm>
            <a:prstGeom prst="line">
              <a:avLst/>
            </a:prstGeom>
            <a:noFill/>
            <a:ln w="23813">
              <a:solidFill>
                <a:srgbClr val="000000"/>
              </a:solidFill>
              <a:round/>
              <a:headEnd/>
              <a:tailEnd/>
            </a:ln>
          </p:spPr>
          <p:txBody>
            <a:bodyPr/>
            <a:lstStyle/>
            <a:p>
              <a:endParaRPr lang="es-ES"/>
            </a:p>
          </p:txBody>
        </p:sp>
        <p:sp>
          <p:nvSpPr>
            <p:cNvPr id="34851" name="Freeform 28"/>
            <p:cNvSpPr>
              <a:spLocks/>
            </p:cNvSpPr>
            <p:nvPr/>
          </p:nvSpPr>
          <p:spPr bwMode="auto">
            <a:xfrm>
              <a:off x="3193" y="1252"/>
              <a:ext cx="61" cy="31"/>
            </a:xfrm>
            <a:custGeom>
              <a:avLst/>
              <a:gdLst>
                <a:gd name="T0" fmla="*/ 184 w 184"/>
                <a:gd name="T1" fmla="*/ 0 h 93"/>
                <a:gd name="T2" fmla="*/ 92 w 184"/>
                <a:gd name="T3" fmla="*/ 93 h 93"/>
                <a:gd name="T4" fmla="*/ 0 w 184"/>
                <a:gd name="T5" fmla="*/ 0 h 93"/>
                <a:gd name="T6" fmla="*/ 92 w 184"/>
                <a:gd name="T7" fmla="*/ 31 h 93"/>
                <a:gd name="T8" fmla="*/ 184 w 184"/>
                <a:gd name="T9" fmla="*/ 0 h 93"/>
                <a:gd name="T10" fmla="*/ 0 60000 65536"/>
                <a:gd name="T11" fmla="*/ 0 60000 65536"/>
                <a:gd name="T12" fmla="*/ 0 60000 65536"/>
                <a:gd name="T13" fmla="*/ 0 60000 65536"/>
                <a:gd name="T14" fmla="*/ 0 60000 65536"/>
                <a:gd name="T15" fmla="*/ 0 w 184"/>
                <a:gd name="T16" fmla="*/ 0 h 93"/>
                <a:gd name="T17" fmla="*/ 184 w 184"/>
                <a:gd name="T18" fmla="*/ 93 h 93"/>
              </a:gdLst>
              <a:ahLst/>
              <a:cxnLst>
                <a:cxn ang="T10">
                  <a:pos x="T0" y="T1"/>
                </a:cxn>
                <a:cxn ang="T11">
                  <a:pos x="T2" y="T3"/>
                </a:cxn>
                <a:cxn ang="T12">
                  <a:pos x="T4" y="T5"/>
                </a:cxn>
                <a:cxn ang="T13">
                  <a:pos x="T6" y="T7"/>
                </a:cxn>
                <a:cxn ang="T14">
                  <a:pos x="T8" y="T9"/>
                </a:cxn>
              </a:cxnLst>
              <a:rect l="T15" t="T16" r="T17" b="T18"/>
              <a:pathLst>
                <a:path w="184" h="93">
                  <a:moveTo>
                    <a:pt x="184" y="0"/>
                  </a:moveTo>
                  <a:lnTo>
                    <a:pt x="92" y="93"/>
                  </a:lnTo>
                  <a:lnTo>
                    <a:pt x="0" y="0"/>
                  </a:lnTo>
                  <a:lnTo>
                    <a:pt x="92" y="31"/>
                  </a:lnTo>
                  <a:lnTo>
                    <a:pt x="184" y="0"/>
                  </a:lnTo>
                  <a:close/>
                </a:path>
              </a:pathLst>
            </a:custGeom>
            <a:solidFill>
              <a:srgbClr val="000000"/>
            </a:solidFill>
            <a:ln w="9525">
              <a:noFill/>
              <a:round/>
              <a:headEnd/>
              <a:tailEnd/>
            </a:ln>
          </p:spPr>
          <p:txBody>
            <a:bodyPr/>
            <a:lstStyle/>
            <a:p>
              <a:endParaRPr lang="es-ES"/>
            </a:p>
          </p:txBody>
        </p:sp>
        <p:sp>
          <p:nvSpPr>
            <p:cNvPr id="34852" name="Line 29"/>
            <p:cNvSpPr>
              <a:spLocks noChangeShapeType="1"/>
            </p:cNvSpPr>
            <p:nvPr/>
          </p:nvSpPr>
          <p:spPr bwMode="auto">
            <a:xfrm>
              <a:off x="2981" y="1300"/>
              <a:ext cx="475" cy="1"/>
            </a:xfrm>
            <a:prstGeom prst="line">
              <a:avLst/>
            </a:prstGeom>
            <a:noFill/>
            <a:ln w="23813">
              <a:solidFill>
                <a:srgbClr val="000000"/>
              </a:solidFill>
              <a:round/>
              <a:headEnd/>
              <a:tailEnd/>
            </a:ln>
          </p:spPr>
          <p:txBody>
            <a:bodyPr/>
            <a:lstStyle/>
            <a:p>
              <a:endParaRPr lang="es-ES"/>
            </a:p>
          </p:txBody>
        </p:sp>
        <p:sp>
          <p:nvSpPr>
            <p:cNvPr id="34853" name="Freeform 30"/>
            <p:cNvSpPr>
              <a:spLocks/>
            </p:cNvSpPr>
            <p:nvPr/>
          </p:nvSpPr>
          <p:spPr bwMode="auto">
            <a:xfrm>
              <a:off x="3446" y="1269"/>
              <a:ext cx="31" cy="62"/>
            </a:xfrm>
            <a:custGeom>
              <a:avLst/>
              <a:gdLst>
                <a:gd name="T0" fmla="*/ 0 w 92"/>
                <a:gd name="T1" fmla="*/ 0 h 185"/>
                <a:gd name="T2" fmla="*/ 92 w 92"/>
                <a:gd name="T3" fmla="*/ 93 h 185"/>
                <a:gd name="T4" fmla="*/ 0 w 92"/>
                <a:gd name="T5" fmla="*/ 185 h 185"/>
                <a:gd name="T6" fmla="*/ 30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0" y="93"/>
                  </a:lnTo>
                  <a:lnTo>
                    <a:pt x="0" y="0"/>
                  </a:lnTo>
                  <a:close/>
                </a:path>
              </a:pathLst>
            </a:custGeom>
            <a:solidFill>
              <a:srgbClr val="000000"/>
            </a:solidFill>
            <a:ln w="9525">
              <a:noFill/>
              <a:round/>
              <a:headEnd/>
              <a:tailEnd/>
            </a:ln>
          </p:spPr>
          <p:txBody>
            <a:bodyPr/>
            <a:lstStyle/>
            <a:p>
              <a:endParaRPr lang="es-ES"/>
            </a:p>
          </p:txBody>
        </p:sp>
        <p:sp>
          <p:nvSpPr>
            <p:cNvPr id="34854" name="Line 31"/>
            <p:cNvSpPr>
              <a:spLocks noChangeShapeType="1"/>
            </p:cNvSpPr>
            <p:nvPr/>
          </p:nvSpPr>
          <p:spPr bwMode="auto">
            <a:xfrm flipV="1">
              <a:off x="3110" y="1320"/>
              <a:ext cx="1" cy="120"/>
            </a:xfrm>
            <a:prstGeom prst="line">
              <a:avLst/>
            </a:prstGeom>
            <a:noFill/>
            <a:ln w="23813">
              <a:solidFill>
                <a:srgbClr val="000000"/>
              </a:solidFill>
              <a:round/>
              <a:headEnd/>
              <a:tailEnd/>
            </a:ln>
          </p:spPr>
          <p:txBody>
            <a:bodyPr/>
            <a:lstStyle/>
            <a:p>
              <a:endParaRPr lang="es-ES"/>
            </a:p>
          </p:txBody>
        </p:sp>
        <p:sp>
          <p:nvSpPr>
            <p:cNvPr id="34855" name="Freeform 32"/>
            <p:cNvSpPr>
              <a:spLocks/>
            </p:cNvSpPr>
            <p:nvPr/>
          </p:nvSpPr>
          <p:spPr bwMode="auto">
            <a:xfrm>
              <a:off x="3080" y="1299"/>
              <a:ext cx="61" cy="31"/>
            </a:xfrm>
            <a:custGeom>
              <a:avLst/>
              <a:gdLst>
                <a:gd name="T0" fmla="*/ 0 w 183"/>
                <a:gd name="T1" fmla="*/ 93 h 93"/>
                <a:gd name="T2" fmla="*/ 91 w 183"/>
                <a:gd name="T3" fmla="*/ 0 h 93"/>
                <a:gd name="T4" fmla="*/ 183 w 183"/>
                <a:gd name="T5" fmla="*/ 93 h 93"/>
                <a:gd name="T6" fmla="*/ 91 w 183"/>
                <a:gd name="T7" fmla="*/ 63 h 93"/>
                <a:gd name="T8" fmla="*/ 0 w 183"/>
                <a:gd name="T9" fmla="*/ 93 h 93"/>
                <a:gd name="T10" fmla="*/ 0 60000 65536"/>
                <a:gd name="T11" fmla="*/ 0 60000 65536"/>
                <a:gd name="T12" fmla="*/ 0 60000 65536"/>
                <a:gd name="T13" fmla="*/ 0 60000 65536"/>
                <a:gd name="T14" fmla="*/ 0 60000 65536"/>
                <a:gd name="T15" fmla="*/ 0 w 183"/>
                <a:gd name="T16" fmla="*/ 0 h 93"/>
                <a:gd name="T17" fmla="*/ 183 w 183"/>
                <a:gd name="T18" fmla="*/ 93 h 93"/>
              </a:gdLst>
              <a:ahLst/>
              <a:cxnLst>
                <a:cxn ang="T10">
                  <a:pos x="T0" y="T1"/>
                </a:cxn>
                <a:cxn ang="T11">
                  <a:pos x="T2" y="T3"/>
                </a:cxn>
                <a:cxn ang="T12">
                  <a:pos x="T4" y="T5"/>
                </a:cxn>
                <a:cxn ang="T13">
                  <a:pos x="T6" y="T7"/>
                </a:cxn>
                <a:cxn ang="T14">
                  <a:pos x="T8" y="T9"/>
                </a:cxn>
              </a:cxnLst>
              <a:rect l="T15" t="T16" r="T17" b="T18"/>
              <a:pathLst>
                <a:path w="183" h="93">
                  <a:moveTo>
                    <a:pt x="0" y="93"/>
                  </a:moveTo>
                  <a:lnTo>
                    <a:pt x="91" y="0"/>
                  </a:lnTo>
                  <a:lnTo>
                    <a:pt x="183" y="93"/>
                  </a:lnTo>
                  <a:lnTo>
                    <a:pt x="91" y="63"/>
                  </a:lnTo>
                  <a:lnTo>
                    <a:pt x="0" y="93"/>
                  </a:lnTo>
                  <a:close/>
                </a:path>
              </a:pathLst>
            </a:custGeom>
            <a:solidFill>
              <a:srgbClr val="000000"/>
            </a:solidFill>
            <a:ln w="9525">
              <a:noFill/>
              <a:round/>
              <a:headEnd/>
              <a:tailEnd/>
            </a:ln>
          </p:spPr>
          <p:txBody>
            <a:bodyPr/>
            <a:lstStyle/>
            <a:p>
              <a:endParaRPr lang="es-ES"/>
            </a:p>
          </p:txBody>
        </p:sp>
        <p:sp>
          <p:nvSpPr>
            <p:cNvPr id="34856" name="Line 33"/>
            <p:cNvSpPr>
              <a:spLocks noChangeShapeType="1"/>
            </p:cNvSpPr>
            <p:nvPr/>
          </p:nvSpPr>
          <p:spPr bwMode="auto">
            <a:xfrm flipV="1">
              <a:off x="3684" y="1638"/>
              <a:ext cx="1" cy="120"/>
            </a:xfrm>
            <a:prstGeom prst="line">
              <a:avLst/>
            </a:prstGeom>
            <a:noFill/>
            <a:ln w="23813">
              <a:solidFill>
                <a:srgbClr val="000000"/>
              </a:solidFill>
              <a:round/>
              <a:headEnd/>
              <a:tailEnd/>
            </a:ln>
          </p:spPr>
          <p:txBody>
            <a:bodyPr/>
            <a:lstStyle/>
            <a:p>
              <a:endParaRPr lang="es-ES"/>
            </a:p>
          </p:txBody>
        </p:sp>
        <p:sp>
          <p:nvSpPr>
            <p:cNvPr id="34857" name="Freeform 34"/>
            <p:cNvSpPr>
              <a:spLocks/>
            </p:cNvSpPr>
            <p:nvPr/>
          </p:nvSpPr>
          <p:spPr bwMode="auto">
            <a:xfrm>
              <a:off x="3654" y="1747"/>
              <a:ext cx="61" cy="31"/>
            </a:xfrm>
            <a:custGeom>
              <a:avLst/>
              <a:gdLst>
                <a:gd name="T0" fmla="*/ 183 w 183"/>
                <a:gd name="T1" fmla="*/ 0 h 93"/>
                <a:gd name="T2" fmla="*/ 91 w 183"/>
                <a:gd name="T3" fmla="*/ 93 h 93"/>
                <a:gd name="T4" fmla="*/ 0 w 183"/>
                <a:gd name="T5" fmla="*/ 0 h 93"/>
                <a:gd name="T6" fmla="*/ 91 w 183"/>
                <a:gd name="T7" fmla="*/ 31 h 93"/>
                <a:gd name="T8" fmla="*/ 183 w 183"/>
                <a:gd name="T9" fmla="*/ 0 h 93"/>
                <a:gd name="T10" fmla="*/ 0 60000 65536"/>
                <a:gd name="T11" fmla="*/ 0 60000 65536"/>
                <a:gd name="T12" fmla="*/ 0 60000 65536"/>
                <a:gd name="T13" fmla="*/ 0 60000 65536"/>
                <a:gd name="T14" fmla="*/ 0 60000 65536"/>
                <a:gd name="T15" fmla="*/ 0 w 183"/>
                <a:gd name="T16" fmla="*/ 0 h 93"/>
                <a:gd name="T17" fmla="*/ 183 w 183"/>
                <a:gd name="T18" fmla="*/ 93 h 93"/>
              </a:gdLst>
              <a:ahLst/>
              <a:cxnLst>
                <a:cxn ang="T10">
                  <a:pos x="T0" y="T1"/>
                </a:cxn>
                <a:cxn ang="T11">
                  <a:pos x="T2" y="T3"/>
                </a:cxn>
                <a:cxn ang="T12">
                  <a:pos x="T4" y="T5"/>
                </a:cxn>
                <a:cxn ang="T13">
                  <a:pos x="T6" y="T7"/>
                </a:cxn>
                <a:cxn ang="T14">
                  <a:pos x="T8" y="T9"/>
                </a:cxn>
              </a:cxnLst>
              <a:rect l="T15" t="T16" r="T17" b="T18"/>
              <a:pathLst>
                <a:path w="183" h="93">
                  <a:moveTo>
                    <a:pt x="183" y="0"/>
                  </a:moveTo>
                  <a:lnTo>
                    <a:pt x="91" y="93"/>
                  </a:lnTo>
                  <a:lnTo>
                    <a:pt x="0" y="0"/>
                  </a:lnTo>
                  <a:lnTo>
                    <a:pt x="91" y="31"/>
                  </a:lnTo>
                  <a:lnTo>
                    <a:pt x="183" y="0"/>
                  </a:lnTo>
                  <a:close/>
                </a:path>
              </a:pathLst>
            </a:custGeom>
            <a:solidFill>
              <a:srgbClr val="000000"/>
            </a:solidFill>
            <a:ln w="9525">
              <a:noFill/>
              <a:round/>
              <a:headEnd/>
              <a:tailEnd/>
            </a:ln>
          </p:spPr>
          <p:txBody>
            <a:bodyPr/>
            <a:lstStyle/>
            <a:p>
              <a:endParaRPr lang="es-ES"/>
            </a:p>
          </p:txBody>
        </p:sp>
        <p:sp>
          <p:nvSpPr>
            <p:cNvPr id="34858" name="Line 35"/>
            <p:cNvSpPr>
              <a:spLocks noChangeShapeType="1"/>
            </p:cNvSpPr>
            <p:nvPr/>
          </p:nvSpPr>
          <p:spPr bwMode="auto">
            <a:xfrm>
              <a:off x="3442" y="1785"/>
              <a:ext cx="475" cy="1"/>
            </a:xfrm>
            <a:prstGeom prst="line">
              <a:avLst/>
            </a:prstGeom>
            <a:noFill/>
            <a:ln w="23813">
              <a:solidFill>
                <a:srgbClr val="000000"/>
              </a:solidFill>
              <a:round/>
              <a:headEnd/>
              <a:tailEnd/>
            </a:ln>
          </p:spPr>
          <p:txBody>
            <a:bodyPr/>
            <a:lstStyle/>
            <a:p>
              <a:endParaRPr lang="es-ES"/>
            </a:p>
          </p:txBody>
        </p:sp>
        <p:sp>
          <p:nvSpPr>
            <p:cNvPr id="34859" name="Freeform 36"/>
            <p:cNvSpPr>
              <a:spLocks/>
            </p:cNvSpPr>
            <p:nvPr/>
          </p:nvSpPr>
          <p:spPr bwMode="auto">
            <a:xfrm>
              <a:off x="3907" y="1754"/>
              <a:ext cx="31" cy="61"/>
            </a:xfrm>
            <a:custGeom>
              <a:avLst/>
              <a:gdLst>
                <a:gd name="T0" fmla="*/ 0 w 92"/>
                <a:gd name="T1" fmla="*/ 0 h 185"/>
                <a:gd name="T2" fmla="*/ 92 w 92"/>
                <a:gd name="T3" fmla="*/ 93 h 185"/>
                <a:gd name="T4" fmla="*/ 0 w 92"/>
                <a:gd name="T5" fmla="*/ 185 h 185"/>
                <a:gd name="T6" fmla="*/ 31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1" y="93"/>
                  </a:lnTo>
                  <a:lnTo>
                    <a:pt x="0" y="0"/>
                  </a:lnTo>
                  <a:close/>
                </a:path>
              </a:pathLst>
            </a:custGeom>
            <a:solidFill>
              <a:srgbClr val="000000"/>
            </a:solidFill>
            <a:ln w="9525">
              <a:noFill/>
              <a:round/>
              <a:headEnd/>
              <a:tailEnd/>
            </a:ln>
          </p:spPr>
          <p:txBody>
            <a:bodyPr/>
            <a:lstStyle/>
            <a:p>
              <a:endParaRPr lang="es-ES"/>
            </a:p>
          </p:txBody>
        </p:sp>
        <p:sp>
          <p:nvSpPr>
            <p:cNvPr id="34860" name="Line 37"/>
            <p:cNvSpPr>
              <a:spLocks noChangeShapeType="1"/>
            </p:cNvSpPr>
            <p:nvPr/>
          </p:nvSpPr>
          <p:spPr bwMode="auto">
            <a:xfrm flipV="1">
              <a:off x="3584" y="1811"/>
              <a:ext cx="1" cy="120"/>
            </a:xfrm>
            <a:prstGeom prst="line">
              <a:avLst/>
            </a:prstGeom>
            <a:noFill/>
            <a:ln w="23813">
              <a:solidFill>
                <a:srgbClr val="000000"/>
              </a:solidFill>
              <a:round/>
              <a:headEnd/>
              <a:tailEnd/>
            </a:ln>
          </p:spPr>
          <p:txBody>
            <a:bodyPr/>
            <a:lstStyle/>
            <a:p>
              <a:endParaRPr lang="es-ES"/>
            </a:p>
          </p:txBody>
        </p:sp>
        <p:sp>
          <p:nvSpPr>
            <p:cNvPr id="34861" name="Freeform 38"/>
            <p:cNvSpPr>
              <a:spLocks/>
            </p:cNvSpPr>
            <p:nvPr/>
          </p:nvSpPr>
          <p:spPr bwMode="auto">
            <a:xfrm>
              <a:off x="3554" y="1790"/>
              <a:ext cx="61" cy="31"/>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862" name="Line 39"/>
            <p:cNvSpPr>
              <a:spLocks noChangeShapeType="1"/>
            </p:cNvSpPr>
            <p:nvPr/>
          </p:nvSpPr>
          <p:spPr bwMode="auto">
            <a:xfrm flipV="1">
              <a:off x="3787" y="1813"/>
              <a:ext cx="1" cy="120"/>
            </a:xfrm>
            <a:prstGeom prst="line">
              <a:avLst/>
            </a:prstGeom>
            <a:noFill/>
            <a:ln w="23813">
              <a:solidFill>
                <a:srgbClr val="000000"/>
              </a:solidFill>
              <a:round/>
              <a:headEnd/>
              <a:tailEnd/>
            </a:ln>
          </p:spPr>
          <p:txBody>
            <a:bodyPr/>
            <a:lstStyle/>
            <a:p>
              <a:endParaRPr lang="es-ES"/>
            </a:p>
          </p:txBody>
        </p:sp>
        <p:sp>
          <p:nvSpPr>
            <p:cNvPr id="34863" name="Freeform 40"/>
            <p:cNvSpPr>
              <a:spLocks/>
            </p:cNvSpPr>
            <p:nvPr/>
          </p:nvSpPr>
          <p:spPr bwMode="auto">
            <a:xfrm>
              <a:off x="3756" y="1793"/>
              <a:ext cx="61" cy="30"/>
            </a:xfrm>
            <a:custGeom>
              <a:avLst/>
              <a:gdLst>
                <a:gd name="T0" fmla="*/ 0 w 183"/>
                <a:gd name="T1" fmla="*/ 92 h 92"/>
                <a:gd name="T2" fmla="*/ 91 w 183"/>
                <a:gd name="T3" fmla="*/ 0 h 92"/>
                <a:gd name="T4" fmla="*/ 183 w 183"/>
                <a:gd name="T5" fmla="*/ 92 h 92"/>
                <a:gd name="T6" fmla="*/ 91 w 183"/>
                <a:gd name="T7" fmla="*/ 62 h 92"/>
                <a:gd name="T8" fmla="*/ 0 w 183"/>
                <a:gd name="T9" fmla="*/ 92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0" y="92"/>
                  </a:moveTo>
                  <a:lnTo>
                    <a:pt x="91" y="0"/>
                  </a:lnTo>
                  <a:lnTo>
                    <a:pt x="183" y="92"/>
                  </a:lnTo>
                  <a:lnTo>
                    <a:pt x="91" y="62"/>
                  </a:lnTo>
                  <a:lnTo>
                    <a:pt x="0" y="92"/>
                  </a:lnTo>
                  <a:close/>
                </a:path>
              </a:pathLst>
            </a:custGeom>
            <a:solidFill>
              <a:srgbClr val="000000"/>
            </a:solidFill>
            <a:ln w="9525">
              <a:noFill/>
              <a:round/>
              <a:headEnd/>
              <a:tailEnd/>
            </a:ln>
          </p:spPr>
          <p:txBody>
            <a:bodyPr/>
            <a:lstStyle/>
            <a:p>
              <a:endParaRPr lang="es-ES"/>
            </a:p>
          </p:txBody>
        </p:sp>
        <p:sp>
          <p:nvSpPr>
            <p:cNvPr id="34864" name="Line 41"/>
            <p:cNvSpPr>
              <a:spLocks noChangeShapeType="1"/>
            </p:cNvSpPr>
            <p:nvPr/>
          </p:nvSpPr>
          <p:spPr bwMode="auto">
            <a:xfrm>
              <a:off x="2978" y="1382"/>
              <a:ext cx="97" cy="1"/>
            </a:xfrm>
            <a:prstGeom prst="line">
              <a:avLst/>
            </a:prstGeom>
            <a:noFill/>
            <a:ln w="23813">
              <a:solidFill>
                <a:srgbClr val="000000"/>
              </a:solidFill>
              <a:round/>
              <a:headEnd/>
              <a:tailEnd/>
            </a:ln>
          </p:spPr>
          <p:txBody>
            <a:bodyPr/>
            <a:lstStyle/>
            <a:p>
              <a:endParaRPr lang="es-ES"/>
            </a:p>
          </p:txBody>
        </p:sp>
        <p:sp>
          <p:nvSpPr>
            <p:cNvPr id="34865" name="Freeform 42"/>
            <p:cNvSpPr>
              <a:spLocks/>
            </p:cNvSpPr>
            <p:nvPr/>
          </p:nvSpPr>
          <p:spPr bwMode="auto">
            <a:xfrm>
              <a:off x="3065" y="1351"/>
              <a:ext cx="31" cy="62"/>
            </a:xfrm>
            <a:custGeom>
              <a:avLst/>
              <a:gdLst>
                <a:gd name="T0" fmla="*/ 0 w 92"/>
                <a:gd name="T1" fmla="*/ 0 h 185"/>
                <a:gd name="T2" fmla="*/ 92 w 92"/>
                <a:gd name="T3" fmla="*/ 93 h 185"/>
                <a:gd name="T4" fmla="*/ 0 w 92"/>
                <a:gd name="T5" fmla="*/ 185 h 185"/>
                <a:gd name="T6" fmla="*/ 30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0" y="93"/>
                  </a:lnTo>
                  <a:lnTo>
                    <a:pt x="0" y="0"/>
                  </a:lnTo>
                  <a:close/>
                </a:path>
              </a:pathLst>
            </a:custGeom>
            <a:solidFill>
              <a:srgbClr val="000000"/>
            </a:solidFill>
            <a:ln w="9525">
              <a:noFill/>
              <a:round/>
              <a:headEnd/>
              <a:tailEnd/>
            </a:ln>
          </p:spPr>
          <p:txBody>
            <a:bodyPr/>
            <a:lstStyle/>
            <a:p>
              <a:endParaRPr lang="es-ES"/>
            </a:p>
          </p:txBody>
        </p:sp>
        <p:sp>
          <p:nvSpPr>
            <p:cNvPr id="34866" name="Line 43"/>
            <p:cNvSpPr>
              <a:spLocks noChangeShapeType="1"/>
            </p:cNvSpPr>
            <p:nvPr/>
          </p:nvSpPr>
          <p:spPr bwMode="auto">
            <a:xfrm>
              <a:off x="3143" y="1414"/>
              <a:ext cx="98" cy="1"/>
            </a:xfrm>
            <a:prstGeom prst="line">
              <a:avLst/>
            </a:prstGeom>
            <a:noFill/>
            <a:ln w="23813">
              <a:solidFill>
                <a:srgbClr val="000000"/>
              </a:solidFill>
              <a:round/>
              <a:headEnd/>
              <a:tailEnd/>
            </a:ln>
          </p:spPr>
          <p:txBody>
            <a:bodyPr/>
            <a:lstStyle/>
            <a:p>
              <a:endParaRPr lang="es-ES"/>
            </a:p>
          </p:txBody>
        </p:sp>
        <p:sp>
          <p:nvSpPr>
            <p:cNvPr id="34867" name="Freeform 44"/>
            <p:cNvSpPr>
              <a:spLocks/>
            </p:cNvSpPr>
            <p:nvPr/>
          </p:nvSpPr>
          <p:spPr bwMode="auto">
            <a:xfrm>
              <a:off x="3122" y="1383"/>
              <a:ext cx="31" cy="62"/>
            </a:xfrm>
            <a:custGeom>
              <a:avLst/>
              <a:gdLst>
                <a:gd name="T0" fmla="*/ 92 w 92"/>
                <a:gd name="T1" fmla="*/ 185 h 185"/>
                <a:gd name="T2" fmla="*/ 0 w 92"/>
                <a:gd name="T3" fmla="*/ 93 h 185"/>
                <a:gd name="T4" fmla="*/ 92 w 92"/>
                <a:gd name="T5" fmla="*/ 0 h 185"/>
                <a:gd name="T6" fmla="*/ 62 w 92"/>
                <a:gd name="T7" fmla="*/ 93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3"/>
                  </a:lnTo>
                  <a:lnTo>
                    <a:pt x="92" y="0"/>
                  </a:lnTo>
                  <a:lnTo>
                    <a:pt x="62" y="93"/>
                  </a:lnTo>
                  <a:lnTo>
                    <a:pt x="92" y="185"/>
                  </a:lnTo>
                  <a:close/>
                </a:path>
              </a:pathLst>
            </a:custGeom>
            <a:solidFill>
              <a:srgbClr val="000000"/>
            </a:solidFill>
            <a:ln w="9525">
              <a:noFill/>
              <a:round/>
              <a:headEnd/>
              <a:tailEnd/>
            </a:ln>
          </p:spPr>
          <p:txBody>
            <a:bodyPr/>
            <a:lstStyle/>
            <a:p>
              <a:endParaRPr lang="es-ES"/>
            </a:p>
          </p:txBody>
        </p:sp>
        <p:sp>
          <p:nvSpPr>
            <p:cNvPr id="34868" name="Line 45"/>
            <p:cNvSpPr>
              <a:spLocks noChangeShapeType="1"/>
            </p:cNvSpPr>
            <p:nvPr/>
          </p:nvSpPr>
          <p:spPr bwMode="auto">
            <a:xfrm flipH="1" flipV="1">
              <a:off x="924" y="723"/>
              <a:ext cx="1375" cy="1383"/>
            </a:xfrm>
            <a:prstGeom prst="line">
              <a:avLst/>
            </a:prstGeom>
            <a:noFill/>
            <a:ln w="23813">
              <a:solidFill>
                <a:srgbClr val="000000"/>
              </a:solidFill>
              <a:round/>
              <a:headEnd/>
              <a:tailEnd/>
            </a:ln>
          </p:spPr>
          <p:txBody>
            <a:bodyPr/>
            <a:lstStyle/>
            <a:p>
              <a:endParaRPr lang="es-ES"/>
            </a:p>
          </p:txBody>
        </p:sp>
        <p:sp>
          <p:nvSpPr>
            <p:cNvPr id="34869" name="Freeform 46"/>
            <p:cNvSpPr>
              <a:spLocks/>
            </p:cNvSpPr>
            <p:nvPr/>
          </p:nvSpPr>
          <p:spPr bwMode="auto">
            <a:xfrm>
              <a:off x="2271" y="2076"/>
              <a:ext cx="43" cy="44"/>
            </a:xfrm>
            <a:custGeom>
              <a:avLst/>
              <a:gdLst>
                <a:gd name="T0" fmla="*/ 130 w 130"/>
                <a:gd name="T1" fmla="*/ 0 h 131"/>
                <a:gd name="T2" fmla="*/ 130 w 130"/>
                <a:gd name="T3" fmla="*/ 131 h 131"/>
                <a:gd name="T4" fmla="*/ 0 w 130"/>
                <a:gd name="T5" fmla="*/ 131 h 131"/>
                <a:gd name="T6" fmla="*/ 86 w 130"/>
                <a:gd name="T7" fmla="*/ 88 h 131"/>
                <a:gd name="T8" fmla="*/ 130 w 130"/>
                <a:gd name="T9" fmla="*/ 0 h 131"/>
                <a:gd name="T10" fmla="*/ 0 60000 65536"/>
                <a:gd name="T11" fmla="*/ 0 60000 65536"/>
                <a:gd name="T12" fmla="*/ 0 60000 65536"/>
                <a:gd name="T13" fmla="*/ 0 60000 65536"/>
                <a:gd name="T14" fmla="*/ 0 60000 65536"/>
                <a:gd name="T15" fmla="*/ 0 w 130"/>
                <a:gd name="T16" fmla="*/ 0 h 131"/>
                <a:gd name="T17" fmla="*/ 130 w 130"/>
                <a:gd name="T18" fmla="*/ 131 h 131"/>
              </a:gdLst>
              <a:ahLst/>
              <a:cxnLst>
                <a:cxn ang="T10">
                  <a:pos x="T0" y="T1"/>
                </a:cxn>
                <a:cxn ang="T11">
                  <a:pos x="T2" y="T3"/>
                </a:cxn>
                <a:cxn ang="T12">
                  <a:pos x="T4" y="T5"/>
                </a:cxn>
                <a:cxn ang="T13">
                  <a:pos x="T6" y="T7"/>
                </a:cxn>
                <a:cxn ang="T14">
                  <a:pos x="T8" y="T9"/>
                </a:cxn>
              </a:cxnLst>
              <a:rect l="T15" t="T16" r="T17" b="T18"/>
              <a:pathLst>
                <a:path w="130" h="131">
                  <a:moveTo>
                    <a:pt x="130" y="0"/>
                  </a:moveTo>
                  <a:lnTo>
                    <a:pt x="130" y="131"/>
                  </a:lnTo>
                  <a:lnTo>
                    <a:pt x="0" y="131"/>
                  </a:lnTo>
                  <a:lnTo>
                    <a:pt x="86" y="88"/>
                  </a:lnTo>
                  <a:lnTo>
                    <a:pt x="130" y="0"/>
                  </a:lnTo>
                  <a:close/>
                </a:path>
              </a:pathLst>
            </a:custGeom>
            <a:solidFill>
              <a:srgbClr val="000000"/>
            </a:solidFill>
            <a:ln w="9525">
              <a:noFill/>
              <a:round/>
              <a:headEnd/>
              <a:tailEnd/>
            </a:ln>
          </p:spPr>
          <p:txBody>
            <a:bodyPr/>
            <a:lstStyle/>
            <a:p>
              <a:endParaRPr lang="es-ES"/>
            </a:p>
          </p:txBody>
        </p:sp>
        <p:sp>
          <p:nvSpPr>
            <p:cNvPr id="34870" name="Line 47"/>
            <p:cNvSpPr>
              <a:spLocks noChangeShapeType="1"/>
            </p:cNvSpPr>
            <p:nvPr/>
          </p:nvSpPr>
          <p:spPr bwMode="auto">
            <a:xfrm flipV="1">
              <a:off x="1464" y="864"/>
              <a:ext cx="1" cy="120"/>
            </a:xfrm>
            <a:prstGeom prst="line">
              <a:avLst/>
            </a:prstGeom>
            <a:noFill/>
            <a:ln w="23813">
              <a:solidFill>
                <a:srgbClr val="000000"/>
              </a:solidFill>
              <a:round/>
              <a:headEnd/>
              <a:tailEnd/>
            </a:ln>
          </p:spPr>
          <p:txBody>
            <a:bodyPr/>
            <a:lstStyle/>
            <a:p>
              <a:endParaRPr lang="es-ES"/>
            </a:p>
          </p:txBody>
        </p:sp>
        <p:sp>
          <p:nvSpPr>
            <p:cNvPr id="34871" name="Freeform 48"/>
            <p:cNvSpPr>
              <a:spLocks/>
            </p:cNvSpPr>
            <p:nvPr/>
          </p:nvSpPr>
          <p:spPr bwMode="auto">
            <a:xfrm>
              <a:off x="1433" y="974"/>
              <a:ext cx="61" cy="31"/>
            </a:xfrm>
            <a:custGeom>
              <a:avLst/>
              <a:gdLst>
                <a:gd name="T0" fmla="*/ 183 w 183"/>
                <a:gd name="T1" fmla="*/ 0 h 92"/>
                <a:gd name="T2" fmla="*/ 92 w 183"/>
                <a:gd name="T3" fmla="*/ 92 h 92"/>
                <a:gd name="T4" fmla="*/ 0 w 183"/>
                <a:gd name="T5" fmla="*/ 0 h 92"/>
                <a:gd name="T6" fmla="*/ 92 w 183"/>
                <a:gd name="T7" fmla="*/ 30 h 92"/>
                <a:gd name="T8" fmla="*/ 183 w 183"/>
                <a:gd name="T9" fmla="*/ 0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183" y="0"/>
                  </a:moveTo>
                  <a:lnTo>
                    <a:pt x="92" y="92"/>
                  </a:lnTo>
                  <a:lnTo>
                    <a:pt x="0" y="0"/>
                  </a:lnTo>
                  <a:lnTo>
                    <a:pt x="92" y="30"/>
                  </a:lnTo>
                  <a:lnTo>
                    <a:pt x="183" y="0"/>
                  </a:lnTo>
                  <a:close/>
                </a:path>
              </a:pathLst>
            </a:custGeom>
            <a:solidFill>
              <a:srgbClr val="000000"/>
            </a:solidFill>
            <a:ln w="9525">
              <a:noFill/>
              <a:round/>
              <a:headEnd/>
              <a:tailEnd/>
            </a:ln>
          </p:spPr>
          <p:txBody>
            <a:bodyPr/>
            <a:lstStyle/>
            <a:p>
              <a:endParaRPr lang="es-ES"/>
            </a:p>
          </p:txBody>
        </p:sp>
        <p:sp>
          <p:nvSpPr>
            <p:cNvPr id="34872" name="Line 49"/>
            <p:cNvSpPr>
              <a:spLocks noChangeShapeType="1"/>
            </p:cNvSpPr>
            <p:nvPr/>
          </p:nvSpPr>
          <p:spPr bwMode="auto">
            <a:xfrm>
              <a:off x="1288" y="1017"/>
              <a:ext cx="475" cy="1"/>
            </a:xfrm>
            <a:prstGeom prst="line">
              <a:avLst/>
            </a:prstGeom>
            <a:noFill/>
            <a:ln w="23813">
              <a:solidFill>
                <a:srgbClr val="000000"/>
              </a:solidFill>
              <a:round/>
              <a:headEnd/>
              <a:tailEnd/>
            </a:ln>
          </p:spPr>
          <p:txBody>
            <a:bodyPr/>
            <a:lstStyle/>
            <a:p>
              <a:endParaRPr lang="es-ES"/>
            </a:p>
          </p:txBody>
        </p:sp>
        <p:sp>
          <p:nvSpPr>
            <p:cNvPr id="34873" name="Freeform 50"/>
            <p:cNvSpPr>
              <a:spLocks/>
            </p:cNvSpPr>
            <p:nvPr/>
          </p:nvSpPr>
          <p:spPr bwMode="auto">
            <a:xfrm>
              <a:off x="1267" y="986"/>
              <a:ext cx="31" cy="62"/>
            </a:xfrm>
            <a:custGeom>
              <a:avLst/>
              <a:gdLst>
                <a:gd name="T0" fmla="*/ 92 w 92"/>
                <a:gd name="T1" fmla="*/ 185 h 185"/>
                <a:gd name="T2" fmla="*/ 0 w 92"/>
                <a:gd name="T3" fmla="*/ 92 h 185"/>
                <a:gd name="T4" fmla="*/ 92 w 92"/>
                <a:gd name="T5" fmla="*/ 0 h 185"/>
                <a:gd name="T6" fmla="*/ 62 w 92"/>
                <a:gd name="T7" fmla="*/ 92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2"/>
                  </a:lnTo>
                  <a:lnTo>
                    <a:pt x="92" y="0"/>
                  </a:lnTo>
                  <a:lnTo>
                    <a:pt x="62" y="92"/>
                  </a:lnTo>
                  <a:lnTo>
                    <a:pt x="92" y="185"/>
                  </a:lnTo>
                  <a:close/>
                </a:path>
              </a:pathLst>
            </a:custGeom>
            <a:solidFill>
              <a:srgbClr val="000000"/>
            </a:solidFill>
            <a:ln w="9525">
              <a:noFill/>
              <a:round/>
              <a:headEnd/>
              <a:tailEnd/>
            </a:ln>
          </p:spPr>
          <p:txBody>
            <a:bodyPr/>
            <a:lstStyle/>
            <a:p>
              <a:endParaRPr lang="es-ES"/>
            </a:p>
          </p:txBody>
        </p:sp>
        <p:sp>
          <p:nvSpPr>
            <p:cNvPr id="34874" name="Line 51"/>
            <p:cNvSpPr>
              <a:spLocks noChangeShapeType="1"/>
            </p:cNvSpPr>
            <p:nvPr/>
          </p:nvSpPr>
          <p:spPr bwMode="auto">
            <a:xfrm flipV="1">
              <a:off x="1067" y="1017"/>
              <a:ext cx="1" cy="120"/>
            </a:xfrm>
            <a:prstGeom prst="line">
              <a:avLst/>
            </a:prstGeom>
            <a:noFill/>
            <a:ln w="23813">
              <a:solidFill>
                <a:srgbClr val="000000"/>
              </a:solidFill>
              <a:round/>
              <a:headEnd/>
              <a:tailEnd/>
            </a:ln>
          </p:spPr>
          <p:txBody>
            <a:bodyPr/>
            <a:lstStyle/>
            <a:p>
              <a:endParaRPr lang="es-ES"/>
            </a:p>
          </p:txBody>
        </p:sp>
        <p:sp>
          <p:nvSpPr>
            <p:cNvPr id="34875" name="Freeform 52"/>
            <p:cNvSpPr>
              <a:spLocks/>
            </p:cNvSpPr>
            <p:nvPr/>
          </p:nvSpPr>
          <p:spPr bwMode="auto">
            <a:xfrm>
              <a:off x="1036" y="1127"/>
              <a:ext cx="61" cy="31"/>
            </a:xfrm>
            <a:custGeom>
              <a:avLst/>
              <a:gdLst>
                <a:gd name="T0" fmla="*/ 183 w 183"/>
                <a:gd name="T1" fmla="*/ 0 h 92"/>
                <a:gd name="T2" fmla="*/ 92 w 183"/>
                <a:gd name="T3" fmla="*/ 92 h 92"/>
                <a:gd name="T4" fmla="*/ 0 w 183"/>
                <a:gd name="T5" fmla="*/ 0 h 92"/>
                <a:gd name="T6" fmla="*/ 92 w 183"/>
                <a:gd name="T7" fmla="*/ 30 h 92"/>
                <a:gd name="T8" fmla="*/ 183 w 183"/>
                <a:gd name="T9" fmla="*/ 0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183" y="0"/>
                  </a:moveTo>
                  <a:lnTo>
                    <a:pt x="92" y="92"/>
                  </a:lnTo>
                  <a:lnTo>
                    <a:pt x="0" y="0"/>
                  </a:lnTo>
                  <a:lnTo>
                    <a:pt x="92" y="30"/>
                  </a:lnTo>
                  <a:lnTo>
                    <a:pt x="183" y="0"/>
                  </a:lnTo>
                  <a:close/>
                </a:path>
              </a:pathLst>
            </a:custGeom>
            <a:solidFill>
              <a:srgbClr val="000000"/>
            </a:solidFill>
            <a:ln w="9525">
              <a:noFill/>
              <a:round/>
              <a:headEnd/>
              <a:tailEnd/>
            </a:ln>
          </p:spPr>
          <p:txBody>
            <a:bodyPr/>
            <a:lstStyle/>
            <a:p>
              <a:endParaRPr lang="es-ES"/>
            </a:p>
          </p:txBody>
        </p:sp>
        <p:sp>
          <p:nvSpPr>
            <p:cNvPr id="34876" name="Line 53"/>
            <p:cNvSpPr>
              <a:spLocks noChangeShapeType="1"/>
            </p:cNvSpPr>
            <p:nvPr/>
          </p:nvSpPr>
          <p:spPr bwMode="auto">
            <a:xfrm>
              <a:off x="847" y="1167"/>
              <a:ext cx="475" cy="1"/>
            </a:xfrm>
            <a:prstGeom prst="line">
              <a:avLst/>
            </a:prstGeom>
            <a:noFill/>
            <a:ln w="23813">
              <a:solidFill>
                <a:srgbClr val="000000"/>
              </a:solidFill>
              <a:round/>
              <a:headEnd/>
              <a:tailEnd/>
            </a:ln>
          </p:spPr>
          <p:txBody>
            <a:bodyPr/>
            <a:lstStyle/>
            <a:p>
              <a:endParaRPr lang="es-ES"/>
            </a:p>
          </p:txBody>
        </p:sp>
        <p:sp>
          <p:nvSpPr>
            <p:cNvPr id="34877" name="Freeform 54"/>
            <p:cNvSpPr>
              <a:spLocks/>
            </p:cNvSpPr>
            <p:nvPr/>
          </p:nvSpPr>
          <p:spPr bwMode="auto">
            <a:xfrm>
              <a:off x="1312" y="1136"/>
              <a:ext cx="30" cy="62"/>
            </a:xfrm>
            <a:custGeom>
              <a:avLst/>
              <a:gdLst>
                <a:gd name="T0" fmla="*/ 0 w 91"/>
                <a:gd name="T1" fmla="*/ 0 h 185"/>
                <a:gd name="T2" fmla="*/ 91 w 91"/>
                <a:gd name="T3" fmla="*/ 92 h 185"/>
                <a:gd name="T4" fmla="*/ 0 w 91"/>
                <a:gd name="T5" fmla="*/ 185 h 185"/>
                <a:gd name="T6" fmla="*/ 30 w 91"/>
                <a:gd name="T7" fmla="*/ 92 h 185"/>
                <a:gd name="T8" fmla="*/ 0 w 91"/>
                <a:gd name="T9" fmla="*/ 0 h 185"/>
                <a:gd name="T10" fmla="*/ 0 60000 65536"/>
                <a:gd name="T11" fmla="*/ 0 60000 65536"/>
                <a:gd name="T12" fmla="*/ 0 60000 65536"/>
                <a:gd name="T13" fmla="*/ 0 60000 65536"/>
                <a:gd name="T14" fmla="*/ 0 60000 65536"/>
                <a:gd name="T15" fmla="*/ 0 w 91"/>
                <a:gd name="T16" fmla="*/ 0 h 185"/>
                <a:gd name="T17" fmla="*/ 91 w 91"/>
                <a:gd name="T18" fmla="*/ 185 h 185"/>
              </a:gdLst>
              <a:ahLst/>
              <a:cxnLst>
                <a:cxn ang="T10">
                  <a:pos x="T0" y="T1"/>
                </a:cxn>
                <a:cxn ang="T11">
                  <a:pos x="T2" y="T3"/>
                </a:cxn>
                <a:cxn ang="T12">
                  <a:pos x="T4" y="T5"/>
                </a:cxn>
                <a:cxn ang="T13">
                  <a:pos x="T6" y="T7"/>
                </a:cxn>
                <a:cxn ang="T14">
                  <a:pos x="T8" y="T9"/>
                </a:cxn>
              </a:cxnLst>
              <a:rect l="T15" t="T16" r="T17" b="T18"/>
              <a:pathLst>
                <a:path w="91" h="185">
                  <a:moveTo>
                    <a:pt x="0" y="0"/>
                  </a:moveTo>
                  <a:lnTo>
                    <a:pt x="91" y="92"/>
                  </a:lnTo>
                  <a:lnTo>
                    <a:pt x="0" y="185"/>
                  </a:lnTo>
                  <a:lnTo>
                    <a:pt x="30" y="92"/>
                  </a:lnTo>
                  <a:lnTo>
                    <a:pt x="0" y="0"/>
                  </a:lnTo>
                  <a:close/>
                </a:path>
              </a:pathLst>
            </a:custGeom>
            <a:solidFill>
              <a:srgbClr val="000000"/>
            </a:solidFill>
            <a:ln w="9525">
              <a:noFill/>
              <a:round/>
              <a:headEnd/>
              <a:tailEnd/>
            </a:ln>
          </p:spPr>
          <p:txBody>
            <a:bodyPr/>
            <a:lstStyle/>
            <a:p>
              <a:endParaRPr lang="es-ES"/>
            </a:p>
          </p:txBody>
        </p:sp>
        <p:sp>
          <p:nvSpPr>
            <p:cNvPr id="34878" name="Line 55"/>
            <p:cNvSpPr>
              <a:spLocks noChangeShapeType="1"/>
            </p:cNvSpPr>
            <p:nvPr/>
          </p:nvSpPr>
          <p:spPr bwMode="auto">
            <a:xfrm flipV="1">
              <a:off x="2101" y="1544"/>
              <a:ext cx="1" cy="120"/>
            </a:xfrm>
            <a:prstGeom prst="line">
              <a:avLst/>
            </a:prstGeom>
            <a:noFill/>
            <a:ln w="23813">
              <a:solidFill>
                <a:srgbClr val="000000"/>
              </a:solidFill>
              <a:round/>
              <a:headEnd/>
              <a:tailEnd/>
            </a:ln>
          </p:spPr>
          <p:txBody>
            <a:bodyPr/>
            <a:lstStyle/>
            <a:p>
              <a:endParaRPr lang="es-ES"/>
            </a:p>
          </p:txBody>
        </p:sp>
        <p:sp>
          <p:nvSpPr>
            <p:cNvPr id="34879" name="Freeform 56"/>
            <p:cNvSpPr>
              <a:spLocks/>
            </p:cNvSpPr>
            <p:nvPr/>
          </p:nvSpPr>
          <p:spPr bwMode="auto">
            <a:xfrm>
              <a:off x="2070" y="1654"/>
              <a:ext cx="62" cy="31"/>
            </a:xfrm>
            <a:custGeom>
              <a:avLst/>
              <a:gdLst>
                <a:gd name="T0" fmla="*/ 184 w 184"/>
                <a:gd name="T1" fmla="*/ 0 h 93"/>
                <a:gd name="T2" fmla="*/ 92 w 184"/>
                <a:gd name="T3" fmla="*/ 93 h 93"/>
                <a:gd name="T4" fmla="*/ 0 w 184"/>
                <a:gd name="T5" fmla="*/ 0 h 93"/>
                <a:gd name="T6" fmla="*/ 92 w 184"/>
                <a:gd name="T7" fmla="*/ 31 h 93"/>
                <a:gd name="T8" fmla="*/ 184 w 184"/>
                <a:gd name="T9" fmla="*/ 0 h 93"/>
                <a:gd name="T10" fmla="*/ 0 60000 65536"/>
                <a:gd name="T11" fmla="*/ 0 60000 65536"/>
                <a:gd name="T12" fmla="*/ 0 60000 65536"/>
                <a:gd name="T13" fmla="*/ 0 60000 65536"/>
                <a:gd name="T14" fmla="*/ 0 60000 65536"/>
                <a:gd name="T15" fmla="*/ 0 w 184"/>
                <a:gd name="T16" fmla="*/ 0 h 93"/>
                <a:gd name="T17" fmla="*/ 184 w 184"/>
                <a:gd name="T18" fmla="*/ 93 h 93"/>
              </a:gdLst>
              <a:ahLst/>
              <a:cxnLst>
                <a:cxn ang="T10">
                  <a:pos x="T0" y="T1"/>
                </a:cxn>
                <a:cxn ang="T11">
                  <a:pos x="T2" y="T3"/>
                </a:cxn>
                <a:cxn ang="T12">
                  <a:pos x="T4" y="T5"/>
                </a:cxn>
                <a:cxn ang="T13">
                  <a:pos x="T6" y="T7"/>
                </a:cxn>
                <a:cxn ang="T14">
                  <a:pos x="T8" y="T9"/>
                </a:cxn>
              </a:cxnLst>
              <a:rect l="T15" t="T16" r="T17" b="T18"/>
              <a:pathLst>
                <a:path w="184" h="93">
                  <a:moveTo>
                    <a:pt x="184" y="0"/>
                  </a:moveTo>
                  <a:lnTo>
                    <a:pt x="92" y="93"/>
                  </a:lnTo>
                  <a:lnTo>
                    <a:pt x="0" y="0"/>
                  </a:lnTo>
                  <a:lnTo>
                    <a:pt x="92" y="31"/>
                  </a:lnTo>
                  <a:lnTo>
                    <a:pt x="184" y="0"/>
                  </a:lnTo>
                  <a:close/>
                </a:path>
              </a:pathLst>
            </a:custGeom>
            <a:solidFill>
              <a:srgbClr val="000000"/>
            </a:solidFill>
            <a:ln w="9525">
              <a:noFill/>
              <a:round/>
              <a:headEnd/>
              <a:tailEnd/>
            </a:ln>
          </p:spPr>
          <p:txBody>
            <a:bodyPr/>
            <a:lstStyle/>
            <a:p>
              <a:endParaRPr lang="es-ES"/>
            </a:p>
          </p:txBody>
        </p:sp>
        <p:sp>
          <p:nvSpPr>
            <p:cNvPr id="34880" name="Line 57"/>
            <p:cNvSpPr>
              <a:spLocks noChangeShapeType="1"/>
            </p:cNvSpPr>
            <p:nvPr/>
          </p:nvSpPr>
          <p:spPr bwMode="auto">
            <a:xfrm>
              <a:off x="1928" y="1699"/>
              <a:ext cx="475" cy="1"/>
            </a:xfrm>
            <a:prstGeom prst="line">
              <a:avLst/>
            </a:prstGeom>
            <a:noFill/>
            <a:ln w="23813">
              <a:solidFill>
                <a:srgbClr val="000000"/>
              </a:solidFill>
              <a:round/>
              <a:headEnd/>
              <a:tailEnd/>
            </a:ln>
          </p:spPr>
          <p:txBody>
            <a:bodyPr/>
            <a:lstStyle/>
            <a:p>
              <a:endParaRPr lang="es-ES"/>
            </a:p>
          </p:txBody>
        </p:sp>
        <p:sp>
          <p:nvSpPr>
            <p:cNvPr id="34881" name="Freeform 58"/>
            <p:cNvSpPr>
              <a:spLocks/>
            </p:cNvSpPr>
            <p:nvPr/>
          </p:nvSpPr>
          <p:spPr bwMode="auto">
            <a:xfrm>
              <a:off x="1908" y="1668"/>
              <a:ext cx="30" cy="61"/>
            </a:xfrm>
            <a:custGeom>
              <a:avLst/>
              <a:gdLst>
                <a:gd name="T0" fmla="*/ 92 w 92"/>
                <a:gd name="T1" fmla="*/ 185 h 185"/>
                <a:gd name="T2" fmla="*/ 0 w 92"/>
                <a:gd name="T3" fmla="*/ 93 h 185"/>
                <a:gd name="T4" fmla="*/ 92 w 92"/>
                <a:gd name="T5" fmla="*/ 0 h 185"/>
                <a:gd name="T6" fmla="*/ 61 w 92"/>
                <a:gd name="T7" fmla="*/ 93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3"/>
                  </a:lnTo>
                  <a:lnTo>
                    <a:pt x="92" y="0"/>
                  </a:lnTo>
                  <a:lnTo>
                    <a:pt x="61" y="93"/>
                  </a:lnTo>
                  <a:lnTo>
                    <a:pt x="92" y="185"/>
                  </a:lnTo>
                  <a:close/>
                </a:path>
              </a:pathLst>
            </a:custGeom>
            <a:solidFill>
              <a:srgbClr val="000000"/>
            </a:solidFill>
            <a:ln w="9525">
              <a:noFill/>
              <a:round/>
              <a:headEnd/>
              <a:tailEnd/>
            </a:ln>
          </p:spPr>
          <p:txBody>
            <a:bodyPr/>
            <a:lstStyle/>
            <a:p>
              <a:endParaRPr lang="es-ES"/>
            </a:p>
          </p:txBody>
        </p:sp>
        <p:sp>
          <p:nvSpPr>
            <p:cNvPr id="34882" name="Line 59"/>
            <p:cNvSpPr>
              <a:spLocks noChangeShapeType="1"/>
            </p:cNvSpPr>
            <p:nvPr/>
          </p:nvSpPr>
          <p:spPr bwMode="auto">
            <a:xfrm>
              <a:off x="1669" y="930"/>
              <a:ext cx="98" cy="1"/>
            </a:xfrm>
            <a:prstGeom prst="line">
              <a:avLst/>
            </a:prstGeom>
            <a:noFill/>
            <a:ln w="23813">
              <a:solidFill>
                <a:srgbClr val="000000"/>
              </a:solidFill>
              <a:round/>
              <a:headEnd/>
              <a:tailEnd/>
            </a:ln>
          </p:spPr>
          <p:txBody>
            <a:bodyPr/>
            <a:lstStyle/>
            <a:p>
              <a:endParaRPr lang="es-ES"/>
            </a:p>
          </p:txBody>
        </p:sp>
        <p:sp>
          <p:nvSpPr>
            <p:cNvPr id="34883" name="Freeform 60"/>
            <p:cNvSpPr>
              <a:spLocks/>
            </p:cNvSpPr>
            <p:nvPr/>
          </p:nvSpPr>
          <p:spPr bwMode="auto">
            <a:xfrm>
              <a:off x="1649" y="899"/>
              <a:ext cx="30" cy="62"/>
            </a:xfrm>
            <a:custGeom>
              <a:avLst/>
              <a:gdLst>
                <a:gd name="T0" fmla="*/ 92 w 92"/>
                <a:gd name="T1" fmla="*/ 185 h 185"/>
                <a:gd name="T2" fmla="*/ 0 w 92"/>
                <a:gd name="T3" fmla="*/ 93 h 185"/>
                <a:gd name="T4" fmla="*/ 92 w 92"/>
                <a:gd name="T5" fmla="*/ 0 h 185"/>
                <a:gd name="T6" fmla="*/ 62 w 92"/>
                <a:gd name="T7" fmla="*/ 93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3"/>
                  </a:lnTo>
                  <a:lnTo>
                    <a:pt x="92" y="0"/>
                  </a:lnTo>
                  <a:lnTo>
                    <a:pt x="62" y="93"/>
                  </a:lnTo>
                  <a:lnTo>
                    <a:pt x="92" y="185"/>
                  </a:lnTo>
                  <a:close/>
                </a:path>
              </a:pathLst>
            </a:custGeom>
            <a:solidFill>
              <a:srgbClr val="000000"/>
            </a:solidFill>
            <a:ln w="9525">
              <a:noFill/>
              <a:round/>
              <a:headEnd/>
              <a:tailEnd/>
            </a:ln>
          </p:spPr>
          <p:txBody>
            <a:bodyPr/>
            <a:lstStyle/>
            <a:p>
              <a:endParaRPr lang="es-ES"/>
            </a:p>
          </p:txBody>
        </p:sp>
        <p:sp>
          <p:nvSpPr>
            <p:cNvPr id="34884" name="Line 61"/>
            <p:cNvSpPr>
              <a:spLocks noChangeShapeType="1"/>
            </p:cNvSpPr>
            <p:nvPr/>
          </p:nvSpPr>
          <p:spPr bwMode="auto">
            <a:xfrm flipH="1" flipV="1">
              <a:off x="2287" y="1779"/>
              <a:ext cx="87" cy="5"/>
            </a:xfrm>
            <a:prstGeom prst="line">
              <a:avLst/>
            </a:prstGeom>
            <a:noFill/>
            <a:ln w="23813">
              <a:solidFill>
                <a:srgbClr val="000000"/>
              </a:solidFill>
              <a:round/>
              <a:headEnd/>
              <a:tailEnd/>
            </a:ln>
          </p:spPr>
          <p:txBody>
            <a:bodyPr/>
            <a:lstStyle/>
            <a:p>
              <a:endParaRPr lang="es-ES"/>
            </a:p>
          </p:txBody>
        </p:sp>
        <p:sp>
          <p:nvSpPr>
            <p:cNvPr id="34885" name="Freeform 62"/>
            <p:cNvSpPr>
              <a:spLocks/>
            </p:cNvSpPr>
            <p:nvPr/>
          </p:nvSpPr>
          <p:spPr bwMode="auto">
            <a:xfrm>
              <a:off x="2266" y="1749"/>
              <a:ext cx="33" cy="62"/>
            </a:xfrm>
            <a:custGeom>
              <a:avLst/>
              <a:gdLst>
                <a:gd name="T0" fmla="*/ 88 w 97"/>
                <a:gd name="T1" fmla="*/ 185 h 185"/>
                <a:gd name="T2" fmla="*/ 0 w 97"/>
                <a:gd name="T3" fmla="*/ 88 h 185"/>
                <a:gd name="T4" fmla="*/ 97 w 97"/>
                <a:gd name="T5" fmla="*/ 0 h 185"/>
                <a:gd name="T6" fmla="*/ 62 w 97"/>
                <a:gd name="T7" fmla="*/ 91 h 185"/>
                <a:gd name="T8" fmla="*/ 88 w 97"/>
                <a:gd name="T9" fmla="*/ 185 h 185"/>
                <a:gd name="T10" fmla="*/ 0 60000 65536"/>
                <a:gd name="T11" fmla="*/ 0 60000 65536"/>
                <a:gd name="T12" fmla="*/ 0 60000 65536"/>
                <a:gd name="T13" fmla="*/ 0 60000 65536"/>
                <a:gd name="T14" fmla="*/ 0 60000 65536"/>
                <a:gd name="T15" fmla="*/ 0 w 97"/>
                <a:gd name="T16" fmla="*/ 0 h 185"/>
                <a:gd name="T17" fmla="*/ 97 w 97"/>
                <a:gd name="T18" fmla="*/ 185 h 185"/>
              </a:gdLst>
              <a:ahLst/>
              <a:cxnLst>
                <a:cxn ang="T10">
                  <a:pos x="T0" y="T1"/>
                </a:cxn>
                <a:cxn ang="T11">
                  <a:pos x="T2" y="T3"/>
                </a:cxn>
                <a:cxn ang="T12">
                  <a:pos x="T4" y="T5"/>
                </a:cxn>
                <a:cxn ang="T13">
                  <a:pos x="T6" y="T7"/>
                </a:cxn>
                <a:cxn ang="T14">
                  <a:pos x="T8" y="T9"/>
                </a:cxn>
              </a:cxnLst>
              <a:rect l="T15" t="T16" r="T17" b="T18"/>
              <a:pathLst>
                <a:path w="97" h="185">
                  <a:moveTo>
                    <a:pt x="88" y="185"/>
                  </a:moveTo>
                  <a:lnTo>
                    <a:pt x="0" y="88"/>
                  </a:lnTo>
                  <a:lnTo>
                    <a:pt x="97" y="0"/>
                  </a:lnTo>
                  <a:lnTo>
                    <a:pt x="62" y="91"/>
                  </a:lnTo>
                  <a:lnTo>
                    <a:pt x="88" y="185"/>
                  </a:lnTo>
                  <a:close/>
                </a:path>
              </a:pathLst>
            </a:custGeom>
            <a:solidFill>
              <a:srgbClr val="000000"/>
            </a:solidFill>
            <a:ln w="9525">
              <a:noFill/>
              <a:round/>
              <a:headEnd/>
              <a:tailEnd/>
            </a:ln>
          </p:spPr>
          <p:txBody>
            <a:bodyPr/>
            <a:lstStyle/>
            <a:p>
              <a:endParaRPr lang="es-ES"/>
            </a:p>
          </p:txBody>
        </p:sp>
        <p:sp>
          <p:nvSpPr>
            <p:cNvPr id="34886" name="Line 63"/>
            <p:cNvSpPr>
              <a:spLocks noChangeShapeType="1"/>
            </p:cNvSpPr>
            <p:nvPr/>
          </p:nvSpPr>
          <p:spPr bwMode="auto">
            <a:xfrm>
              <a:off x="1196" y="1193"/>
              <a:ext cx="1" cy="88"/>
            </a:xfrm>
            <a:prstGeom prst="line">
              <a:avLst/>
            </a:prstGeom>
            <a:noFill/>
            <a:ln w="23813">
              <a:solidFill>
                <a:srgbClr val="000000"/>
              </a:solidFill>
              <a:round/>
              <a:headEnd/>
              <a:tailEnd/>
            </a:ln>
          </p:spPr>
          <p:txBody>
            <a:bodyPr/>
            <a:lstStyle/>
            <a:p>
              <a:endParaRPr lang="es-ES"/>
            </a:p>
          </p:txBody>
        </p:sp>
        <p:sp>
          <p:nvSpPr>
            <p:cNvPr id="34887" name="Freeform 64"/>
            <p:cNvSpPr>
              <a:spLocks/>
            </p:cNvSpPr>
            <p:nvPr/>
          </p:nvSpPr>
          <p:spPr bwMode="auto">
            <a:xfrm>
              <a:off x="1165" y="1172"/>
              <a:ext cx="62" cy="31"/>
            </a:xfrm>
            <a:custGeom>
              <a:avLst/>
              <a:gdLst>
                <a:gd name="T0" fmla="*/ 0 w 184"/>
                <a:gd name="T1" fmla="*/ 93 h 93"/>
                <a:gd name="T2" fmla="*/ 92 w 184"/>
                <a:gd name="T3" fmla="*/ 0 h 93"/>
                <a:gd name="T4" fmla="*/ 184 w 184"/>
                <a:gd name="T5" fmla="*/ 93 h 93"/>
                <a:gd name="T6" fmla="*/ 92 w 184"/>
                <a:gd name="T7" fmla="*/ 62 h 93"/>
                <a:gd name="T8" fmla="*/ 0 w 184"/>
                <a:gd name="T9" fmla="*/ 93 h 93"/>
                <a:gd name="T10" fmla="*/ 0 60000 65536"/>
                <a:gd name="T11" fmla="*/ 0 60000 65536"/>
                <a:gd name="T12" fmla="*/ 0 60000 65536"/>
                <a:gd name="T13" fmla="*/ 0 60000 65536"/>
                <a:gd name="T14" fmla="*/ 0 60000 65536"/>
                <a:gd name="T15" fmla="*/ 0 w 184"/>
                <a:gd name="T16" fmla="*/ 0 h 93"/>
                <a:gd name="T17" fmla="*/ 184 w 184"/>
                <a:gd name="T18" fmla="*/ 93 h 93"/>
              </a:gdLst>
              <a:ahLst/>
              <a:cxnLst>
                <a:cxn ang="T10">
                  <a:pos x="T0" y="T1"/>
                </a:cxn>
                <a:cxn ang="T11">
                  <a:pos x="T2" y="T3"/>
                </a:cxn>
                <a:cxn ang="T12">
                  <a:pos x="T4" y="T5"/>
                </a:cxn>
                <a:cxn ang="T13">
                  <a:pos x="T6" y="T7"/>
                </a:cxn>
                <a:cxn ang="T14">
                  <a:pos x="T8" y="T9"/>
                </a:cxn>
              </a:cxnLst>
              <a:rect l="T15" t="T16" r="T17" b="T18"/>
              <a:pathLst>
                <a:path w="184" h="93">
                  <a:moveTo>
                    <a:pt x="0" y="93"/>
                  </a:moveTo>
                  <a:lnTo>
                    <a:pt x="92" y="0"/>
                  </a:lnTo>
                  <a:lnTo>
                    <a:pt x="184" y="93"/>
                  </a:lnTo>
                  <a:lnTo>
                    <a:pt x="92" y="62"/>
                  </a:lnTo>
                  <a:lnTo>
                    <a:pt x="0" y="93"/>
                  </a:lnTo>
                  <a:close/>
                </a:path>
              </a:pathLst>
            </a:custGeom>
            <a:solidFill>
              <a:srgbClr val="000000"/>
            </a:solidFill>
            <a:ln w="9525">
              <a:noFill/>
              <a:round/>
              <a:headEnd/>
              <a:tailEnd/>
            </a:ln>
          </p:spPr>
          <p:txBody>
            <a:bodyPr/>
            <a:lstStyle/>
            <a:p>
              <a:endParaRPr lang="es-ES"/>
            </a:p>
          </p:txBody>
        </p:sp>
        <p:sp>
          <p:nvSpPr>
            <p:cNvPr id="34888" name="Line 65"/>
            <p:cNvSpPr>
              <a:spLocks noChangeShapeType="1"/>
            </p:cNvSpPr>
            <p:nvPr/>
          </p:nvSpPr>
          <p:spPr bwMode="auto">
            <a:xfrm flipH="1">
              <a:off x="2253" y="1731"/>
              <a:ext cx="1" cy="119"/>
            </a:xfrm>
            <a:prstGeom prst="line">
              <a:avLst/>
            </a:prstGeom>
            <a:noFill/>
            <a:ln w="23813">
              <a:solidFill>
                <a:srgbClr val="000000"/>
              </a:solidFill>
              <a:round/>
              <a:headEnd/>
              <a:tailEnd/>
            </a:ln>
          </p:spPr>
          <p:txBody>
            <a:bodyPr/>
            <a:lstStyle/>
            <a:p>
              <a:endParaRPr lang="es-ES"/>
            </a:p>
          </p:txBody>
        </p:sp>
        <p:sp>
          <p:nvSpPr>
            <p:cNvPr id="34889" name="Freeform 66"/>
            <p:cNvSpPr>
              <a:spLocks/>
            </p:cNvSpPr>
            <p:nvPr/>
          </p:nvSpPr>
          <p:spPr bwMode="auto">
            <a:xfrm>
              <a:off x="2223" y="1710"/>
              <a:ext cx="61" cy="31"/>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890" name="Line 67"/>
            <p:cNvSpPr>
              <a:spLocks noChangeShapeType="1"/>
            </p:cNvSpPr>
            <p:nvPr/>
          </p:nvSpPr>
          <p:spPr bwMode="auto">
            <a:xfrm flipV="1">
              <a:off x="1492" y="1427"/>
              <a:ext cx="1" cy="120"/>
            </a:xfrm>
            <a:prstGeom prst="line">
              <a:avLst/>
            </a:prstGeom>
            <a:noFill/>
            <a:ln w="23813">
              <a:solidFill>
                <a:srgbClr val="000000"/>
              </a:solidFill>
              <a:round/>
              <a:headEnd/>
              <a:tailEnd/>
            </a:ln>
          </p:spPr>
          <p:txBody>
            <a:bodyPr/>
            <a:lstStyle/>
            <a:p>
              <a:endParaRPr lang="es-ES"/>
            </a:p>
          </p:txBody>
        </p:sp>
        <p:sp>
          <p:nvSpPr>
            <p:cNvPr id="34891" name="Freeform 68"/>
            <p:cNvSpPr>
              <a:spLocks/>
            </p:cNvSpPr>
            <p:nvPr/>
          </p:nvSpPr>
          <p:spPr bwMode="auto">
            <a:xfrm>
              <a:off x="1461" y="1536"/>
              <a:ext cx="61" cy="31"/>
            </a:xfrm>
            <a:custGeom>
              <a:avLst/>
              <a:gdLst>
                <a:gd name="T0" fmla="*/ 183 w 183"/>
                <a:gd name="T1" fmla="*/ 0 h 93"/>
                <a:gd name="T2" fmla="*/ 92 w 183"/>
                <a:gd name="T3" fmla="*/ 93 h 93"/>
                <a:gd name="T4" fmla="*/ 0 w 183"/>
                <a:gd name="T5" fmla="*/ 0 h 93"/>
                <a:gd name="T6" fmla="*/ 92 w 183"/>
                <a:gd name="T7" fmla="*/ 31 h 93"/>
                <a:gd name="T8" fmla="*/ 183 w 183"/>
                <a:gd name="T9" fmla="*/ 0 h 93"/>
                <a:gd name="T10" fmla="*/ 0 60000 65536"/>
                <a:gd name="T11" fmla="*/ 0 60000 65536"/>
                <a:gd name="T12" fmla="*/ 0 60000 65536"/>
                <a:gd name="T13" fmla="*/ 0 60000 65536"/>
                <a:gd name="T14" fmla="*/ 0 60000 65536"/>
                <a:gd name="T15" fmla="*/ 0 w 183"/>
                <a:gd name="T16" fmla="*/ 0 h 93"/>
                <a:gd name="T17" fmla="*/ 183 w 183"/>
                <a:gd name="T18" fmla="*/ 93 h 93"/>
              </a:gdLst>
              <a:ahLst/>
              <a:cxnLst>
                <a:cxn ang="T10">
                  <a:pos x="T0" y="T1"/>
                </a:cxn>
                <a:cxn ang="T11">
                  <a:pos x="T2" y="T3"/>
                </a:cxn>
                <a:cxn ang="T12">
                  <a:pos x="T4" y="T5"/>
                </a:cxn>
                <a:cxn ang="T13">
                  <a:pos x="T6" y="T7"/>
                </a:cxn>
                <a:cxn ang="T14">
                  <a:pos x="T8" y="T9"/>
                </a:cxn>
              </a:cxnLst>
              <a:rect l="T15" t="T16" r="T17" b="T18"/>
              <a:pathLst>
                <a:path w="183" h="93">
                  <a:moveTo>
                    <a:pt x="183" y="0"/>
                  </a:moveTo>
                  <a:lnTo>
                    <a:pt x="92" y="93"/>
                  </a:lnTo>
                  <a:lnTo>
                    <a:pt x="0" y="0"/>
                  </a:lnTo>
                  <a:lnTo>
                    <a:pt x="92" y="31"/>
                  </a:lnTo>
                  <a:lnTo>
                    <a:pt x="183" y="0"/>
                  </a:lnTo>
                  <a:close/>
                </a:path>
              </a:pathLst>
            </a:custGeom>
            <a:solidFill>
              <a:srgbClr val="000000"/>
            </a:solidFill>
            <a:ln w="9525">
              <a:noFill/>
              <a:round/>
              <a:headEnd/>
              <a:tailEnd/>
            </a:ln>
          </p:spPr>
          <p:txBody>
            <a:bodyPr/>
            <a:lstStyle/>
            <a:p>
              <a:endParaRPr lang="es-ES"/>
            </a:p>
          </p:txBody>
        </p:sp>
        <p:sp>
          <p:nvSpPr>
            <p:cNvPr id="34892" name="Line 69"/>
            <p:cNvSpPr>
              <a:spLocks noChangeShapeType="1"/>
            </p:cNvSpPr>
            <p:nvPr/>
          </p:nvSpPr>
          <p:spPr bwMode="auto">
            <a:xfrm>
              <a:off x="1250" y="1574"/>
              <a:ext cx="475" cy="1"/>
            </a:xfrm>
            <a:prstGeom prst="line">
              <a:avLst/>
            </a:prstGeom>
            <a:noFill/>
            <a:ln w="23813">
              <a:solidFill>
                <a:srgbClr val="000000"/>
              </a:solidFill>
              <a:round/>
              <a:headEnd/>
              <a:tailEnd/>
            </a:ln>
          </p:spPr>
          <p:txBody>
            <a:bodyPr/>
            <a:lstStyle/>
            <a:p>
              <a:endParaRPr lang="es-ES"/>
            </a:p>
          </p:txBody>
        </p:sp>
        <p:sp>
          <p:nvSpPr>
            <p:cNvPr id="34893" name="Freeform 70"/>
            <p:cNvSpPr>
              <a:spLocks/>
            </p:cNvSpPr>
            <p:nvPr/>
          </p:nvSpPr>
          <p:spPr bwMode="auto">
            <a:xfrm>
              <a:off x="1714" y="1543"/>
              <a:ext cx="31" cy="62"/>
            </a:xfrm>
            <a:custGeom>
              <a:avLst/>
              <a:gdLst>
                <a:gd name="T0" fmla="*/ 0 w 92"/>
                <a:gd name="T1" fmla="*/ 0 h 185"/>
                <a:gd name="T2" fmla="*/ 92 w 92"/>
                <a:gd name="T3" fmla="*/ 92 h 185"/>
                <a:gd name="T4" fmla="*/ 0 w 92"/>
                <a:gd name="T5" fmla="*/ 185 h 185"/>
                <a:gd name="T6" fmla="*/ 31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1" y="92"/>
                  </a:lnTo>
                  <a:lnTo>
                    <a:pt x="0" y="0"/>
                  </a:lnTo>
                  <a:close/>
                </a:path>
              </a:pathLst>
            </a:custGeom>
            <a:solidFill>
              <a:srgbClr val="000000"/>
            </a:solidFill>
            <a:ln w="9525">
              <a:noFill/>
              <a:round/>
              <a:headEnd/>
              <a:tailEnd/>
            </a:ln>
          </p:spPr>
          <p:txBody>
            <a:bodyPr/>
            <a:lstStyle/>
            <a:p>
              <a:endParaRPr lang="es-ES"/>
            </a:p>
          </p:txBody>
        </p:sp>
        <p:sp>
          <p:nvSpPr>
            <p:cNvPr id="34894" name="Line 71"/>
            <p:cNvSpPr>
              <a:spLocks noChangeShapeType="1"/>
            </p:cNvSpPr>
            <p:nvPr/>
          </p:nvSpPr>
          <p:spPr bwMode="auto">
            <a:xfrm>
              <a:off x="1358" y="1477"/>
              <a:ext cx="98" cy="1"/>
            </a:xfrm>
            <a:prstGeom prst="line">
              <a:avLst/>
            </a:prstGeom>
            <a:noFill/>
            <a:ln w="23813">
              <a:solidFill>
                <a:srgbClr val="000000"/>
              </a:solidFill>
              <a:round/>
              <a:headEnd/>
              <a:tailEnd/>
            </a:ln>
          </p:spPr>
          <p:txBody>
            <a:bodyPr/>
            <a:lstStyle/>
            <a:p>
              <a:endParaRPr lang="es-ES"/>
            </a:p>
          </p:txBody>
        </p:sp>
        <p:sp>
          <p:nvSpPr>
            <p:cNvPr id="34895" name="Freeform 72"/>
            <p:cNvSpPr>
              <a:spLocks/>
            </p:cNvSpPr>
            <p:nvPr/>
          </p:nvSpPr>
          <p:spPr bwMode="auto">
            <a:xfrm>
              <a:off x="1446" y="1446"/>
              <a:ext cx="31" cy="61"/>
            </a:xfrm>
            <a:custGeom>
              <a:avLst/>
              <a:gdLst>
                <a:gd name="T0" fmla="*/ 0 w 92"/>
                <a:gd name="T1" fmla="*/ 0 h 185"/>
                <a:gd name="T2" fmla="*/ 92 w 92"/>
                <a:gd name="T3" fmla="*/ 93 h 185"/>
                <a:gd name="T4" fmla="*/ 0 w 92"/>
                <a:gd name="T5" fmla="*/ 185 h 185"/>
                <a:gd name="T6" fmla="*/ 30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0" y="93"/>
                  </a:lnTo>
                  <a:lnTo>
                    <a:pt x="0" y="0"/>
                  </a:lnTo>
                  <a:close/>
                </a:path>
              </a:pathLst>
            </a:custGeom>
            <a:solidFill>
              <a:srgbClr val="000000"/>
            </a:solidFill>
            <a:ln w="9525">
              <a:noFill/>
              <a:round/>
              <a:headEnd/>
              <a:tailEnd/>
            </a:ln>
          </p:spPr>
          <p:txBody>
            <a:bodyPr/>
            <a:lstStyle/>
            <a:p>
              <a:endParaRPr lang="es-ES"/>
            </a:p>
          </p:txBody>
        </p:sp>
        <p:sp>
          <p:nvSpPr>
            <p:cNvPr id="34896" name="Line 73"/>
            <p:cNvSpPr>
              <a:spLocks noChangeShapeType="1"/>
            </p:cNvSpPr>
            <p:nvPr/>
          </p:nvSpPr>
          <p:spPr bwMode="auto">
            <a:xfrm flipV="1">
              <a:off x="1389" y="1600"/>
              <a:ext cx="1" cy="120"/>
            </a:xfrm>
            <a:prstGeom prst="line">
              <a:avLst/>
            </a:prstGeom>
            <a:noFill/>
            <a:ln w="23813">
              <a:solidFill>
                <a:srgbClr val="000000"/>
              </a:solidFill>
              <a:round/>
              <a:headEnd/>
              <a:tailEnd/>
            </a:ln>
          </p:spPr>
          <p:txBody>
            <a:bodyPr/>
            <a:lstStyle/>
            <a:p>
              <a:endParaRPr lang="es-ES"/>
            </a:p>
          </p:txBody>
        </p:sp>
        <p:sp>
          <p:nvSpPr>
            <p:cNvPr id="34897" name="Freeform 74"/>
            <p:cNvSpPr>
              <a:spLocks/>
            </p:cNvSpPr>
            <p:nvPr/>
          </p:nvSpPr>
          <p:spPr bwMode="auto">
            <a:xfrm>
              <a:off x="1359" y="1579"/>
              <a:ext cx="61" cy="31"/>
            </a:xfrm>
            <a:custGeom>
              <a:avLst/>
              <a:gdLst>
                <a:gd name="T0" fmla="*/ 0 w 183"/>
                <a:gd name="T1" fmla="*/ 92 h 92"/>
                <a:gd name="T2" fmla="*/ 92 w 183"/>
                <a:gd name="T3" fmla="*/ 0 h 92"/>
                <a:gd name="T4" fmla="*/ 183 w 183"/>
                <a:gd name="T5" fmla="*/ 92 h 92"/>
                <a:gd name="T6" fmla="*/ 92 w 183"/>
                <a:gd name="T7" fmla="*/ 62 h 92"/>
                <a:gd name="T8" fmla="*/ 0 w 183"/>
                <a:gd name="T9" fmla="*/ 92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0" y="92"/>
                  </a:moveTo>
                  <a:lnTo>
                    <a:pt x="92" y="0"/>
                  </a:lnTo>
                  <a:lnTo>
                    <a:pt x="183" y="92"/>
                  </a:lnTo>
                  <a:lnTo>
                    <a:pt x="92" y="62"/>
                  </a:lnTo>
                  <a:lnTo>
                    <a:pt x="0" y="92"/>
                  </a:lnTo>
                  <a:close/>
                </a:path>
              </a:pathLst>
            </a:custGeom>
            <a:solidFill>
              <a:srgbClr val="000000"/>
            </a:solidFill>
            <a:ln w="9525">
              <a:noFill/>
              <a:round/>
              <a:headEnd/>
              <a:tailEnd/>
            </a:ln>
          </p:spPr>
          <p:txBody>
            <a:bodyPr/>
            <a:lstStyle/>
            <a:p>
              <a:endParaRPr lang="es-ES"/>
            </a:p>
          </p:txBody>
        </p:sp>
        <p:sp>
          <p:nvSpPr>
            <p:cNvPr id="34898" name="Line 75"/>
            <p:cNvSpPr>
              <a:spLocks noChangeShapeType="1"/>
            </p:cNvSpPr>
            <p:nvPr/>
          </p:nvSpPr>
          <p:spPr bwMode="auto">
            <a:xfrm flipV="1">
              <a:off x="1594" y="1600"/>
              <a:ext cx="1" cy="120"/>
            </a:xfrm>
            <a:prstGeom prst="line">
              <a:avLst/>
            </a:prstGeom>
            <a:noFill/>
            <a:ln w="23813">
              <a:solidFill>
                <a:srgbClr val="000000"/>
              </a:solidFill>
              <a:round/>
              <a:headEnd/>
              <a:tailEnd/>
            </a:ln>
          </p:spPr>
          <p:txBody>
            <a:bodyPr/>
            <a:lstStyle/>
            <a:p>
              <a:endParaRPr lang="es-ES"/>
            </a:p>
          </p:txBody>
        </p:sp>
        <p:sp>
          <p:nvSpPr>
            <p:cNvPr id="34899" name="Freeform 76"/>
            <p:cNvSpPr>
              <a:spLocks/>
            </p:cNvSpPr>
            <p:nvPr/>
          </p:nvSpPr>
          <p:spPr bwMode="auto">
            <a:xfrm>
              <a:off x="1564" y="1579"/>
              <a:ext cx="61" cy="31"/>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900" name="Line 77"/>
            <p:cNvSpPr>
              <a:spLocks noChangeShapeType="1"/>
            </p:cNvSpPr>
            <p:nvPr/>
          </p:nvSpPr>
          <p:spPr bwMode="auto">
            <a:xfrm flipV="1">
              <a:off x="1636" y="864"/>
              <a:ext cx="1" cy="120"/>
            </a:xfrm>
            <a:prstGeom prst="line">
              <a:avLst/>
            </a:prstGeom>
            <a:noFill/>
            <a:ln w="23813">
              <a:solidFill>
                <a:srgbClr val="000000"/>
              </a:solidFill>
              <a:round/>
              <a:headEnd/>
              <a:tailEnd/>
            </a:ln>
          </p:spPr>
          <p:txBody>
            <a:bodyPr/>
            <a:lstStyle/>
            <a:p>
              <a:endParaRPr lang="es-ES"/>
            </a:p>
          </p:txBody>
        </p:sp>
        <p:sp>
          <p:nvSpPr>
            <p:cNvPr id="34901" name="Freeform 78"/>
            <p:cNvSpPr>
              <a:spLocks/>
            </p:cNvSpPr>
            <p:nvPr/>
          </p:nvSpPr>
          <p:spPr bwMode="auto">
            <a:xfrm>
              <a:off x="1605" y="974"/>
              <a:ext cx="62" cy="31"/>
            </a:xfrm>
            <a:custGeom>
              <a:avLst/>
              <a:gdLst>
                <a:gd name="T0" fmla="*/ 184 w 184"/>
                <a:gd name="T1" fmla="*/ 0 h 92"/>
                <a:gd name="T2" fmla="*/ 92 w 184"/>
                <a:gd name="T3" fmla="*/ 92 h 92"/>
                <a:gd name="T4" fmla="*/ 0 w 184"/>
                <a:gd name="T5" fmla="*/ 0 h 92"/>
                <a:gd name="T6" fmla="*/ 92 w 184"/>
                <a:gd name="T7" fmla="*/ 30 h 92"/>
                <a:gd name="T8" fmla="*/ 184 w 184"/>
                <a:gd name="T9" fmla="*/ 0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184" y="0"/>
                  </a:moveTo>
                  <a:lnTo>
                    <a:pt x="92" y="92"/>
                  </a:lnTo>
                  <a:lnTo>
                    <a:pt x="0" y="0"/>
                  </a:lnTo>
                  <a:lnTo>
                    <a:pt x="92" y="30"/>
                  </a:lnTo>
                  <a:lnTo>
                    <a:pt x="184" y="0"/>
                  </a:lnTo>
                  <a:close/>
                </a:path>
              </a:pathLst>
            </a:custGeom>
            <a:solidFill>
              <a:srgbClr val="000000"/>
            </a:solidFill>
            <a:ln w="9525">
              <a:noFill/>
              <a:round/>
              <a:headEnd/>
              <a:tailEnd/>
            </a:ln>
          </p:spPr>
          <p:txBody>
            <a:bodyPr/>
            <a:lstStyle/>
            <a:p>
              <a:endParaRPr lang="es-ES"/>
            </a:p>
          </p:txBody>
        </p:sp>
        <p:sp>
          <p:nvSpPr>
            <p:cNvPr id="34902" name="Line 79"/>
            <p:cNvSpPr>
              <a:spLocks noChangeShapeType="1"/>
            </p:cNvSpPr>
            <p:nvPr/>
          </p:nvSpPr>
          <p:spPr bwMode="auto">
            <a:xfrm flipH="1">
              <a:off x="2963" y="2172"/>
              <a:ext cx="1343" cy="1351"/>
            </a:xfrm>
            <a:prstGeom prst="line">
              <a:avLst/>
            </a:prstGeom>
            <a:noFill/>
            <a:ln w="23813">
              <a:solidFill>
                <a:srgbClr val="000000"/>
              </a:solidFill>
              <a:round/>
              <a:headEnd/>
              <a:tailEnd/>
            </a:ln>
          </p:spPr>
          <p:txBody>
            <a:bodyPr/>
            <a:lstStyle/>
            <a:p>
              <a:endParaRPr lang="es-ES"/>
            </a:p>
          </p:txBody>
        </p:sp>
        <p:sp>
          <p:nvSpPr>
            <p:cNvPr id="34903" name="Freeform 80"/>
            <p:cNvSpPr>
              <a:spLocks/>
            </p:cNvSpPr>
            <p:nvPr/>
          </p:nvSpPr>
          <p:spPr bwMode="auto">
            <a:xfrm>
              <a:off x="4278" y="2158"/>
              <a:ext cx="43" cy="43"/>
            </a:xfrm>
            <a:custGeom>
              <a:avLst/>
              <a:gdLst>
                <a:gd name="T0" fmla="*/ 0 w 130"/>
                <a:gd name="T1" fmla="*/ 0 h 131"/>
                <a:gd name="T2" fmla="*/ 130 w 130"/>
                <a:gd name="T3" fmla="*/ 0 h 131"/>
                <a:gd name="T4" fmla="*/ 130 w 130"/>
                <a:gd name="T5" fmla="*/ 131 h 131"/>
                <a:gd name="T6" fmla="*/ 86 w 130"/>
                <a:gd name="T7" fmla="*/ 43 h 131"/>
                <a:gd name="T8" fmla="*/ 0 w 130"/>
                <a:gd name="T9" fmla="*/ 0 h 131"/>
                <a:gd name="T10" fmla="*/ 0 60000 65536"/>
                <a:gd name="T11" fmla="*/ 0 60000 65536"/>
                <a:gd name="T12" fmla="*/ 0 60000 65536"/>
                <a:gd name="T13" fmla="*/ 0 60000 65536"/>
                <a:gd name="T14" fmla="*/ 0 60000 65536"/>
                <a:gd name="T15" fmla="*/ 0 w 130"/>
                <a:gd name="T16" fmla="*/ 0 h 131"/>
                <a:gd name="T17" fmla="*/ 130 w 130"/>
                <a:gd name="T18" fmla="*/ 131 h 131"/>
              </a:gdLst>
              <a:ahLst/>
              <a:cxnLst>
                <a:cxn ang="T10">
                  <a:pos x="T0" y="T1"/>
                </a:cxn>
                <a:cxn ang="T11">
                  <a:pos x="T2" y="T3"/>
                </a:cxn>
                <a:cxn ang="T12">
                  <a:pos x="T4" y="T5"/>
                </a:cxn>
                <a:cxn ang="T13">
                  <a:pos x="T6" y="T7"/>
                </a:cxn>
                <a:cxn ang="T14">
                  <a:pos x="T8" y="T9"/>
                </a:cxn>
              </a:cxnLst>
              <a:rect l="T15" t="T16" r="T17" b="T18"/>
              <a:pathLst>
                <a:path w="130" h="131">
                  <a:moveTo>
                    <a:pt x="0" y="0"/>
                  </a:moveTo>
                  <a:lnTo>
                    <a:pt x="130" y="0"/>
                  </a:lnTo>
                  <a:lnTo>
                    <a:pt x="130" y="131"/>
                  </a:lnTo>
                  <a:lnTo>
                    <a:pt x="86" y="43"/>
                  </a:lnTo>
                  <a:lnTo>
                    <a:pt x="0" y="0"/>
                  </a:lnTo>
                  <a:close/>
                </a:path>
              </a:pathLst>
            </a:custGeom>
            <a:solidFill>
              <a:srgbClr val="000000"/>
            </a:solidFill>
            <a:ln w="9525">
              <a:noFill/>
              <a:round/>
              <a:headEnd/>
              <a:tailEnd/>
            </a:ln>
          </p:spPr>
          <p:txBody>
            <a:bodyPr/>
            <a:lstStyle/>
            <a:p>
              <a:endParaRPr lang="es-ES"/>
            </a:p>
          </p:txBody>
        </p:sp>
        <p:sp>
          <p:nvSpPr>
            <p:cNvPr id="34904" name="Line 81"/>
            <p:cNvSpPr>
              <a:spLocks noChangeShapeType="1"/>
            </p:cNvSpPr>
            <p:nvPr/>
          </p:nvSpPr>
          <p:spPr bwMode="auto">
            <a:xfrm flipV="1">
              <a:off x="3600" y="3033"/>
              <a:ext cx="1" cy="120"/>
            </a:xfrm>
            <a:prstGeom prst="line">
              <a:avLst/>
            </a:prstGeom>
            <a:noFill/>
            <a:ln w="23813">
              <a:solidFill>
                <a:srgbClr val="000000"/>
              </a:solidFill>
              <a:round/>
              <a:headEnd/>
              <a:tailEnd/>
            </a:ln>
          </p:spPr>
          <p:txBody>
            <a:bodyPr/>
            <a:lstStyle/>
            <a:p>
              <a:endParaRPr lang="es-ES"/>
            </a:p>
          </p:txBody>
        </p:sp>
        <p:sp>
          <p:nvSpPr>
            <p:cNvPr id="34905" name="Freeform 82"/>
            <p:cNvSpPr>
              <a:spLocks/>
            </p:cNvSpPr>
            <p:nvPr/>
          </p:nvSpPr>
          <p:spPr bwMode="auto">
            <a:xfrm>
              <a:off x="3569" y="3143"/>
              <a:ext cx="61" cy="31"/>
            </a:xfrm>
            <a:custGeom>
              <a:avLst/>
              <a:gdLst>
                <a:gd name="T0" fmla="*/ 184 w 184"/>
                <a:gd name="T1" fmla="*/ 0 h 92"/>
                <a:gd name="T2" fmla="*/ 92 w 184"/>
                <a:gd name="T3" fmla="*/ 92 h 92"/>
                <a:gd name="T4" fmla="*/ 0 w 184"/>
                <a:gd name="T5" fmla="*/ 0 h 92"/>
                <a:gd name="T6" fmla="*/ 92 w 184"/>
                <a:gd name="T7" fmla="*/ 30 h 92"/>
                <a:gd name="T8" fmla="*/ 184 w 184"/>
                <a:gd name="T9" fmla="*/ 0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184" y="0"/>
                  </a:moveTo>
                  <a:lnTo>
                    <a:pt x="92" y="92"/>
                  </a:lnTo>
                  <a:lnTo>
                    <a:pt x="0" y="0"/>
                  </a:lnTo>
                  <a:lnTo>
                    <a:pt x="92" y="30"/>
                  </a:lnTo>
                  <a:lnTo>
                    <a:pt x="184" y="0"/>
                  </a:lnTo>
                  <a:close/>
                </a:path>
              </a:pathLst>
            </a:custGeom>
            <a:solidFill>
              <a:srgbClr val="000000"/>
            </a:solidFill>
            <a:ln w="9525">
              <a:noFill/>
              <a:round/>
              <a:headEnd/>
              <a:tailEnd/>
            </a:ln>
          </p:spPr>
          <p:txBody>
            <a:bodyPr/>
            <a:lstStyle/>
            <a:p>
              <a:endParaRPr lang="es-ES"/>
            </a:p>
          </p:txBody>
        </p:sp>
        <p:sp>
          <p:nvSpPr>
            <p:cNvPr id="34906" name="Line 83"/>
            <p:cNvSpPr>
              <a:spLocks noChangeShapeType="1"/>
            </p:cNvSpPr>
            <p:nvPr/>
          </p:nvSpPr>
          <p:spPr bwMode="auto">
            <a:xfrm>
              <a:off x="3351" y="3186"/>
              <a:ext cx="475" cy="1"/>
            </a:xfrm>
            <a:prstGeom prst="line">
              <a:avLst/>
            </a:prstGeom>
            <a:noFill/>
            <a:ln w="23813">
              <a:solidFill>
                <a:srgbClr val="000000"/>
              </a:solidFill>
              <a:round/>
              <a:headEnd/>
              <a:tailEnd/>
            </a:ln>
          </p:spPr>
          <p:txBody>
            <a:bodyPr/>
            <a:lstStyle/>
            <a:p>
              <a:endParaRPr lang="es-ES"/>
            </a:p>
          </p:txBody>
        </p:sp>
        <p:sp>
          <p:nvSpPr>
            <p:cNvPr id="34907" name="Freeform 84"/>
            <p:cNvSpPr>
              <a:spLocks/>
            </p:cNvSpPr>
            <p:nvPr/>
          </p:nvSpPr>
          <p:spPr bwMode="auto">
            <a:xfrm>
              <a:off x="3331" y="3155"/>
              <a:ext cx="30" cy="62"/>
            </a:xfrm>
            <a:custGeom>
              <a:avLst/>
              <a:gdLst>
                <a:gd name="T0" fmla="*/ 92 w 92"/>
                <a:gd name="T1" fmla="*/ 185 h 185"/>
                <a:gd name="T2" fmla="*/ 0 w 92"/>
                <a:gd name="T3" fmla="*/ 92 h 185"/>
                <a:gd name="T4" fmla="*/ 92 w 92"/>
                <a:gd name="T5" fmla="*/ 0 h 185"/>
                <a:gd name="T6" fmla="*/ 62 w 92"/>
                <a:gd name="T7" fmla="*/ 92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2"/>
                  </a:lnTo>
                  <a:lnTo>
                    <a:pt x="92" y="0"/>
                  </a:lnTo>
                  <a:lnTo>
                    <a:pt x="62" y="92"/>
                  </a:lnTo>
                  <a:lnTo>
                    <a:pt x="92" y="185"/>
                  </a:lnTo>
                  <a:close/>
                </a:path>
              </a:pathLst>
            </a:custGeom>
            <a:solidFill>
              <a:srgbClr val="000000"/>
            </a:solidFill>
            <a:ln w="9525">
              <a:noFill/>
              <a:round/>
              <a:headEnd/>
              <a:tailEnd/>
            </a:ln>
          </p:spPr>
          <p:txBody>
            <a:bodyPr/>
            <a:lstStyle/>
            <a:p>
              <a:endParaRPr lang="es-ES"/>
            </a:p>
          </p:txBody>
        </p:sp>
        <p:sp>
          <p:nvSpPr>
            <p:cNvPr id="34908" name="Line 85"/>
            <p:cNvSpPr>
              <a:spLocks noChangeShapeType="1"/>
            </p:cNvSpPr>
            <p:nvPr/>
          </p:nvSpPr>
          <p:spPr bwMode="auto">
            <a:xfrm flipH="1">
              <a:off x="3692" y="3213"/>
              <a:ext cx="1" cy="119"/>
            </a:xfrm>
            <a:prstGeom prst="line">
              <a:avLst/>
            </a:prstGeom>
            <a:noFill/>
            <a:ln w="23813">
              <a:solidFill>
                <a:srgbClr val="000000"/>
              </a:solidFill>
              <a:round/>
              <a:headEnd/>
              <a:tailEnd/>
            </a:ln>
          </p:spPr>
          <p:txBody>
            <a:bodyPr/>
            <a:lstStyle/>
            <a:p>
              <a:endParaRPr lang="es-ES"/>
            </a:p>
          </p:txBody>
        </p:sp>
        <p:sp>
          <p:nvSpPr>
            <p:cNvPr id="34909" name="Freeform 86"/>
            <p:cNvSpPr>
              <a:spLocks/>
            </p:cNvSpPr>
            <p:nvPr/>
          </p:nvSpPr>
          <p:spPr bwMode="auto">
            <a:xfrm>
              <a:off x="3662" y="3192"/>
              <a:ext cx="61" cy="31"/>
            </a:xfrm>
            <a:custGeom>
              <a:avLst/>
              <a:gdLst>
                <a:gd name="T0" fmla="*/ 0 w 184"/>
                <a:gd name="T1" fmla="*/ 93 h 93"/>
                <a:gd name="T2" fmla="*/ 92 w 184"/>
                <a:gd name="T3" fmla="*/ 0 h 93"/>
                <a:gd name="T4" fmla="*/ 184 w 184"/>
                <a:gd name="T5" fmla="*/ 93 h 93"/>
                <a:gd name="T6" fmla="*/ 92 w 184"/>
                <a:gd name="T7" fmla="*/ 63 h 93"/>
                <a:gd name="T8" fmla="*/ 0 w 184"/>
                <a:gd name="T9" fmla="*/ 93 h 93"/>
                <a:gd name="T10" fmla="*/ 0 60000 65536"/>
                <a:gd name="T11" fmla="*/ 0 60000 65536"/>
                <a:gd name="T12" fmla="*/ 0 60000 65536"/>
                <a:gd name="T13" fmla="*/ 0 60000 65536"/>
                <a:gd name="T14" fmla="*/ 0 60000 65536"/>
                <a:gd name="T15" fmla="*/ 0 w 184"/>
                <a:gd name="T16" fmla="*/ 0 h 93"/>
                <a:gd name="T17" fmla="*/ 184 w 184"/>
                <a:gd name="T18" fmla="*/ 93 h 93"/>
              </a:gdLst>
              <a:ahLst/>
              <a:cxnLst>
                <a:cxn ang="T10">
                  <a:pos x="T0" y="T1"/>
                </a:cxn>
                <a:cxn ang="T11">
                  <a:pos x="T2" y="T3"/>
                </a:cxn>
                <a:cxn ang="T12">
                  <a:pos x="T4" y="T5"/>
                </a:cxn>
                <a:cxn ang="T13">
                  <a:pos x="T6" y="T7"/>
                </a:cxn>
                <a:cxn ang="T14">
                  <a:pos x="T8" y="T9"/>
                </a:cxn>
              </a:cxnLst>
              <a:rect l="T15" t="T16" r="T17" b="T18"/>
              <a:pathLst>
                <a:path w="184" h="93">
                  <a:moveTo>
                    <a:pt x="0" y="93"/>
                  </a:moveTo>
                  <a:lnTo>
                    <a:pt x="92" y="0"/>
                  </a:lnTo>
                  <a:lnTo>
                    <a:pt x="184" y="93"/>
                  </a:lnTo>
                  <a:lnTo>
                    <a:pt x="92" y="63"/>
                  </a:lnTo>
                  <a:lnTo>
                    <a:pt x="0" y="93"/>
                  </a:lnTo>
                  <a:close/>
                </a:path>
              </a:pathLst>
            </a:custGeom>
            <a:solidFill>
              <a:srgbClr val="000000"/>
            </a:solidFill>
            <a:ln w="9525">
              <a:noFill/>
              <a:round/>
              <a:headEnd/>
              <a:tailEnd/>
            </a:ln>
          </p:spPr>
          <p:txBody>
            <a:bodyPr/>
            <a:lstStyle/>
            <a:p>
              <a:endParaRPr lang="es-ES"/>
            </a:p>
          </p:txBody>
        </p:sp>
        <p:sp>
          <p:nvSpPr>
            <p:cNvPr id="34910" name="Line 87"/>
            <p:cNvSpPr>
              <a:spLocks noChangeShapeType="1"/>
            </p:cNvSpPr>
            <p:nvPr/>
          </p:nvSpPr>
          <p:spPr bwMode="auto">
            <a:xfrm flipV="1">
              <a:off x="3679" y="2361"/>
              <a:ext cx="1" cy="120"/>
            </a:xfrm>
            <a:prstGeom prst="line">
              <a:avLst/>
            </a:prstGeom>
            <a:noFill/>
            <a:ln w="23813">
              <a:solidFill>
                <a:srgbClr val="000000"/>
              </a:solidFill>
              <a:round/>
              <a:headEnd/>
              <a:tailEnd/>
            </a:ln>
          </p:spPr>
          <p:txBody>
            <a:bodyPr/>
            <a:lstStyle/>
            <a:p>
              <a:endParaRPr lang="es-ES"/>
            </a:p>
          </p:txBody>
        </p:sp>
        <p:sp>
          <p:nvSpPr>
            <p:cNvPr id="34911" name="Freeform 88"/>
            <p:cNvSpPr>
              <a:spLocks/>
            </p:cNvSpPr>
            <p:nvPr/>
          </p:nvSpPr>
          <p:spPr bwMode="auto">
            <a:xfrm>
              <a:off x="3648" y="2471"/>
              <a:ext cx="61" cy="30"/>
            </a:xfrm>
            <a:custGeom>
              <a:avLst/>
              <a:gdLst>
                <a:gd name="T0" fmla="*/ 183 w 183"/>
                <a:gd name="T1" fmla="*/ 0 h 92"/>
                <a:gd name="T2" fmla="*/ 92 w 183"/>
                <a:gd name="T3" fmla="*/ 92 h 92"/>
                <a:gd name="T4" fmla="*/ 0 w 183"/>
                <a:gd name="T5" fmla="*/ 0 h 92"/>
                <a:gd name="T6" fmla="*/ 92 w 183"/>
                <a:gd name="T7" fmla="*/ 30 h 92"/>
                <a:gd name="T8" fmla="*/ 183 w 183"/>
                <a:gd name="T9" fmla="*/ 0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183" y="0"/>
                  </a:moveTo>
                  <a:lnTo>
                    <a:pt x="92" y="92"/>
                  </a:lnTo>
                  <a:lnTo>
                    <a:pt x="0" y="0"/>
                  </a:lnTo>
                  <a:lnTo>
                    <a:pt x="92" y="30"/>
                  </a:lnTo>
                  <a:lnTo>
                    <a:pt x="183" y="0"/>
                  </a:lnTo>
                  <a:close/>
                </a:path>
              </a:pathLst>
            </a:custGeom>
            <a:solidFill>
              <a:srgbClr val="000000"/>
            </a:solidFill>
            <a:ln w="9525">
              <a:noFill/>
              <a:round/>
              <a:headEnd/>
              <a:tailEnd/>
            </a:ln>
          </p:spPr>
          <p:txBody>
            <a:bodyPr/>
            <a:lstStyle/>
            <a:p>
              <a:endParaRPr lang="es-ES"/>
            </a:p>
          </p:txBody>
        </p:sp>
        <p:sp>
          <p:nvSpPr>
            <p:cNvPr id="34912" name="Line 89"/>
            <p:cNvSpPr>
              <a:spLocks noChangeShapeType="1"/>
            </p:cNvSpPr>
            <p:nvPr/>
          </p:nvSpPr>
          <p:spPr bwMode="auto">
            <a:xfrm>
              <a:off x="3437" y="2516"/>
              <a:ext cx="475" cy="1"/>
            </a:xfrm>
            <a:prstGeom prst="line">
              <a:avLst/>
            </a:prstGeom>
            <a:noFill/>
            <a:ln w="23813">
              <a:solidFill>
                <a:srgbClr val="000000"/>
              </a:solidFill>
              <a:round/>
              <a:headEnd/>
              <a:tailEnd/>
            </a:ln>
          </p:spPr>
          <p:txBody>
            <a:bodyPr/>
            <a:lstStyle/>
            <a:p>
              <a:endParaRPr lang="es-ES"/>
            </a:p>
          </p:txBody>
        </p:sp>
        <p:sp>
          <p:nvSpPr>
            <p:cNvPr id="34913" name="Freeform 90"/>
            <p:cNvSpPr>
              <a:spLocks/>
            </p:cNvSpPr>
            <p:nvPr/>
          </p:nvSpPr>
          <p:spPr bwMode="auto">
            <a:xfrm>
              <a:off x="3901" y="2485"/>
              <a:ext cx="31" cy="62"/>
            </a:xfrm>
            <a:custGeom>
              <a:avLst/>
              <a:gdLst>
                <a:gd name="T0" fmla="*/ 0 w 92"/>
                <a:gd name="T1" fmla="*/ 0 h 185"/>
                <a:gd name="T2" fmla="*/ 92 w 92"/>
                <a:gd name="T3" fmla="*/ 92 h 185"/>
                <a:gd name="T4" fmla="*/ 0 w 92"/>
                <a:gd name="T5" fmla="*/ 185 h 185"/>
                <a:gd name="T6" fmla="*/ 31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1" y="92"/>
                  </a:lnTo>
                  <a:lnTo>
                    <a:pt x="0" y="0"/>
                  </a:lnTo>
                  <a:close/>
                </a:path>
              </a:pathLst>
            </a:custGeom>
            <a:solidFill>
              <a:srgbClr val="000000"/>
            </a:solidFill>
            <a:ln w="9525">
              <a:noFill/>
              <a:round/>
              <a:headEnd/>
              <a:tailEnd/>
            </a:ln>
          </p:spPr>
          <p:txBody>
            <a:bodyPr/>
            <a:lstStyle/>
            <a:p>
              <a:endParaRPr lang="es-ES"/>
            </a:p>
          </p:txBody>
        </p:sp>
        <p:sp>
          <p:nvSpPr>
            <p:cNvPr id="34914" name="Line 91"/>
            <p:cNvSpPr>
              <a:spLocks noChangeShapeType="1"/>
            </p:cNvSpPr>
            <p:nvPr/>
          </p:nvSpPr>
          <p:spPr bwMode="auto">
            <a:xfrm>
              <a:off x="3547" y="2419"/>
              <a:ext cx="98" cy="1"/>
            </a:xfrm>
            <a:prstGeom prst="line">
              <a:avLst/>
            </a:prstGeom>
            <a:noFill/>
            <a:ln w="23813">
              <a:solidFill>
                <a:srgbClr val="000000"/>
              </a:solidFill>
              <a:round/>
              <a:headEnd/>
              <a:tailEnd/>
            </a:ln>
          </p:spPr>
          <p:txBody>
            <a:bodyPr/>
            <a:lstStyle/>
            <a:p>
              <a:endParaRPr lang="es-ES"/>
            </a:p>
          </p:txBody>
        </p:sp>
        <p:sp>
          <p:nvSpPr>
            <p:cNvPr id="34915" name="Freeform 92"/>
            <p:cNvSpPr>
              <a:spLocks/>
            </p:cNvSpPr>
            <p:nvPr/>
          </p:nvSpPr>
          <p:spPr bwMode="auto">
            <a:xfrm>
              <a:off x="3635" y="2388"/>
              <a:ext cx="31" cy="61"/>
            </a:xfrm>
            <a:custGeom>
              <a:avLst/>
              <a:gdLst>
                <a:gd name="T0" fmla="*/ 0 w 91"/>
                <a:gd name="T1" fmla="*/ 0 h 185"/>
                <a:gd name="T2" fmla="*/ 91 w 91"/>
                <a:gd name="T3" fmla="*/ 93 h 185"/>
                <a:gd name="T4" fmla="*/ 0 w 91"/>
                <a:gd name="T5" fmla="*/ 185 h 185"/>
                <a:gd name="T6" fmla="*/ 30 w 91"/>
                <a:gd name="T7" fmla="*/ 93 h 185"/>
                <a:gd name="T8" fmla="*/ 0 w 91"/>
                <a:gd name="T9" fmla="*/ 0 h 185"/>
                <a:gd name="T10" fmla="*/ 0 60000 65536"/>
                <a:gd name="T11" fmla="*/ 0 60000 65536"/>
                <a:gd name="T12" fmla="*/ 0 60000 65536"/>
                <a:gd name="T13" fmla="*/ 0 60000 65536"/>
                <a:gd name="T14" fmla="*/ 0 60000 65536"/>
                <a:gd name="T15" fmla="*/ 0 w 91"/>
                <a:gd name="T16" fmla="*/ 0 h 185"/>
                <a:gd name="T17" fmla="*/ 91 w 91"/>
                <a:gd name="T18" fmla="*/ 185 h 185"/>
              </a:gdLst>
              <a:ahLst/>
              <a:cxnLst>
                <a:cxn ang="T10">
                  <a:pos x="T0" y="T1"/>
                </a:cxn>
                <a:cxn ang="T11">
                  <a:pos x="T2" y="T3"/>
                </a:cxn>
                <a:cxn ang="T12">
                  <a:pos x="T4" y="T5"/>
                </a:cxn>
                <a:cxn ang="T13">
                  <a:pos x="T6" y="T7"/>
                </a:cxn>
                <a:cxn ang="T14">
                  <a:pos x="T8" y="T9"/>
                </a:cxn>
              </a:cxnLst>
              <a:rect l="T15" t="T16" r="T17" b="T18"/>
              <a:pathLst>
                <a:path w="91" h="185">
                  <a:moveTo>
                    <a:pt x="0" y="0"/>
                  </a:moveTo>
                  <a:lnTo>
                    <a:pt x="91" y="93"/>
                  </a:lnTo>
                  <a:lnTo>
                    <a:pt x="0" y="185"/>
                  </a:lnTo>
                  <a:lnTo>
                    <a:pt x="30" y="93"/>
                  </a:lnTo>
                  <a:lnTo>
                    <a:pt x="0" y="0"/>
                  </a:lnTo>
                  <a:close/>
                </a:path>
              </a:pathLst>
            </a:custGeom>
            <a:solidFill>
              <a:srgbClr val="000000"/>
            </a:solidFill>
            <a:ln w="9525">
              <a:noFill/>
              <a:round/>
              <a:headEnd/>
              <a:tailEnd/>
            </a:ln>
          </p:spPr>
          <p:txBody>
            <a:bodyPr/>
            <a:lstStyle/>
            <a:p>
              <a:endParaRPr lang="es-ES"/>
            </a:p>
          </p:txBody>
        </p:sp>
        <p:sp>
          <p:nvSpPr>
            <p:cNvPr id="34916" name="Line 93"/>
            <p:cNvSpPr>
              <a:spLocks noChangeShapeType="1"/>
            </p:cNvSpPr>
            <p:nvPr/>
          </p:nvSpPr>
          <p:spPr bwMode="auto">
            <a:xfrm flipV="1">
              <a:off x="3566" y="2536"/>
              <a:ext cx="1" cy="120"/>
            </a:xfrm>
            <a:prstGeom prst="line">
              <a:avLst/>
            </a:prstGeom>
            <a:noFill/>
            <a:ln w="23813">
              <a:solidFill>
                <a:srgbClr val="000000"/>
              </a:solidFill>
              <a:round/>
              <a:headEnd/>
              <a:tailEnd/>
            </a:ln>
          </p:spPr>
          <p:txBody>
            <a:bodyPr/>
            <a:lstStyle/>
            <a:p>
              <a:endParaRPr lang="es-ES"/>
            </a:p>
          </p:txBody>
        </p:sp>
        <p:sp>
          <p:nvSpPr>
            <p:cNvPr id="34917" name="Freeform 94"/>
            <p:cNvSpPr>
              <a:spLocks/>
            </p:cNvSpPr>
            <p:nvPr/>
          </p:nvSpPr>
          <p:spPr bwMode="auto">
            <a:xfrm>
              <a:off x="3535" y="2515"/>
              <a:ext cx="61" cy="31"/>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918" name="Line 95"/>
            <p:cNvSpPr>
              <a:spLocks noChangeShapeType="1"/>
            </p:cNvSpPr>
            <p:nvPr/>
          </p:nvSpPr>
          <p:spPr bwMode="auto">
            <a:xfrm>
              <a:off x="3443" y="2598"/>
              <a:ext cx="98" cy="1"/>
            </a:xfrm>
            <a:prstGeom prst="line">
              <a:avLst/>
            </a:prstGeom>
            <a:noFill/>
            <a:ln w="23813">
              <a:solidFill>
                <a:srgbClr val="000000"/>
              </a:solidFill>
              <a:round/>
              <a:headEnd/>
              <a:tailEnd/>
            </a:ln>
          </p:spPr>
          <p:txBody>
            <a:bodyPr/>
            <a:lstStyle/>
            <a:p>
              <a:endParaRPr lang="es-ES"/>
            </a:p>
          </p:txBody>
        </p:sp>
        <p:sp>
          <p:nvSpPr>
            <p:cNvPr id="34919" name="Freeform 96"/>
            <p:cNvSpPr>
              <a:spLocks/>
            </p:cNvSpPr>
            <p:nvPr/>
          </p:nvSpPr>
          <p:spPr bwMode="auto">
            <a:xfrm>
              <a:off x="3531" y="2567"/>
              <a:ext cx="31" cy="62"/>
            </a:xfrm>
            <a:custGeom>
              <a:avLst/>
              <a:gdLst>
                <a:gd name="T0" fmla="*/ 0 w 92"/>
                <a:gd name="T1" fmla="*/ 0 h 185"/>
                <a:gd name="T2" fmla="*/ 92 w 92"/>
                <a:gd name="T3" fmla="*/ 92 h 185"/>
                <a:gd name="T4" fmla="*/ 0 w 92"/>
                <a:gd name="T5" fmla="*/ 185 h 185"/>
                <a:gd name="T6" fmla="*/ 30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0" y="92"/>
                  </a:lnTo>
                  <a:lnTo>
                    <a:pt x="0" y="0"/>
                  </a:lnTo>
                  <a:close/>
                </a:path>
              </a:pathLst>
            </a:custGeom>
            <a:solidFill>
              <a:srgbClr val="000000"/>
            </a:solidFill>
            <a:ln w="9525">
              <a:noFill/>
              <a:round/>
              <a:headEnd/>
              <a:tailEnd/>
            </a:ln>
          </p:spPr>
          <p:txBody>
            <a:bodyPr/>
            <a:lstStyle/>
            <a:p>
              <a:endParaRPr lang="es-ES"/>
            </a:p>
          </p:txBody>
        </p:sp>
        <p:sp>
          <p:nvSpPr>
            <p:cNvPr id="34920" name="Line 97"/>
            <p:cNvSpPr>
              <a:spLocks noChangeShapeType="1"/>
            </p:cNvSpPr>
            <p:nvPr/>
          </p:nvSpPr>
          <p:spPr bwMode="auto">
            <a:xfrm flipV="1">
              <a:off x="3303" y="2774"/>
              <a:ext cx="1" cy="120"/>
            </a:xfrm>
            <a:prstGeom prst="line">
              <a:avLst/>
            </a:prstGeom>
            <a:noFill/>
            <a:ln w="23813">
              <a:solidFill>
                <a:srgbClr val="000000"/>
              </a:solidFill>
              <a:round/>
              <a:headEnd/>
              <a:tailEnd/>
            </a:ln>
          </p:spPr>
          <p:txBody>
            <a:bodyPr/>
            <a:lstStyle/>
            <a:p>
              <a:endParaRPr lang="es-ES"/>
            </a:p>
          </p:txBody>
        </p:sp>
        <p:sp>
          <p:nvSpPr>
            <p:cNvPr id="34921" name="Freeform 98"/>
            <p:cNvSpPr>
              <a:spLocks/>
            </p:cNvSpPr>
            <p:nvPr/>
          </p:nvSpPr>
          <p:spPr bwMode="auto">
            <a:xfrm>
              <a:off x="3272" y="2883"/>
              <a:ext cx="61" cy="31"/>
            </a:xfrm>
            <a:custGeom>
              <a:avLst/>
              <a:gdLst>
                <a:gd name="T0" fmla="*/ 183 w 183"/>
                <a:gd name="T1" fmla="*/ 0 h 93"/>
                <a:gd name="T2" fmla="*/ 91 w 183"/>
                <a:gd name="T3" fmla="*/ 93 h 93"/>
                <a:gd name="T4" fmla="*/ 0 w 183"/>
                <a:gd name="T5" fmla="*/ 0 h 93"/>
                <a:gd name="T6" fmla="*/ 91 w 183"/>
                <a:gd name="T7" fmla="*/ 31 h 93"/>
                <a:gd name="T8" fmla="*/ 183 w 183"/>
                <a:gd name="T9" fmla="*/ 0 h 93"/>
                <a:gd name="T10" fmla="*/ 0 60000 65536"/>
                <a:gd name="T11" fmla="*/ 0 60000 65536"/>
                <a:gd name="T12" fmla="*/ 0 60000 65536"/>
                <a:gd name="T13" fmla="*/ 0 60000 65536"/>
                <a:gd name="T14" fmla="*/ 0 60000 65536"/>
                <a:gd name="T15" fmla="*/ 0 w 183"/>
                <a:gd name="T16" fmla="*/ 0 h 93"/>
                <a:gd name="T17" fmla="*/ 183 w 183"/>
                <a:gd name="T18" fmla="*/ 93 h 93"/>
              </a:gdLst>
              <a:ahLst/>
              <a:cxnLst>
                <a:cxn ang="T10">
                  <a:pos x="T0" y="T1"/>
                </a:cxn>
                <a:cxn ang="T11">
                  <a:pos x="T2" y="T3"/>
                </a:cxn>
                <a:cxn ang="T12">
                  <a:pos x="T4" y="T5"/>
                </a:cxn>
                <a:cxn ang="T13">
                  <a:pos x="T6" y="T7"/>
                </a:cxn>
                <a:cxn ang="T14">
                  <a:pos x="T8" y="T9"/>
                </a:cxn>
              </a:cxnLst>
              <a:rect l="T15" t="T16" r="T17" b="T18"/>
              <a:pathLst>
                <a:path w="183" h="93">
                  <a:moveTo>
                    <a:pt x="183" y="0"/>
                  </a:moveTo>
                  <a:lnTo>
                    <a:pt x="91" y="93"/>
                  </a:lnTo>
                  <a:lnTo>
                    <a:pt x="0" y="0"/>
                  </a:lnTo>
                  <a:lnTo>
                    <a:pt x="91" y="31"/>
                  </a:lnTo>
                  <a:lnTo>
                    <a:pt x="183" y="0"/>
                  </a:lnTo>
                  <a:close/>
                </a:path>
              </a:pathLst>
            </a:custGeom>
            <a:solidFill>
              <a:srgbClr val="000000"/>
            </a:solidFill>
            <a:ln w="9525">
              <a:noFill/>
              <a:round/>
              <a:headEnd/>
              <a:tailEnd/>
            </a:ln>
          </p:spPr>
          <p:txBody>
            <a:bodyPr/>
            <a:lstStyle/>
            <a:p>
              <a:endParaRPr lang="es-ES"/>
            </a:p>
          </p:txBody>
        </p:sp>
        <p:sp>
          <p:nvSpPr>
            <p:cNvPr id="34922" name="Line 99"/>
            <p:cNvSpPr>
              <a:spLocks noChangeShapeType="1"/>
            </p:cNvSpPr>
            <p:nvPr/>
          </p:nvSpPr>
          <p:spPr bwMode="auto">
            <a:xfrm>
              <a:off x="3034" y="2921"/>
              <a:ext cx="475" cy="1"/>
            </a:xfrm>
            <a:prstGeom prst="line">
              <a:avLst/>
            </a:prstGeom>
            <a:noFill/>
            <a:ln w="23813">
              <a:solidFill>
                <a:srgbClr val="000000"/>
              </a:solidFill>
              <a:round/>
              <a:headEnd/>
              <a:tailEnd/>
            </a:ln>
          </p:spPr>
          <p:txBody>
            <a:bodyPr/>
            <a:lstStyle/>
            <a:p>
              <a:endParaRPr lang="es-ES"/>
            </a:p>
          </p:txBody>
        </p:sp>
        <p:sp>
          <p:nvSpPr>
            <p:cNvPr id="34923" name="Freeform 100"/>
            <p:cNvSpPr>
              <a:spLocks/>
            </p:cNvSpPr>
            <p:nvPr/>
          </p:nvSpPr>
          <p:spPr bwMode="auto">
            <a:xfrm>
              <a:off x="3499" y="2890"/>
              <a:ext cx="31" cy="62"/>
            </a:xfrm>
            <a:custGeom>
              <a:avLst/>
              <a:gdLst>
                <a:gd name="T0" fmla="*/ 0 w 92"/>
                <a:gd name="T1" fmla="*/ 0 h 185"/>
                <a:gd name="T2" fmla="*/ 92 w 92"/>
                <a:gd name="T3" fmla="*/ 92 h 185"/>
                <a:gd name="T4" fmla="*/ 0 w 92"/>
                <a:gd name="T5" fmla="*/ 185 h 185"/>
                <a:gd name="T6" fmla="*/ 30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0" y="92"/>
                  </a:lnTo>
                  <a:lnTo>
                    <a:pt x="0" y="0"/>
                  </a:lnTo>
                  <a:close/>
                </a:path>
              </a:pathLst>
            </a:custGeom>
            <a:solidFill>
              <a:srgbClr val="000000"/>
            </a:solidFill>
            <a:ln w="9525">
              <a:noFill/>
              <a:round/>
              <a:headEnd/>
              <a:tailEnd/>
            </a:ln>
          </p:spPr>
          <p:txBody>
            <a:bodyPr/>
            <a:lstStyle/>
            <a:p>
              <a:endParaRPr lang="es-ES"/>
            </a:p>
          </p:txBody>
        </p:sp>
        <p:sp>
          <p:nvSpPr>
            <p:cNvPr id="34924" name="Line 101"/>
            <p:cNvSpPr>
              <a:spLocks noChangeShapeType="1"/>
            </p:cNvSpPr>
            <p:nvPr/>
          </p:nvSpPr>
          <p:spPr bwMode="auto">
            <a:xfrm>
              <a:off x="3168" y="2952"/>
              <a:ext cx="1" cy="88"/>
            </a:xfrm>
            <a:prstGeom prst="line">
              <a:avLst/>
            </a:prstGeom>
            <a:noFill/>
            <a:ln w="23813">
              <a:solidFill>
                <a:srgbClr val="000000"/>
              </a:solidFill>
              <a:round/>
              <a:headEnd/>
              <a:tailEnd/>
            </a:ln>
          </p:spPr>
          <p:txBody>
            <a:bodyPr/>
            <a:lstStyle/>
            <a:p>
              <a:endParaRPr lang="es-ES"/>
            </a:p>
          </p:txBody>
        </p:sp>
        <p:sp>
          <p:nvSpPr>
            <p:cNvPr id="34925" name="Freeform 102"/>
            <p:cNvSpPr>
              <a:spLocks/>
            </p:cNvSpPr>
            <p:nvPr/>
          </p:nvSpPr>
          <p:spPr bwMode="auto">
            <a:xfrm>
              <a:off x="3138" y="2932"/>
              <a:ext cx="61" cy="30"/>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926" name="Line 103"/>
            <p:cNvSpPr>
              <a:spLocks noChangeShapeType="1"/>
            </p:cNvSpPr>
            <p:nvPr/>
          </p:nvSpPr>
          <p:spPr bwMode="auto">
            <a:xfrm flipV="1">
              <a:off x="4013" y="2640"/>
              <a:ext cx="1" cy="120"/>
            </a:xfrm>
            <a:prstGeom prst="line">
              <a:avLst/>
            </a:prstGeom>
            <a:noFill/>
            <a:ln w="23813">
              <a:solidFill>
                <a:srgbClr val="000000"/>
              </a:solidFill>
              <a:round/>
              <a:headEnd/>
              <a:tailEnd/>
            </a:ln>
          </p:spPr>
          <p:txBody>
            <a:bodyPr/>
            <a:lstStyle/>
            <a:p>
              <a:endParaRPr lang="es-ES"/>
            </a:p>
          </p:txBody>
        </p:sp>
        <p:sp>
          <p:nvSpPr>
            <p:cNvPr id="34927" name="Freeform 104"/>
            <p:cNvSpPr>
              <a:spLocks/>
            </p:cNvSpPr>
            <p:nvPr/>
          </p:nvSpPr>
          <p:spPr bwMode="auto">
            <a:xfrm>
              <a:off x="3983" y="2750"/>
              <a:ext cx="61" cy="30"/>
            </a:xfrm>
            <a:custGeom>
              <a:avLst/>
              <a:gdLst>
                <a:gd name="T0" fmla="*/ 183 w 183"/>
                <a:gd name="T1" fmla="*/ 0 h 92"/>
                <a:gd name="T2" fmla="*/ 91 w 183"/>
                <a:gd name="T3" fmla="*/ 92 h 92"/>
                <a:gd name="T4" fmla="*/ 0 w 183"/>
                <a:gd name="T5" fmla="*/ 0 h 92"/>
                <a:gd name="T6" fmla="*/ 91 w 183"/>
                <a:gd name="T7" fmla="*/ 30 h 92"/>
                <a:gd name="T8" fmla="*/ 183 w 183"/>
                <a:gd name="T9" fmla="*/ 0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183" y="0"/>
                  </a:moveTo>
                  <a:lnTo>
                    <a:pt x="91" y="92"/>
                  </a:lnTo>
                  <a:lnTo>
                    <a:pt x="0" y="0"/>
                  </a:lnTo>
                  <a:lnTo>
                    <a:pt x="91" y="30"/>
                  </a:lnTo>
                  <a:lnTo>
                    <a:pt x="183" y="0"/>
                  </a:lnTo>
                  <a:close/>
                </a:path>
              </a:pathLst>
            </a:custGeom>
            <a:solidFill>
              <a:srgbClr val="000000"/>
            </a:solidFill>
            <a:ln w="9525">
              <a:noFill/>
              <a:round/>
              <a:headEnd/>
              <a:tailEnd/>
            </a:ln>
          </p:spPr>
          <p:txBody>
            <a:bodyPr/>
            <a:lstStyle/>
            <a:p>
              <a:endParaRPr lang="es-ES"/>
            </a:p>
          </p:txBody>
        </p:sp>
        <p:sp>
          <p:nvSpPr>
            <p:cNvPr id="34928" name="Line 105"/>
            <p:cNvSpPr>
              <a:spLocks noChangeShapeType="1"/>
            </p:cNvSpPr>
            <p:nvPr/>
          </p:nvSpPr>
          <p:spPr bwMode="auto">
            <a:xfrm>
              <a:off x="3749" y="2782"/>
              <a:ext cx="475" cy="1"/>
            </a:xfrm>
            <a:prstGeom prst="line">
              <a:avLst/>
            </a:prstGeom>
            <a:noFill/>
            <a:ln w="23813">
              <a:solidFill>
                <a:srgbClr val="000000"/>
              </a:solidFill>
              <a:round/>
              <a:headEnd/>
              <a:tailEnd/>
            </a:ln>
          </p:spPr>
          <p:txBody>
            <a:bodyPr/>
            <a:lstStyle/>
            <a:p>
              <a:endParaRPr lang="es-ES"/>
            </a:p>
          </p:txBody>
        </p:sp>
        <p:sp>
          <p:nvSpPr>
            <p:cNvPr id="34929" name="Freeform 106"/>
            <p:cNvSpPr>
              <a:spLocks/>
            </p:cNvSpPr>
            <p:nvPr/>
          </p:nvSpPr>
          <p:spPr bwMode="auto">
            <a:xfrm>
              <a:off x="3728" y="2751"/>
              <a:ext cx="31" cy="61"/>
            </a:xfrm>
            <a:custGeom>
              <a:avLst/>
              <a:gdLst>
                <a:gd name="T0" fmla="*/ 91 w 91"/>
                <a:gd name="T1" fmla="*/ 185 h 185"/>
                <a:gd name="T2" fmla="*/ 0 w 91"/>
                <a:gd name="T3" fmla="*/ 93 h 185"/>
                <a:gd name="T4" fmla="*/ 91 w 91"/>
                <a:gd name="T5" fmla="*/ 0 h 185"/>
                <a:gd name="T6" fmla="*/ 61 w 91"/>
                <a:gd name="T7" fmla="*/ 93 h 185"/>
                <a:gd name="T8" fmla="*/ 91 w 91"/>
                <a:gd name="T9" fmla="*/ 185 h 185"/>
                <a:gd name="T10" fmla="*/ 0 60000 65536"/>
                <a:gd name="T11" fmla="*/ 0 60000 65536"/>
                <a:gd name="T12" fmla="*/ 0 60000 65536"/>
                <a:gd name="T13" fmla="*/ 0 60000 65536"/>
                <a:gd name="T14" fmla="*/ 0 60000 65536"/>
                <a:gd name="T15" fmla="*/ 0 w 91"/>
                <a:gd name="T16" fmla="*/ 0 h 185"/>
                <a:gd name="T17" fmla="*/ 91 w 91"/>
                <a:gd name="T18" fmla="*/ 185 h 185"/>
              </a:gdLst>
              <a:ahLst/>
              <a:cxnLst>
                <a:cxn ang="T10">
                  <a:pos x="T0" y="T1"/>
                </a:cxn>
                <a:cxn ang="T11">
                  <a:pos x="T2" y="T3"/>
                </a:cxn>
                <a:cxn ang="T12">
                  <a:pos x="T4" y="T5"/>
                </a:cxn>
                <a:cxn ang="T13">
                  <a:pos x="T6" y="T7"/>
                </a:cxn>
                <a:cxn ang="T14">
                  <a:pos x="T8" y="T9"/>
                </a:cxn>
              </a:cxnLst>
              <a:rect l="T15" t="T16" r="T17" b="T18"/>
              <a:pathLst>
                <a:path w="91" h="185">
                  <a:moveTo>
                    <a:pt x="91" y="185"/>
                  </a:moveTo>
                  <a:lnTo>
                    <a:pt x="0" y="93"/>
                  </a:lnTo>
                  <a:lnTo>
                    <a:pt x="91" y="0"/>
                  </a:lnTo>
                  <a:lnTo>
                    <a:pt x="61" y="93"/>
                  </a:lnTo>
                  <a:lnTo>
                    <a:pt x="91" y="185"/>
                  </a:lnTo>
                  <a:close/>
                </a:path>
              </a:pathLst>
            </a:custGeom>
            <a:solidFill>
              <a:srgbClr val="000000"/>
            </a:solidFill>
            <a:ln w="9525">
              <a:noFill/>
              <a:round/>
              <a:headEnd/>
              <a:tailEnd/>
            </a:ln>
          </p:spPr>
          <p:txBody>
            <a:bodyPr/>
            <a:lstStyle/>
            <a:p>
              <a:endParaRPr lang="es-ES"/>
            </a:p>
          </p:txBody>
        </p:sp>
        <p:sp>
          <p:nvSpPr>
            <p:cNvPr id="34930" name="Line 107"/>
            <p:cNvSpPr>
              <a:spLocks noChangeShapeType="1"/>
            </p:cNvSpPr>
            <p:nvPr/>
          </p:nvSpPr>
          <p:spPr bwMode="auto">
            <a:xfrm flipH="1" flipV="1">
              <a:off x="4144" y="2880"/>
              <a:ext cx="87" cy="4"/>
            </a:xfrm>
            <a:prstGeom prst="line">
              <a:avLst/>
            </a:prstGeom>
            <a:noFill/>
            <a:ln w="23813">
              <a:solidFill>
                <a:srgbClr val="000000"/>
              </a:solidFill>
              <a:round/>
              <a:headEnd/>
              <a:tailEnd/>
            </a:ln>
          </p:spPr>
          <p:txBody>
            <a:bodyPr/>
            <a:lstStyle/>
            <a:p>
              <a:endParaRPr lang="es-ES"/>
            </a:p>
          </p:txBody>
        </p:sp>
        <p:sp>
          <p:nvSpPr>
            <p:cNvPr id="34931" name="Freeform 108"/>
            <p:cNvSpPr>
              <a:spLocks/>
            </p:cNvSpPr>
            <p:nvPr/>
          </p:nvSpPr>
          <p:spPr bwMode="auto">
            <a:xfrm>
              <a:off x="4124" y="2849"/>
              <a:ext cx="32" cy="62"/>
            </a:xfrm>
            <a:custGeom>
              <a:avLst/>
              <a:gdLst>
                <a:gd name="T0" fmla="*/ 87 w 96"/>
                <a:gd name="T1" fmla="*/ 185 h 185"/>
                <a:gd name="T2" fmla="*/ 0 w 96"/>
                <a:gd name="T3" fmla="*/ 88 h 185"/>
                <a:gd name="T4" fmla="*/ 96 w 96"/>
                <a:gd name="T5" fmla="*/ 0 h 185"/>
                <a:gd name="T6" fmla="*/ 62 w 96"/>
                <a:gd name="T7" fmla="*/ 91 h 185"/>
                <a:gd name="T8" fmla="*/ 87 w 96"/>
                <a:gd name="T9" fmla="*/ 185 h 185"/>
                <a:gd name="T10" fmla="*/ 0 60000 65536"/>
                <a:gd name="T11" fmla="*/ 0 60000 65536"/>
                <a:gd name="T12" fmla="*/ 0 60000 65536"/>
                <a:gd name="T13" fmla="*/ 0 60000 65536"/>
                <a:gd name="T14" fmla="*/ 0 60000 65536"/>
                <a:gd name="T15" fmla="*/ 0 w 96"/>
                <a:gd name="T16" fmla="*/ 0 h 185"/>
                <a:gd name="T17" fmla="*/ 96 w 96"/>
                <a:gd name="T18" fmla="*/ 185 h 185"/>
              </a:gdLst>
              <a:ahLst/>
              <a:cxnLst>
                <a:cxn ang="T10">
                  <a:pos x="T0" y="T1"/>
                </a:cxn>
                <a:cxn ang="T11">
                  <a:pos x="T2" y="T3"/>
                </a:cxn>
                <a:cxn ang="T12">
                  <a:pos x="T4" y="T5"/>
                </a:cxn>
                <a:cxn ang="T13">
                  <a:pos x="T6" y="T7"/>
                </a:cxn>
                <a:cxn ang="T14">
                  <a:pos x="T8" y="T9"/>
                </a:cxn>
              </a:cxnLst>
              <a:rect l="T15" t="T16" r="T17" b="T18"/>
              <a:pathLst>
                <a:path w="96" h="185">
                  <a:moveTo>
                    <a:pt x="87" y="185"/>
                  </a:moveTo>
                  <a:lnTo>
                    <a:pt x="0" y="88"/>
                  </a:lnTo>
                  <a:lnTo>
                    <a:pt x="96" y="0"/>
                  </a:lnTo>
                  <a:lnTo>
                    <a:pt x="62" y="91"/>
                  </a:lnTo>
                  <a:lnTo>
                    <a:pt x="87" y="185"/>
                  </a:lnTo>
                  <a:close/>
                </a:path>
              </a:pathLst>
            </a:custGeom>
            <a:solidFill>
              <a:srgbClr val="000000"/>
            </a:solidFill>
            <a:ln w="9525">
              <a:noFill/>
              <a:round/>
              <a:headEnd/>
              <a:tailEnd/>
            </a:ln>
          </p:spPr>
          <p:txBody>
            <a:bodyPr/>
            <a:lstStyle/>
            <a:p>
              <a:endParaRPr lang="es-ES"/>
            </a:p>
          </p:txBody>
        </p:sp>
        <p:sp>
          <p:nvSpPr>
            <p:cNvPr id="34932" name="Line 109"/>
            <p:cNvSpPr>
              <a:spLocks noChangeShapeType="1"/>
            </p:cNvSpPr>
            <p:nvPr/>
          </p:nvSpPr>
          <p:spPr bwMode="auto">
            <a:xfrm flipH="1">
              <a:off x="4106" y="2808"/>
              <a:ext cx="1" cy="120"/>
            </a:xfrm>
            <a:prstGeom prst="line">
              <a:avLst/>
            </a:prstGeom>
            <a:noFill/>
            <a:ln w="23813">
              <a:solidFill>
                <a:srgbClr val="000000"/>
              </a:solidFill>
              <a:round/>
              <a:headEnd/>
              <a:tailEnd/>
            </a:ln>
          </p:spPr>
          <p:txBody>
            <a:bodyPr/>
            <a:lstStyle/>
            <a:p>
              <a:endParaRPr lang="es-ES"/>
            </a:p>
          </p:txBody>
        </p:sp>
        <p:sp>
          <p:nvSpPr>
            <p:cNvPr id="34933" name="Freeform 110"/>
            <p:cNvSpPr>
              <a:spLocks/>
            </p:cNvSpPr>
            <p:nvPr/>
          </p:nvSpPr>
          <p:spPr bwMode="auto">
            <a:xfrm>
              <a:off x="4076" y="2788"/>
              <a:ext cx="61" cy="30"/>
            </a:xfrm>
            <a:custGeom>
              <a:avLst/>
              <a:gdLst>
                <a:gd name="T0" fmla="*/ 0 w 183"/>
                <a:gd name="T1" fmla="*/ 92 h 92"/>
                <a:gd name="T2" fmla="*/ 91 w 183"/>
                <a:gd name="T3" fmla="*/ 0 h 92"/>
                <a:gd name="T4" fmla="*/ 183 w 183"/>
                <a:gd name="T5" fmla="*/ 92 h 92"/>
                <a:gd name="T6" fmla="*/ 91 w 183"/>
                <a:gd name="T7" fmla="*/ 62 h 92"/>
                <a:gd name="T8" fmla="*/ 0 w 183"/>
                <a:gd name="T9" fmla="*/ 92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0" y="92"/>
                  </a:moveTo>
                  <a:lnTo>
                    <a:pt x="91" y="0"/>
                  </a:lnTo>
                  <a:lnTo>
                    <a:pt x="183" y="92"/>
                  </a:lnTo>
                  <a:lnTo>
                    <a:pt x="91" y="62"/>
                  </a:lnTo>
                  <a:lnTo>
                    <a:pt x="0" y="92"/>
                  </a:lnTo>
                  <a:close/>
                </a:path>
              </a:pathLst>
            </a:custGeom>
            <a:solidFill>
              <a:srgbClr val="000000"/>
            </a:solidFill>
            <a:ln w="9525">
              <a:noFill/>
              <a:round/>
              <a:headEnd/>
              <a:tailEnd/>
            </a:ln>
          </p:spPr>
          <p:txBody>
            <a:bodyPr/>
            <a:lstStyle/>
            <a:p>
              <a:endParaRPr lang="es-ES"/>
            </a:p>
          </p:txBody>
        </p:sp>
        <p:sp>
          <p:nvSpPr>
            <p:cNvPr id="34934" name="Line 111"/>
            <p:cNvSpPr>
              <a:spLocks noChangeShapeType="1"/>
            </p:cNvSpPr>
            <p:nvPr/>
          </p:nvSpPr>
          <p:spPr bwMode="auto">
            <a:xfrm flipH="1">
              <a:off x="977" y="2160"/>
              <a:ext cx="1342" cy="1351"/>
            </a:xfrm>
            <a:prstGeom prst="line">
              <a:avLst/>
            </a:prstGeom>
            <a:noFill/>
            <a:ln w="23813">
              <a:solidFill>
                <a:srgbClr val="000000"/>
              </a:solidFill>
              <a:round/>
              <a:headEnd/>
              <a:tailEnd/>
            </a:ln>
          </p:spPr>
          <p:txBody>
            <a:bodyPr/>
            <a:lstStyle/>
            <a:p>
              <a:endParaRPr lang="es-ES"/>
            </a:p>
          </p:txBody>
        </p:sp>
        <p:sp>
          <p:nvSpPr>
            <p:cNvPr id="34935" name="Freeform 112"/>
            <p:cNvSpPr>
              <a:spLocks/>
            </p:cNvSpPr>
            <p:nvPr/>
          </p:nvSpPr>
          <p:spPr bwMode="auto">
            <a:xfrm>
              <a:off x="2291" y="2146"/>
              <a:ext cx="43" cy="44"/>
            </a:xfrm>
            <a:custGeom>
              <a:avLst/>
              <a:gdLst>
                <a:gd name="T0" fmla="*/ 0 w 130"/>
                <a:gd name="T1" fmla="*/ 0 h 131"/>
                <a:gd name="T2" fmla="*/ 130 w 130"/>
                <a:gd name="T3" fmla="*/ 0 h 131"/>
                <a:gd name="T4" fmla="*/ 130 w 130"/>
                <a:gd name="T5" fmla="*/ 131 h 131"/>
                <a:gd name="T6" fmla="*/ 86 w 130"/>
                <a:gd name="T7" fmla="*/ 43 h 131"/>
                <a:gd name="T8" fmla="*/ 0 w 130"/>
                <a:gd name="T9" fmla="*/ 0 h 131"/>
                <a:gd name="T10" fmla="*/ 0 60000 65536"/>
                <a:gd name="T11" fmla="*/ 0 60000 65536"/>
                <a:gd name="T12" fmla="*/ 0 60000 65536"/>
                <a:gd name="T13" fmla="*/ 0 60000 65536"/>
                <a:gd name="T14" fmla="*/ 0 60000 65536"/>
                <a:gd name="T15" fmla="*/ 0 w 130"/>
                <a:gd name="T16" fmla="*/ 0 h 131"/>
                <a:gd name="T17" fmla="*/ 130 w 130"/>
                <a:gd name="T18" fmla="*/ 131 h 131"/>
              </a:gdLst>
              <a:ahLst/>
              <a:cxnLst>
                <a:cxn ang="T10">
                  <a:pos x="T0" y="T1"/>
                </a:cxn>
                <a:cxn ang="T11">
                  <a:pos x="T2" y="T3"/>
                </a:cxn>
                <a:cxn ang="T12">
                  <a:pos x="T4" y="T5"/>
                </a:cxn>
                <a:cxn ang="T13">
                  <a:pos x="T6" y="T7"/>
                </a:cxn>
                <a:cxn ang="T14">
                  <a:pos x="T8" y="T9"/>
                </a:cxn>
              </a:cxnLst>
              <a:rect l="T15" t="T16" r="T17" b="T18"/>
              <a:pathLst>
                <a:path w="130" h="131">
                  <a:moveTo>
                    <a:pt x="0" y="0"/>
                  </a:moveTo>
                  <a:lnTo>
                    <a:pt x="130" y="0"/>
                  </a:lnTo>
                  <a:lnTo>
                    <a:pt x="130" y="131"/>
                  </a:lnTo>
                  <a:lnTo>
                    <a:pt x="86" y="43"/>
                  </a:lnTo>
                  <a:lnTo>
                    <a:pt x="0" y="0"/>
                  </a:lnTo>
                  <a:close/>
                </a:path>
              </a:pathLst>
            </a:custGeom>
            <a:solidFill>
              <a:srgbClr val="000000"/>
            </a:solidFill>
            <a:ln w="9525">
              <a:noFill/>
              <a:round/>
              <a:headEnd/>
              <a:tailEnd/>
            </a:ln>
          </p:spPr>
          <p:txBody>
            <a:bodyPr/>
            <a:lstStyle/>
            <a:p>
              <a:endParaRPr lang="es-ES"/>
            </a:p>
          </p:txBody>
        </p:sp>
        <p:sp>
          <p:nvSpPr>
            <p:cNvPr id="34936" name="Line 113"/>
            <p:cNvSpPr>
              <a:spLocks noChangeShapeType="1"/>
            </p:cNvSpPr>
            <p:nvPr/>
          </p:nvSpPr>
          <p:spPr bwMode="auto">
            <a:xfrm flipV="1">
              <a:off x="1600" y="3165"/>
              <a:ext cx="1" cy="120"/>
            </a:xfrm>
            <a:prstGeom prst="line">
              <a:avLst/>
            </a:prstGeom>
            <a:noFill/>
            <a:ln w="23813">
              <a:solidFill>
                <a:srgbClr val="000000"/>
              </a:solidFill>
              <a:round/>
              <a:headEnd/>
              <a:tailEnd/>
            </a:ln>
          </p:spPr>
          <p:txBody>
            <a:bodyPr/>
            <a:lstStyle/>
            <a:p>
              <a:endParaRPr lang="es-ES"/>
            </a:p>
          </p:txBody>
        </p:sp>
        <p:sp>
          <p:nvSpPr>
            <p:cNvPr id="34937" name="Freeform 114"/>
            <p:cNvSpPr>
              <a:spLocks/>
            </p:cNvSpPr>
            <p:nvPr/>
          </p:nvSpPr>
          <p:spPr bwMode="auto">
            <a:xfrm>
              <a:off x="1569" y="3275"/>
              <a:ext cx="61" cy="31"/>
            </a:xfrm>
            <a:custGeom>
              <a:avLst/>
              <a:gdLst>
                <a:gd name="T0" fmla="*/ 183 w 183"/>
                <a:gd name="T1" fmla="*/ 0 h 92"/>
                <a:gd name="T2" fmla="*/ 91 w 183"/>
                <a:gd name="T3" fmla="*/ 92 h 92"/>
                <a:gd name="T4" fmla="*/ 0 w 183"/>
                <a:gd name="T5" fmla="*/ 0 h 92"/>
                <a:gd name="T6" fmla="*/ 91 w 183"/>
                <a:gd name="T7" fmla="*/ 30 h 92"/>
                <a:gd name="T8" fmla="*/ 183 w 183"/>
                <a:gd name="T9" fmla="*/ 0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183" y="0"/>
                  </a:moveTo>
                  <a:lnTo>
                    <a:pt x="91" y="92"/>
                  </a:lnTo>
                  <a:lnTo>
                    <a:pt x="0" y="0"/>
                  </a:lnTo>
                  <a:lnTo>
                    <a:pt x="91" y="30"/>
                  </a:lnTo>
                  <a:lnTo>
                    <a:pt x="183" y="0"/>
                  </a:lnTo>
                  <a:close/>
                </a:path>
              </a:pathLst>
            </a:custGeom>
            <a:solidFill>
              <a:srgbClr val="000000"/>
            </a:solidFill>
            <a:ln w="9525">
              <a:noFill/>
              <a:round/>
              <a:headEnd/>
              <a:tailEnd/>
            </a:ln>
          </p:spPr>
          <p:txBody>
            <a:bodyPr/>
            <a:lstStyle/>
            <a:p>
              <a:endParaRPr lang="es-ES"/>
            </a:p>
          </p:txBody>
        </p:sp>
        <p:sp>
          <p:nvSpPr>
            <p:cNvPr id="34938" name="Line 115"/>
            <p:cNvSpPr>
              <a:spLocks noChangeShapeType="1"/>
            </p:cNvSpPr>
            <p:nvPr/>
          </p:nvSpPr>
          <p:spPr bwMode="auto">
            <a:xfrm>
              <a:off x="1222" y="3313"/>
              <a:ext cx="475" cy="1"/>
            </a:xfrm>
            <a:prstGeom prst="line">
              <a:avLst/>
            </a:prstGeom>
            <a:noFill/>
            <a:ln w="23813">
              <a:solidFill>
                <a:srgbClr val="000000"/>
              </a:solidFill>
              <a:round/>
              <a:headEnd/>
              <a:tailEnd/>
            </a:ln>
          </p:spPr>
          <p:txBody>
            <a:bodyPr/>
            <a:lstStyle/>
            <a:p>
              <a:endParaRPr lang="es-ES"/>
            </a:p>
          </p:txBody>
        </p:sp>
        <p:sp>
          <p:nvSpPr>
            <p:cNvPr id="34939" name="Freeform 116"/>
            <p:cNvSpPr>
              <a:spLocks/>
            </p:cNvSpPr>
            <p:nvPr/>
          </p:nvSpPr>
          <p:spPr bwMode="auto">
            <a:xfrm>
              <a:off x="1202" y="3282"/>
              <a:ext cx="30" cy="61"/>
            </a:xfrm>
            <a:custGeom>
              <a:avLst/>
              <a:gdLst>
                <a:gd name="T0" fmla="*/ 92 w 92"/>
                <a:gd name="T1" fmla="*/ 185 h 185"/>
                <a:gd name="T2" fmla="*/ 0 w 92"/>
                <a:gd name="T3" fmla="*/ 93 h 185"/>
                <a:gd name="T4" fmla="*/ 92 w 92"/>
                <a:gd name="T5" fmla="*/ 0 h 185"/>
                <a:gd name="T6" fmla="*/ 62 w 92"/>
                <a:gd name="T7" fmla="*/ 93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3"/>
                  </a:lnTo>
                  <a:lnTo>
                    <a:pt x="92" y="0"/>
                  </a:lnTo>
                  <a:lnTo>
                    <a:pt x="62" y="93"/>
                  </a:lnTo>
                  <a:lnTo>
                    <a:pt x="92" y="185"/>
                  </a:lnTo>
                  <a:close/>
                </a:path>
              </a:pathLst>
            </a:custGeom>
            <a:solidFill>
              <a:srgbClr val="000000"/>
            </a:solidFill>
            <a:ln w="9525">
              <a:noFill/>
              <a:round/>
              <a:headEnd/>
              <a:tailEnd/>
            </a:ln>
          </p:spPr>
          <p:txBody>
            <a:bodyPr/>
            <a:lstStyle/>
            <a:p>
              <a:endParaRPr lang="es-ES"/>
            </a:p>
          </p:txBody>
        </p:sp>
        <p:sp>
          <p:nvSpPr>
            <p:cNvPr id="34940" name="Line 117"/>
            <p:cNvSpPr>
              <a:spLocks noChangeShapeType="1"/>
            </p:cNvSpPr>
            <p:nvPr/>
          </p:nvSpPr>
          <p:spPr bwMode="auto">
            <a:xfrm flipH="1">
              <a:off x="1505" y="3346"/>
              <a:ext cx="1" cy="119"/>
            </a:xfrm>
            <a:prstGeom prst="line">
              <a:avLst/>
            </a:prstGeom>
            <a:noFill/>
            <a:ln w="23813">
              <a:solidFill>
                <a:srgbClr val="000000"/>
              </a:solidFill>
              <a:round/>
              <a:headEnd/>
              <a:tailEnd/>
            </a:ln>
          </p:spPr>
          <p:txBody>
            <a:bodyPr/>
            <a:lstStyle/>
            <a:p>
              <a:endParaRPr lang="es-ES"/>
            </a:p>
          </p:txBody>
        </p:sp>
        <p:sp>
          <p:nvSpPr>
            <p:cNvPr id="34941" name="Freeform 118"/>
            <p:cNvSpPr>
              <a:spLocks/>
            </p:cNvSpPr>
            <p:nvPr/>
          </p:nvSpPr>
          <p:spPr bwMode="auto">
            <a:xfrm>
              <a:off x="1475" y="3325"/>
              <a:ext cx="61" cy="31"/>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942" name="Line 119"/>
            <p:cNvSpPr>
              <a:spLocks noChangeShapeType="1"/>
            </p:cNvSpPr>
            <p:nvPr/>
          </p:nvSpPr>
          <p:spPr bwMode="auto">
            <a:xfrm flipV="1">
              <a:off x="1685" y="2395"/>
              <a:ext cx="1" cy="89"/>
            </a:xfrm>
            <a:prstGeom prst="line">
              <a:avLst/>
            </a:prstGeom>
            <a:noFill/>
            <a:ln w="23813">
              <a:solidFill>
                <a:srgbClr val="000000"/>
              </a:solidFill>
              <a:round/>
              <a:headEnd/>
              <a:tailEnd/>
            </a:ln>
          </p:spPr>
          <p:txBody>
            <a:bodyPr/>
            <a:lstStyle/>
            <a:p>
              <a:endParaRPr lang="es-ES"/>
            </a:p>
          </p:txBody>
        </p:sp>
        <p:sp>
          <p:nvSpPr>
            <p:cNvPr id="34943" name="Freeform 120"/>
            <p:cNvSpPr>
              <a:spLocks/>
            </p:cNvSpPr>
            <p:nvPr/>
          </p:nvSpPr>
          <p:spPr bwMode="auto">
            <a:xfrm>
              <a:off x="1655" y="2474"/>
              <a:ext cx="61" cy="30"/>
            </a:xfrm>
            <a:custGeom>
              <a:avLst/>
              <a:gdLst>
                <a:gd name="T0" fmla="*/ 184 w 184"/>
                <a:gd name="T1" fmla="*/ 0 h 92"/>
                <a:gd name="T2" fmla="*/ 92 w 184"/>
                <a:gd name="T3" fmla="*/ 92 h 92"/>
                <a:gd name="T4" fmla="*/ 0 w 184"/>
                <a:gd name="T5" fmla="*/ 0 h 92"/>
                <a:gd name="T6" fmla="*/ 92 w 184"/>
                <a:gd name="T7" fmla="*/ 30 h 92"/>
                <a:gd name="T8" fmla="*/ 184 w 184"/>
                <a:gd name="T9" fmla="*/ 0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184" y="0"/>
                  </a:moveTo>
                  <a:lnTo>
                    <a:pt x="92" y="92"/>
                  </a:lnTo>
                  <a:lnTo>
                    <a:pt x="0" y="0"/>
                  </a:lnTo>
                  <a:lnTo>
                    <a:pt x="92" y="30"/>
                  </a:lnTo>
                  <a:lnTo>
                    <a:pt x="184" y="0"/>
                  </a:lnTo>
                  <a:close/>
                </a:path>
              </a:pathLst>
            </a:custGeom>
            <a:solidFill>
              <a:srgbClr val="000000"/>
            </a:solidFill>
            <a:ln w="9525">
              <a:noFill/>
              <a:round/>
              <a:headEnd/>
              <a:tailEnd/>
            </a:ln>
          </p:spPr>
          <p:txBody>
            <a:bodyPr/>
            <a:lstStyle/>
            <a:p>
              <a:endParaRPr lang="es-ES"/>
            </a:p>
          </p:txBody>
        </p:sp>
        <p:sp>
          <p:nvSpPr>
            <p:cNvPr id="34944" name="Line 121"/>
            <p:cNvSpPr>
              <a:spLocks noChangeShapeType="1"/>
            </p:cNvSpPr>
            <p:nvPr/>
          </p:nvSpPr>
          <p:spPr bwMode="auto">
            <a:xfrm>
              <a:off x="1443" y="2516"/>
              <a:ext cx="475" cy="1"/>
            </a:xfrm>
            <a:prstGeom prst="line">
              <a:avLst/>
            </a:prstGeom>
            <a:noFill/>
            <a:ln w="23813">
              <a:solidFill>
                <a:srgbClr val="000000"/>
              </a:solidFill>
              <a:round/>
              <a:headEnd/>
              <a:tailEnd/>
            </a:ln>
          </p:spPr>
          <p:txBody>
            <a:bodyPr/>
            <a:lstStyle/>
            <a:p>
              <a:endParaRPr lang="es-ES"/>
            </a:p>
          </p:txBody>
        </p:sp>
        <p:sp>
          <p:nvSpPr>
            <p:cNvPr id="34945" name="Freeform 122"/>
            <p:cNvSpPr>
              <a:spLocks/>
            </p:cNvSpPr>
            <p:nvPr/>
          </p:nvSpPr>
          <p:spPr bwMode="auto">
            <a:xfrm>
              <a:off x="1908" y="2486"/>
              <a:ext cx="31" cy="61"/>
            </a:xfrm>
            <a:custGeom>
              <a:avLst/>
              <a:gdLst>
                <a:gd name="T0" fmla="*/ 0 w 92"/>
                <a:gd name="T1" fmla="*/ 0 h 185"/>
                <a:gd name="T2" fmla="*/ 92 w 92"/>
                <a:gd name="T3" fmla="*/ 92 h 185"/>
                <a:gd name="T4" fmla="*/ 0 w 92"/>
                <a:gd name="T5" fmla="*/ 185 h 185"/>
                <a:gd name="T6" fmla="*/ 30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0" y="92"/>
                  </a:lnTo>
                  <a:lnTo>
                    <a:pt x="0" y="0"/>
                  </a:lnTo>
                  <a:close/>
                </a:path>
              </a:pathLst>
            </a:custGeom>
            <a:solidFill>
              <a:srgbClr val="000000"/>
            </a:solidFill>
            <a:ln w="9525">
              <a:noFill/>
              <a:round/>
              <a:headEnd/>
              <a:tailEnd/>
            </a:ln>
          </p:spPr>
          <p:txBody>
            <a:bodyPr/>
            <a:lstStyle/>
            <a:p>
              <a:endParaRPr lang="es-ES"/>
            </a:p>
          </p:txBody>
        </p:sp>
        <p:sp>
          <p:nvSpPr>
            <p:cNvPr id="34946" name="Line 123"/>
            <p:cNvSpPr>
              <a:spLocks noChangeShapeType="1"/>
            </p:cNvSpPr>
            <p:nvPr/>
          </p:nvSpPr>
          <p:spPr bwMode="auto">
            <a:xfrm>
              <a:off x="1557" y="2430"/>
              <a:ext cx="98" cy="1"/>
            </a:xfrm>
            <a:prstGeom prst="line">
              <a:avLst/>
            </a:prstGeom>
            <a:noFill/>
            <a:ln w="23813">
              <a:solidFill>
                <a:srgbClr val="000000"/>
              </a:solidFill>
              <a:round/>
              <a:headEnd/>
              <a:tailEnd/>
            </a:ln>
          </p:spPr>
          <p:txBody>
            <a:bodyPr/>
            <a:lstStyle/>
            <a:p>
              <a:endParaRPr lang="es-ES"/>
            </a:p>
          </p:txBody>
        </p:sp>
        <p:sp>
          <p:nvSpPr>
            <p:cNvPr id="34947" name="Freeform 124"/>
            <p:cNvSpPr>
              <a:spLocks/>
            </p:cNvSpPr>
            <p:nvPr/>
          </p:nvSpPr>
          <p:spPr bwMode="auto">
            <a:xfrm>
              <a:off x="1645" y="2399"/>
              <a:ext cx="31" cy="62"/>
            </a:xfrm>
            <a:custGeom>
              <a:avLst/>
              <a:gdLst>
                <a:gd name="T0" fmla="*/ 0 w 92"/>
                <a:gd name="T1" fmla="*/ 0 h 185"/>
                <a:gd name="T2" fmla="*/ 92 w 92"/>
                <a:gd name="T3" fmla="*/ 93 h 185"/>
                <a:gd name="T4" fmla="*/ 0 w 92"/>
                <a:gd name="T5" fmla="*/ 185 h 185"/>
                <a:gd name="T6" fmla="*/ 30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0" y="93"/>
                  </a:lnTo>
                  <a:lnTo>
                    <a:pt x="0" y="0"/>
                  </a:lnTo>
                  <a:close/>
                </a:path>
              </a:pathLst>
            </a:custGeom>
            <a:solidFill>
              <a:srgbClr val="000000"/>
            </a:solidFill>
            <a:ln w="9525">
              <a:noFill/>
              <a:round/>
              <a:headEnd/>
              <a:tailEnd/>
            </a:ln>
          </p:spPr>
          <p:txBody>
            <a:bodyPr/>
            <a:lstStyle/>
            <a:p>
              <a:endParaRPr lang="es-ES"/>
            </a:p>
          </p:txBody>
        </p:sp>
        <p:sp>
          <p:nvSpPr>
            <p:cNvPr id="34948" name="Line 125"/>
            <p:cNvSpPr>
              <a:spLocks noChangeShapeType="1"/>
            </p:cNvSpPr>
            <p:nvPr/>
          </p:nvSpPr>
          <p:spPr bwMode="auto">
            <a:xfrm flipV="1">
              <a:off x="1573" y="2547"/>
              <a:ext cx="1" cy="120"/>
            </a:xfrm>
            <a:prstGeom prst="line">
              <a:avLst/>
            </a:prstGeom>
            <a:noFill/>
            <a:ln w="23813">
              <a:solidFill>
                <a:srgbClr val="000000"/>
              </a:solidFill>
              <a:round/>
              <a:headEnd/>
              <a:tailEnd/>
            </a:ln>
          </p:spPr>
          <p:txBody>
            <a:bodyPr/>
            <a:lstStyle/>
            <a:p>
              <a:endParaRPr lang="es-ES"/>
            </a:p>
          </p:txBody>
        </p:sp>
        <p:sp>
          <p:nvSpPr>
            <p:cNvPr id="34949" name="Freeform 126"/>
            <p:cNvSpPr>
              <a:spLocks/>
            </p:cNvSpPr>
            <p:nvPr/>
          </p:nvSpPr>
          <p:spPr bwMode="auto">
            <a:xfrm>
              <a:off x="1542" y="2526"/>
              <a:ext cx="61" cy="31"/>
            </a:xfrm>
            <a:custGeom>
              <a:avLst/>
              <a:gdLst>
                <a:gd name="T0" fmla="*/ 0 w 184"/>
                <a:gd name="T1" fmla="*/ 92 h 92"/>
                <a:gd name="T2" fmla="*/ 92 w 184"/>
                <a:gd name="T3" fmla="*/ 0 h 92"/>
                <a:gd name="T4" fmla="*/ 184 w 184"/>
                <a:gd name="T5" fmla="*/ 92 h 92"/>
                <a:gd name="T6" fmla="*/ 92 w 184"/>
                <a:gd name="T7" fmla="*/ 62 h 92"/>
                <a:gd name="T8" fmla="*/ 0 w 184"/>
                <a:gd name="T9" fmla="*/ 92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0" y="92"/>
                  </a:moveTo>
                  <a:lnTo>
                    <a:pt x="92" y="0"/>
                  </a:lnTo>
                  <a:lnTo>
                    <a:pt x="184" y="92"/>
                  </a:lnTo>
                  <a:lnTo>
                    <a:pt x="92" y="62"/>
                  </a:lnTo>
                  <a:lnTo>
                    <a:pt x="0" y="92"/>
                  </a:lnTo>
                  <a:close/>
                </a:path>
              </a:pathLst>
            </a:custGeom>
            <a:solidFill>
              <a:srgbClr val="000000"/>
            </a:solidFill>
            <a:ln w="9525">
              <a:noFill/>
              <a:round/>
              <a:headEnd/>
              <a:tailEnd/>
            </a:ln>
          </p:spPr>
          <p:txBody>
            <a:bodyPr/>
            <a:lstStyle/>
            <a:p>
              <a:endParaRPr lang="es-ES"/>
            </a:p>
          </p:txBody>
        </p:sp>
        <p:sp>
          <p:nvSpPr>
            <p:cNvPr id="34950" name="Line 127"/>
            <p:cNvSpPr>
              <a:spLocks noChangeShapeType="1"/>
            </p:cNvSpPr>
            <p:nvPr/>
          </p:nvSpPr>
          <p:spPr bwMode="auto">
            <a:xfrm>
              <a:off x="1445" y="2598"/>
              <a:ext cx="98" cy="1"/>
            </a:xfrm>
            <a:prstGeom prst="line">
              <a:avLst/>
            </a:prstGeom>
            <a:noFill/>
            <a:ln w="23813">
              <a:solidFill>
                <a:srgbClr val="000000"/>
              </a:solidFill>
              <a:round/>
              <a:headEnd/>
              <a:tailEnd/>
            </a:ln>
          </p:spPr>
          <p:txBody>
            <a:bodyPr/>
            <a:lstStyle/>
            <a:p>
              <a:endParaRPr lang="es-ES"/>
            </a:p>
          </p:txBody>
        </p:sp>
        <p:sp>
          <p:nvSpPr>
            <p:cNvPr id="34951" name="Freeform 128"/>
            <p:cNvSpPr>
              <a:spLocks/>
            </p:cNvSpPr>
            <p:nvPr/>
          </p:nvSpPr>
          <p:spPr bwMode="auto">
            <a:xfrm>
              <a:off x="1533" y="2568"/>
              <a:ext cx="31" cy="61"/>
            </a:xfrm>
            <a:custGeom>
              <a:avLst/>
              <a:gdLst>
                <a:gd name="T0" fmla="*/ 0 w 92"/>
                <a:gd name="T1" fmla="*/ 0 h 185"/>
                <a:gd name="T2" fmla="*/ 92 w 92"/>
                <a:gd name="T3" fmla="*/ 92 h 185"/>
                <a:gd name="T4" fmla="*/ 0 w 92"/>
                <a:gd name="T5" fmla="*/ 185 h 185"/>
                <a:gd name="T6" fmla="*/ 30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0" y="92"/>
                  </a:lnTo>
                  <a:lnTo>
                    <a:pt x="0" y="0"/>
                  </a:lnTo>
                  <a:close/>
                </a:path>
              </a:pathLst>
            </a:custGeom>
            <a:solidFill>
              <a:srgbClr val="000000"/>
            </a:solidFill>
            <a:ln w="9525">
              <a:noFill/>
              <a:round/>
              <a:headEnd/>
              <a:tailEnd/>
            </a:ln>
          </p:spPr>
          <p:txBody>
            <a:bodyPr/>
            <a:lstStyle/>
            <a:p>
              <a:endParaRPr lang="es-ES"/>
            </a:p>
          </p:txBody>
        </p:sp>
        <p:sp>
          <p:nvSpPr>
            <p:cNvPr id="34952" name="Line 129"/>
            <p:cNvSpPr>
              <a:spLocks noChangeShapeType="1"/>
            </p:cNvSpPr>
            <p:nvPr/>
          </p:nvSpPr>
          <p:spPr bwMode="auto">
            <a:xfrm flipV="1">
              <a:off x="1341" y="2725"/>
              <a:ext cx="1" cy="120"/>
            </a:xfrm>
            <a:prstGeom prst="line">
              <a:avLst/>
            </a:prstGeom>
            <a:noFill/>
            <a:ln w="23813">
              <a:solidFill>
                <a:srgbClr val="000000"/>
              </a:solidFill>
              <a:round/>
              <a:headEnd/>
              <a:tailEnd/>
            </a:ln>
          </p:spPr>
          <p:txBody>
            <a:bodyPr/>
            <a:lstStyle/>
            <a:p>
              <a:endParaRPr lang="es-ES"/>
            </a:p>
          </p:txBody>
        </p:sp>
        <p:sp>
          <p:nvSpPr>
            <p:cNvPr id="34953" name="Freeform 130"/>
            <p:cNvSpPr>
              <a:spLocks/>
            </p:cNvSpPr>
            <p:nvPr/>
          </p:nvSpPr>
          <p:spPr bwMode="auto">
            <a:xfrm>
              <a:off x="1310" y="2835"/>
              <a:ext cx="62" cy="30"/>
            </a:xfrm>
            <a:custGeom>
              <a:avLst/>
              <a:gdLst>
                <a:gd name="T0" fmla="*/ 184 w 184"/>
                <a:gd name="T1" fmla="*/ 0 h 92"/>
                <a:gd name="T2" fmla="*/ 92 w 184"/>
                <a:gd name="T3" fmla="*/ 92 h 92"/>
                <a:gd name="T4" fmla="*/ 0 w 184"/>
                <a:gd name="T5" fmla="*/ 0 h 92"/>
                <a:gd name="T6" fmla="*/ 92 w 184"/>
                <a:gd name="T7" fmla="*/ 30 h 92"/>
                <a:gd name="T8" fmla="*/ 184 w 184"/>
                <a:gd name="T9" fmla="*/ 0 h 92"/>
                <a:gd name="T10" fmla="*/ 0 60000 65536"/>
                <a:gd name="T11" fmla="*/ 0 60000 65536"/>
                <a:gd name="T12" fmla="*/ 0 60000 65536"/>
                <a:gd name="T13" fmla="*/ 0 60000 65536"/>
                <a:gd name="T14" fmla="*/ 0 60000 65536"/>
                <a:gd name="T15" fmla="*/ 0 w 184"/>
                <a:gd name="T16" fmla="*/ 0 h 92"/>
                <a:gd name="T17" fmla="*/ 184 w 184"/>
                <a:gd name="T18" fmla="*/ 92 h 92"/>
              </a:gdLst>
              <a:ahLst/>
              <a:cxnLst>
                <a:cxn ang="T10">
                  <a:pos x="T0" y="T1"/>
                </a:cxn>
                <a:cxn ang="T11">
                  <a:pos x="T2" y="T3"/>
                </a:cxn>
                <a:cxn ang="T12">
                  <a:pos x="T4" y="T5"/>
                </a:cxn>
                <a:cxn ang="T13">
                  <a:pos x="T6" y="T7"/>
                </a:cxn>
                <a:cxn ang="T14">
                  <a:pos x="T8" y="T9"/>
                </a:cxn>
              </a:cxnLst>
              <a:rect l="T15" t="T16" r="T17" b="T18"/>
              <a:pathLst>
                <a:path w="184" h="92">
                  <a:moveTo>
                    <a:pt x="184" y="0"/>
                  </a:moveTo>
                  <a:lnTo>
                    <a:pt x="92" y="92"/>
                  </a:lnTo>
                  <a:lnTo>
                    <a:pt x="0" y="0"/>
                  </a:lnTo>
                  <a:lnTo>
                    <a:pt x="92" y="30"/>
                  </a:lnTo>
                  <a:lnTo>
                    <a:pt x="184" y="0"/>
                  </a:lnTo>
                  <a:close/>
                </a:path>
              </a:pathLst>
            </a:custGeom>
            <a:solidFill>
              <a:srgbClr val="000000"/>
            </a:solidFill>
            <a:ln w="9525">
              <a:noFill/>
              <a:round/>
              <a:headEnd/>
              <a:tailEnd/>
            </a:ln>
          </p:spPr>
          <p:txBody>
            <a:bodyPr/>
            <a:lstStyle/>
            <a:p>
              <a:endParaRPr lang="es-ES"/>
            </a:p>
          </p:txBody>
        </p:sp>
        <p:sp>
          <p:nvSpPr>
            <p:cNvPr id="34954" name="Line 131"/>
            <p:cNvSpPr>
              <a:spLocks noChangeShapeType="1"/>
            </p:cNvSpPr>
            <p:nvPr/>
          </p:nvSpPr>
          <p:spPr bwMode="auto">
            <a:xfrm>
              <a:off x="1084" y="2874"/>
              <a:ext cx="475" cy="1"/>
            </a:xfrm>
            <a:prstGeom prst="line">
              <a:avLst/>
            </a:prstGeom>
            <a:noFill/>
            <a:ln w="23813">
              <a:solidFill>
                <a:srgbClr val="000000"/>
              </a:solidFill>
              <a:round/>
              <a:headEnd/>
              <a:tailEnd/>
            </a:ln>
          </p:spPr>
          <p:txBody>
            <a:bodyPr/>
            <a:lstStyle/>
            <a:p>
              <a:endParaRPr lang="es-ES"/>
            </a:p>
          </p:txBody>
        </p:sp>
        <p:sp>
          <p:nvSpPr>
            <p:cNvPr id="34955" name="Freeform 132"/>
            <p:cNvSpPr>
              <a:spLocks/>
            </p:cNvSpPr>
            <p:nvPr/>
          </p:nvSpPr>
          <p:spPr bwMode="auto">
            <a:xfrm>
              <a:off x="1549" y="2843"/>
              <a:ext cx="30" cy="62"/>
            </a:xfrm>
            <a:custGeom>
              <a:avLst/>
              <a:gdLst>
                <a:gd name="T0" fmla="*/ 0 w 92"/>
                <a:gd name="T1" fmla="*/ 0 h 185"/>
                <a:gd name="T2" fmla="*/ 92 w 92"/>
                <a:gd name="T3" fmla="*/ 92 h 185"/>
                <a:gd name="T4" fmla="*/ 0 w 92"/>
                <a:gd name="T5" fmla="*/ 185 h 185"/>
                <a:gd name="T6" fmla="*/ 30 w 92"/>
                <a:gd name="T7" fmla="*/ 92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2"/>
                  </a:lnTo>
                  <a:lnTo>
                    <a:pt x="0" y="185"/>
                  </a:lnTo>
                  <a:lnTo>
                    <a:pt x="30" y="92"/>
                  </a:lnTo>
                  <a:lnTo>
                    <a:pt x="0" y="0"/>
                  </a:lnTo>
                  <a:close/>
                </a:path>
              </a:pathLst>
            </a:custGeom>
            <a:solidFill>
              <a:srgbClr val="000000"/>
            </a:solidFill>
            <a:ln w="9525">
              <a:noFill/>
              <a:round/>
              <a:headEnd/>
              <a:tailEnd/>
            </a:ln>
          </p:spPr>
          <p:txBody>
            <a:bodyPr/>
            <a:lstStyle/>
            <a:p>
              <a:endParaRPr lang="es-ES"/>
            </a:p>
          </p:txBody>
        </p:sp>
        <p:sp>
          <p:nvSpPr>
            <p:cNvPr id="34956" name="Line 133"/>
            <p:cNvSpPr>
              <a:spLocks noChangeShapeType="1"/>
            </p:cNvSpPr>
            <p:nvPr/>
          </p:nvSpPr>
          <p:spPr bwMode="auto">
            <a:xfrm flipV="1">
              <a:off x="2036" y="2588"/>
              <a:ext cx="1" cy="120"/>
            </a:xfrm>
            <a:prstGeom prst="line">
              <a:avLst/>
            </a:prstGeom>
            <a:noFill/>
            <a:ln w="23813">
              <a:solidFill>
                <a:srgbClr val="000000"/>
              </a:solidFill>
              <a:round/>
              <a:headEnd/>
              <a:tailEnd/>
            </a:ln>
          </p:spPr>
          <p:txBody>
            <a:bodyPr/>
            <a:lstStyle/>
            <a:p>
              <a:endParaRPr lang="es-ES"/>
            </a:p>
          </p:txBody>
        </p:sp>
        <p:sp>
          <p:nvSpPr>
            <p:cNvPr id="34957" name="Freeform 134"/>
            <p:cNvSpPr>
              <a:spLocks/>
            </p:cNvSpPr>
            <p:nvPr/>
          </p:nvSpPr>
          <p:spPr bwMode="auto">
            <a:xfrm>
              <a:off x="2005" y="2698"/>
              <a:ext cx="62" cy="31"/>
            </a:xfrm>
            <a:custGeom>
              <a:avLst/>
              <a:gdLst>
                <a:gd name="T0" fmla="*/ 184 w 184"/>
                <a:gd name="T1" fmla="*/ 0 h 93"/>
                <a:gd name="T2" fmla="*/ 92 w 184"/>
                <a:gd name="T3" fmla="*/ 93 h 93"/>
                <a:gd name="T4" fmla="*/ 0 w 184"/>
                <a:gd name="T5" fmla="*/ 0 h 93"/>
                <a:gd name="T6" fmla="*/ 92 w 184"/>
                <a:gd name="T7" fmla="*/ 31 h 93"/>
                <a:gd name="T8" fmla="*/ 184 w 184"/>
                <a:gd name="T9" fmla="*/ 0 h 93"/>
                <a:gd name="T10" fmla="*/ 0 60000 65536"/>
                <a:gd name="T11" fmla="*/ 0 60000 65536"/>
                <a:gd name="T12" fmla="*/ 0 60000 65536"/>
                <a:gd name="T13" fmla="*/ 0 60000 65536"/>
                <a:gd name="T14" fmla="*/ 0 60000 65536"/>
                <a:gd name="T15" fmla="*/ 0 w 184"/>
                <a:gd name="T16" fmla="*/ 0 h 93"/>
                <a:gd name="T17" fmla="*/ 184 w 184"/>
                <a:gd name="T18" fmla="*/ 93 h 93"/>
              </a:gdLst>
              <a:ahLst/>
              <a:cxnLst>
                <a:cxn ang="T10">
                  <a:pos x="T0" y="T1"/>
                </a:cxn>
                <a:cxn ang="T11">
                  <a:pos x="T2" y="T3"/>
                </a:cxn>
                <a:cxn ang="T12">
                  <a:pos x="T4" y="T5"/>
                </a:cxn>
                <a:cxn ang="T13">
                  <a:pos x="T6" y="T7"/>
                </a:cxn>
                <a:cxn ang="T14">
                  <a:pos x="T8" y="T9"/>
                </a:cxn>
              </a:cxnLst>
              <a:rect l="T15" t="T16" r="T17" b="T18"/>
              <a:pathLst>
                <a:path w="184" h="93">
                  <a:moveTo>
                    <a:pt x="184" y="0"/>
                  </a:moveTo>
                  <a:lnTo>
                    <a:pt x="92" y="93"/>
                  </a:lnTo>
                  <a:lnTo>
                    <a:pt x="0" y="0"/>
                  </a:lnTo>
                  <a:lnTo>
                    <a:pt x="92" y="31"/>
                  </a:lnTo>
                  <a:lnTo>
                    <a:pt x="184" y="0"/>
                  </a:lnTo>
                  <a:close/>
                </a:path>
              </a:pathLst>
            </a:custGeom>
            <a:solidFill>
              <a:srgbClr val="000000"/>
            </a:solidFill>
            <a:ln w="9525">
              <a:noFill/>
              <a:round/>
              <a:headEnd/>
              <a:tailEnd/>
            </a:ln>
          </p:spPr>
          <p:txBody>
            <a:bodyPr/>
            <a:lstStyle/>
            <a:p>
              <a:endParaRPr lang="es-ES"/>
            </a:p>
          </p:txBody>
        </p:sp>
        <p:sp>
          <p:nvSpPr>
            <p:cNvPr id="34958" name="Line 135"/>
            <p:cNvSpPr>
              <a:spLocks noChangeShapeType="1"/>
            </p:cNvSpPr>
            <p:nvPr/>
          </p:nvSpPr>
          <p:spPr bwMode="auto">
            <a:xfrm>
              <a:off x="1799" y="2738"/>
              <a:ext cx="475" cy="1"/>
            </a:xfrm>
            <a:prstGeom prst="line">
              <a:avLst/>
            </a:prstGeom>
            <a:noFill/>
            <a:ln w="23813">
              <a:solidFill>
                <a:srgbClr val="000000"/>
              </a:solidFill>
              <a:round/>
              <a:headEnd/>
              <a:tailEnd/>
            </a:ln>
          </p:spPr>
          <p:txBody>
            <a:bodyPr/>
            <a:lstStyle/>
            <a:p>
              <a:endParaRPr lang="es-ES"/>
            </a:p>
          </p:txBody>
        </p:sp>
        <p:sp>
          <p:nvSpPr>
            <p:cNvPr id="34959" name="Freeform 136"/>
            <p:cNvSpPr>
              <a:spLocks/>
            </p:cNvSpPr>
            <p:nvPr/>
          </p:nvSpPr>
          <p:spPr bwMode="auto">
            <a:xfrm>
              <a:off x="1779" y="2707"/>
              <a:ext cx="30" cy="61"/>
            </a:xfrm>
            <a:custGeom>
              <a:avLst/>
              <a:gdLst>
                <a:gd name="T0" fmla="*/ 92 w 92"/>
                <a:gd name="T1" fmla="*/ 185 h 185"/>
                <a:gd name="T2" fmla="*/ 0 w 92"/>
                <a:gd name="T3" fmla="*/ 93 h 185"/>
                <a:gd name="T4" fmla="*/ 92 w 92"/>
                <a:gd name="T5" fmla="*/ 0 h 185"/>
                <a:gd name="T6" fmla="*/ 62 w 92"/>
                <a:gd name="T7" fmla="*/ 93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3"/>
                  </a:lnTo>
                  <a:lnTo>
                    <a:pt x="92" y="0"/>
                  </a:lnTo>
                  <a:lnTo>
                    <a:pt x="62" y="93"/>
                  </a:lnTo>
                  <a:lnTo>
                    <a:pt x="92" y="185"/>
                  </a:lnTo>
                  <a:close/>
                </a:path>
              </a:pathLst>
            </a:custGeom>
            <a:solidFill>
              <a:srgbClr val="000000"/>
            </a:solidFill>
            <a:ln w="9525">
              <a:noFill/>
              <a:round/>
              <a:headEnd/>
              <a:tailEnd/>
            </a:ln>
          </p:spPr>
          <p:txBody>
            <a:bodyPr/>
            <a:lstStyle/>
            <a:p>
              <a:endParaRPr lang="es-ES"/>
            </a:p>
          </p:txBody>
        </p:sp>
        <p:sp>
          <p:nvSpPr>
            <p:cNvPr id="34960" name="Line 137"/>
            <p:cNvSpPr>
              <a:spLocks noChangeShapeType="1"/>
            </p:cNvSpPr>
            <p:nvPr/>
          </p:nvSpPr>
          <p:spPr bwMode="auto">
            <a:xfrm>
              <a:off x="2069" y="2635"/>
              <a:ext cx="97" cy="1"/>
            </a:xfrm>
            <a:prstGeom prst="line">
              <a:avLst/>
            </a:prstGeom>
            <a:noFill/>
            <a:ln w="23813">
              <a:solidFill>
                <a:srgbClr val="000000"/>
              </a:solidFill>
              <a:round/>
              <a:headEnd/>
              <a:tailEnd/>
            </a:ln>
          </p:spPr>
          <p:txBody>
            <a:bodyPr/>
            <a:lstStyle/>
            <a:p>
              <a:endParaRPr lang="es-ES"/>
            </a:p>
          </p:txBody>
        </p:sp>
        <p:sp>
          <p:nvSpPr>
            <p:cNvPr id="34961" name="Freeform 138"/>
            <p:cNvSpPr>
              <a:spLocks/>
            </p:cNvSpPr>
            <p:nvPr/>
          </p:nvSpPr>
          <p:spPr bwMode="auto">
            <a:xfrm>
              <a:off x="2048" y="2604"/>
              <a:ext cx="31" cy="62"/>
            </a:xfrm>
            <a:custGeom>
              <a:avLst/>
              <a:gdLst>
                <a:gd name="T0" fmla="*/ 92 w 92"/>
                <a:gd name="T1" fmla="*/ 185 h 185"/>
                <a:gd name="T2" fmla="*/ 0 w 92"/>
                <a:gd name="T3" fmla="*/ 93 h 185"/>
                <a:gd name="T4" fmla="*/ 92 w 92"/>
                <a:gd name="T5" fmla="*/ 0 h 185"/>
                <a:gd name="T6" fmla="*/ 62 w 92"/>
                <a:gd name="T7" fmla="*/ 93 h 185"/>
                <a:gd name="T8" fmla="*/ 92 w 92"/>
                <a:gd name="T9" fmla="*/ 185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92" y="185"/>
                  </a:moveTo>
                  <a:lnTo>
                    <a:pt x="0" y="93"/>
                  </a:lnTo>
                  <a:lnTo>
                    <a:pt x="92" y="0"/>
                  </a:lnTo>
                  <a:lnTo>
                    <a:pt x="62" y="93"/>
                  </a:lnTo>
                  <a:lnTo>
                    <a:pt x="92" y="185"/>
                  </a:lnTo>
                  <a:close/>
                </a:path>
              </a:pathLst>
            </a:custGeom>
            <a:solidFill>
              <a:srgbClr val="000000"/>
            </a:solidFill>
            <a:ln w="9525">
              <a:noFill/>
              <a:round/>
              <a:headEnd/>
              <a:tailEnd/>
            </a:ln>
          </p:spPr>
          <p:txBody>
            <a:bodyPr/>
            <a:lstStyle/>
            <a:p>
              <a:endParaRPr lang="es-ES"/>
            </a:p>
          </p:txBody>
        </p:sp>
        <p:sp>
          <p:nvSpPr>
            <p:cNvPr id="34962" name="Line 139"/>
            <p:cNvSpPr>
              <a:spLocks noChangeShapeType="1"/>
            </p:cNvSpPr>
            <p:nvPr/>
          </p:nvSpPr>
          <p:spPr bwMode="auto">
            <a:xfrm flipH="1" flipV="1">
              <a:off x="3727" y="3285"/>
              <a:ext cx="87" cy="4"/>
            </a:xfrm>
            <a:prstGeom prst="line">
              <a:avLst/>
            </a:prstGeom>
            <a:noFill/>
            <a:ln w="23813">
              <a:solidFill>
                <a:srgbClr val="000000"/>
              </a:solidFill>
              <a:round/>
              <a:headEnd/>
              <a:tailEnd/>
            </a:ln>
          </p:spPr>
          <p:txBody>
            <a:bodyPr/>
            <a:lstStyle/>
            <a:p>
              <a:endParaRPr lang="es-ES"/>
            </a:p>
          </p:txBody>
        </p:sp>
        <p:sp>
          <p:nvSpPr>
            <p:cNvPr id="34963" name="Freeform 140"/>
            <p:cNvSpPr>
              <a:spLocks/>
            </p:cNvSpPr>
            <p:nvPr/>
          </p:nvSpPr>
          <p:spPr bwMode="auto">
            <a:xfrm>
              <a:off x="3707" y="3254"/>
              <a:ext cx="32" cy="62"/>
            </a:xfrm>
            <a:custGeom>
              <a:avLst/>
              <a:gdLst>
                <a:gd name="T0" fmla="*/ 87 w 96"/>
                <a:gd name="T1" fmla="*/ 185 h 185"/>
                <a:gd name="T2" fmla="*/ 0 w 96"/>
                <a:gd name="T3" fmla="*/ 88 h 185"/>
                <a:gd name="T4" fmla="*/ 96 w 96"/>
                <a:gd name="T5" fmla="*/ 0 h 185"/>
                <a:gd name="T6" fmla="*/ 61 w 96"/>
                <a:gd name="T7" fmla="*/ 91 h 185"/>
                <a:gd name="T8" fmla="*/ 87 w 96"/>
                <a:gd name="T9" fmla="*/ 185 h 185"/>
                <a:gd name="T10" fmla="*/ 0 60000 65536"/>
                <a:gd name="T11" fmla="*/ 0 60000 65536"/>
                <a:gd name="T12" fmla="*/ 0 60000 65536"/>
                <a:gd name="T13" fmla="*/ 0 60000 65536"/>
                <a:gd name="T14" fmla="*/ 0 60000 65536"/>
                <a:gd name="T15" fmla="*/ 0 w 96"/>
                <a:gd name="T16" fmla="*/ 0 h 185"/>
                <a:gd name="T17" fmla="*/ 96 w 96"/>
                <a:gd name="T18" fmla="*/ 185 h 185"/>
              </a:gdLst>
              <a:ahLst/>
              <a:cxnLst>
                <a:cxn ang="T10">
                  <a:pos x="T0" y="T1"/>
                </a:cxn>
                <a:cxn ang="T11">
                  <a:pos x="T2" y="T3"/>
                </a:cxn>
                <a:cxn ang="T12">
                  <a:pos x="T4" y="T5"/>
                </a:cxn>
                <a:cxn ang="T13">
                  <a:pos x="T6" y="T7"/>
                </a:cxn>
                <a:cxn ang="T14">
                  <a:pos x="T8" y="T9"/>
                </a:cxn>
              </a:cxnLst>
              <a:rect l="T15" t="T16" r="T17" b="T18"/>
              <a:pathLst>
                <a:path w="96" h="185">
                  <a:moveTo>
                    <a:pt x="87" y="185"/>
                  </a:moveTo>
                  <a:lnTo>
                    <a:pt x="0" y="88"/>
                  </a:lnTo>
                  <a:lnTo>
                    <a:pt x="96" y="0"/>
                  </a:lnTo>
                  <a:lnTo>
                    <a:pt x="61" y="91"/>
                  </a:lnTo>
                  <a:lnTo>
                    <a:pt x="87" y="185"/>
                  </a:lnTo>
                  <a:close/>
                </a:path>
              </a:pathLst>
            </a:custGeom>
            <a:solidFill>
              <a:srgbClr val="000000"/>
            </a:solidFill>
            <a:ln w="9525">
              <a:noFill/>
              <a:round/>
              <a:headEnd/>
              <a:tailEnd/>
            </a:ln>
          </p:spPr>
          <p:txBody>
            <a:bodyPr/>
            <a:lstStyle/>
            <a:p>
              <a:endParaRPr lang="es-ES"/>
            </a:p>
          </p:txBody>
        </p:sp>
        <p:sp>
          <p:nvSpPr>
            <p:cNvPr id="34964" name="Line 141"/>
            <p:cNvSpPr>
              <a:spLocks noChangeShapeType="1"/>
            </p:cNvSpPr>
            <p:nvPr/>
          </p:nvSpPr>
          <p:spPr bwMode="auto">
            <a:xfrm flipH="1" flipV="1">
              <a:off x="4043" y="2681"/>
              <a:ext cx="87" cy="5"/>
            </a:xfrm>
            <a:prstGeom prst="line">
              <a:avLst/>
            </a:prstGeom>
            <a:noFill/>
            <a:ln w="23813">
              <a:solidFill>
                <a:srgbClr val="000000"/>
              </a:solidFill>
              <a:round/>
              <a:headEnd/>
              <a:tailEnd/>
            </a:ln>
          </p:spPr>
          <p:txBody>
            <a:bodyPr/>
            <a:lstStyle/>
            <a:p>
              <a:endParaRPr lang="es-ES"/>
            </a:p>
          </p:txBody>
        </p:sp>
        <p:sp>
          <p:nvSpPr>
            <p:cNvPr id="34965" name="Freeform 142"/>
            <p:cNvSpPr>
              <a:spLocks/>
            </p:cNvSpPr>
            <p:nvPr/>
          </p:nvSpPr>
          <p:spPr bwMode="auto">
            <a:xfrm>
              <a:off x="4022" y="2651"/>
              <a:ext cx="32" cy="61"/>
            </a:xfrm>
            <a:custGeom>
              <a:avLst/>
              <a:gdLst>
                <a:gd name="T0" fmla="*/ 88 w 97"/>
                <a:gd name="T1" fmla="*/ 185 h 185"/>
                <a:gd name="T2" fmla="*/ 0 w 97"/>
                <a:gd name="T3" fmla="*/ 88 h 185"/>
                <a:gd name="T4" fmla="*/ 97 w 97"/>
                <a:gd name="T5" fmla="*/ 0 h 185"/>
                <a:gd name="T6" fmla="*/ 62 w 97"/>
                <a:gd name="T7" fmla="*/ 91 h 185"/>
                <a:gd name="T8" fmla="*/ 88 w 97"/>
                <a:gd name="T9" fmla="*/ 185 h 185"/>
                <a:gd name="T10" fmla="*/ 0 60000 65536"/>
                <a:gd name="T11" fmla="*/ 0 60000 65536"/>
                <a:gd name="T12" fmla="*/ 0 60000 65536"/>
                <a:gd name="T13" fmla="*/ 0 60000 65536"/>
                <a:gd name="T14" fmla="*/ 0 60000 65536"/>
                <a:gd name="T15" fmla="*/ 0 w 97"/>
                <a:gd name="T16" fmla="*/ 0 h 185"/>
                <a:gd name="T17" fmla="*/ 97 w 97"/>
                <a:gd name="T18" fmla="*/ 185 h 185"/>
              </a:gdLst>
              <a:ahLst/>
              <a:cxnLst>
                <a:cxn ang="T10">
                  <a:pos x="T0" y="T1"/>
                </a:cxn>
                <a:cxn ang="T11">
                  <a:pos x="T2" y="T3"/>
                </a:cxn>
                <a:cxn ang="T12">
                  <a:pos x="T4" y="T5"/>
                </a:cxn>
                <a:cxn ang="T13">
                  <a:pos x="T6" y="T7"/>
                </a:cxn>
                <a:cxn ang="T14">
                  <a:pos x="T8" y="T9"/>
                </a:cxn>
              </a:cxnLst>
              <a:rect l="T15" t="T16" r="T17" b="T18"/>
              <a:pathLst>
                <a:path w="97" h="185">
                  <a:moveTo>
                    <a:pt x="88" y="185"/>
                  </a:moveTo>
                  <a:lnTo>
                    <a:pt x="0" y="88"/>
                  </a:lnTo>
                  <a:lnTo>
                    <a:pt x="97" y="0"/>
                  </a:lnTo>
                  <a:lnTo>
                    <a:pt x="62" y="91"/>
                  </a:lnTo>
                  <a:lnTo>
                    <a:pt x="88" y="185"/>
                  </a:lnTo>
                  <a:close/>
                </a:path>
              </a:pathLst>
            </a:custGeom>
            <a:solidFill>
              <a:srgbClr val="000000"/>
            </a:solidFill>
            <a:ln w="9525">
              <a:noFill/>
              <a:round/>
              <a:headEnd/>
              <a:tailEnd/>
            </a:ln>
          </p:spPr>
          <p:txBody>
            <a:bodyPr/>
            <a:lstStyle/>
            <a:p>
              <a:endParaRPr lang="es-ES"/>
            </a:p>
          </p:txBody>
        </p:sp>
        <p:sp>
          <p:nvSpPr>
            <p:cNvPr id="34966" name="Freeform 143"/>
            <p:cNvSpPr>
              <a:spLocks noEditPoints="1"/>
            </p:cNvSpPr>
            <p:nvPr/>
          </p:nvSpPr>
          <p:spPr bwMode="auto">
            <a:xfrm>
              <a:off x="4727" y="2047"/>
              <a:ext cx="53" cy="74"/>
            </a:xfrm>
            <a:custGeom>
              <a:avLst/>
              <a:gdLst>
                <a:gd name="T0" fmla="*/ 30 w 157"/>
                <a:gd name="T1" fmla="*/ 222 h 222"/>
                <a:gd name="T2" fmla="*/ 75 w 157"/>
                <a:gd name="T3" fmla="*/ 128 h 222"/>
                <a:gd name="T4" fmla="*/ 90 w 157"/>
                <a:gd name="T5" fmla="*/ 128 h 222"/>
                <a:gd name="T6" fmla="*/ 105 w 157"/>
                <a:gd name="T7" fmla="*/ 127 h 222"/>
                <a:gd name="T8" fmla="*/ 117 w 157"/>
                <a:gd name="T9" fmla="*/ 125 h 222"/>
                <a:gd name="T10" fmla="*/ 128 w 157"/>
                <a:gd name="T11" fmla="*/ 119 h 222"/>
                <a:gd name="T12" fmla="*/ 135 w 157"/>
                <a:gd name="T13" fmla="*/ 114 h 222"/>
                <a:gd name="T14" fmla="*/ 141 w 157"/>
                <a:gd name="T15" fmla="*/ 110 h 222"/>
                <a:gd name="T16" fmla="*/ 145 w 157"/>
                <a:gd name="T17" fmla="*/ 103 h 222"/>
                <a:gd name="T18" fmla="*/ 150 w 157"/>
                <a:gd name="T19" fmla="*/ 96 h 222"/>
                <a:gd name="T20" fmla="*/ 152 w 157"/>
                <a:gd name="T21" fmla="*/ 90 h 222"/>
                <a:gd name="T22" fmla="*/ 154 w 157"/>
                <a:gd name="T23" fmla="*/ 82 h 222"/>
                <a:gd name="T24" fmla="*/ 157 w 157"/>
                <a:gd name="T25" fmla="*/ 74 h 222"/>
                <a:gd name="T26" fmla="*/ 157 w 157"/>
                <a:gd name="T27" fmla="*/ 65 h 222"/>
                <a:gd name="T28" fmla="*/ 157 w 157"/>
                <a:gd name="T29" fmla="*/ 55 h 222"/>
                <a:gd name="T30" fmla="*/ 154 w 157"/>
                <a:gd name="T31" fmla="*/ 46 h 222"/>
                <a:gd name="T32" fmla="*/ 152 w 157"/>
                <a:gd name="T33" fmla="*/ 38 h 222"/>
                <a:gd name="T34" fmla="*/ 150 w 157"/>
                <a:gd name="T35" fmla="*/ 31 h 222"/>
                <a:gd name="T36" fmla="*/ 145 w 157"/>
                <a:gd name="T37" fmla="*/ 24 h 222"/>
                <a:gd name="T38" fmla="*/ 141 w 157"/>
                <a:gd name="T39" fmla="*/ 17 h 222"/>
                <a:gd name="T40" fmla="*/ 135 w 157"/>
                <a:gd name="T41" fmla="*/ 13 h 222"/>
                <a:gd name="T42" fmla="*/ 128 w 157"/>
                <a:gd name="T43" fmla="*/ 8 h 222"/>
                <a:gd name="T44" fmla="*/ 118 w 157"/>
                <a:gd name="T45" fmla="*/ 4 h 222"/>
                <a:gd name="T46" fmla="*/ 106 w 157"/>
                <a:gd name="T47" fmla="*/ 2 h 222"/>
                <a:gd name="T48" fmla="*/ 94 w 157"/>
                <a:gd name="T49" fmla="*/ 0 h 222"/>
                <a:gd name="T50" fmla="*/ 80 w 157"/>
                <a:gd name="T51" fmla="*/ 0 h 222"/>
                <a:gd name="T52" fmla="*/ 0 w 157"/>
                <a:gd name="T53" fmla="*/ 0 h 222"/>
                <a:gd name="T54" fmla="*/ 30 w 157"/>
                <a:gd name="T55" fmla="*/ 101 h 222"/>
                <a:gd name="T56" fmla="*/ 81 w 157"/>
                <a:gd name="T57" fmla="*/ 28 h 222"/>
                <a:gd name="T58" fmla="*/ 93 w 157"/>
                <a:gd name="T59" fmla="*/ 28 h 222"/>
                <a:gd name="T60" fmla="*/ 102 w 157"/>
                <a:gd name="T61" fmla="*/ 30 h 222"/>
                <a:gd name="T62" fmla="*/ 109 w 157"/>
                <a:gd name="T63" fmla="*/ 32 h 222"/>
                <a:gd name="T64" fmla="*/ 115 w 157"/>
                <a:gd name="T65" fmla="*/ 35 h 222"/>
                <a:gd name="T66" fmla="*/ 121 w 157"/>
                <a:gd name="T67" fmla="*/ 41 h 222"/>
                <a:gd name="T68" fmla="*/ 124 w 157"/>
                <a:gd name="T69" fmla="*/ 47 h 222"/>
                <a:gd name="T70" fmla="*/ 125 w 157"/>
                <a:gd name="T71" fmla="*/ 55 h 222"/>
                <a:gd name="T72" fmla="*/ 126 w 157"/>
                <a:gd name="T73" fmla="*/ 64 h 222"/>
                <a:gd name="T74" fmla="*/ 125 w 157"/>
                <a:gd name="T75" fmla="*/ 74 h 222"/>
                <a:gd name="T76" fmla="*/ 124 w 157"/>
                <a:gd name="T77" fmla="*/ 82 h 222"/>
                <a:gd name="T78" fmla="*/ 120 w 157"/>
                <a:gd name="T79" fmla="*/ 88 h 222"/>
                <a:gd name="T80" fmla="*/ 115 w 157"/>
                <a:gd name="T81" fmla="*/ 93 h 222"/>
                <a:gd name="T82" fmla="*/ 108 w 157"/>
                <a:gd name="T83" fmla="*/ 96 h 222"/>
                <a:gd name="T84" fmla="*/ 100 w 157"/>
                <a:gd name="T85" fmla="*/ 99 h 222"/>
                <a:gd name="T86" fmla="*/ 92 w 157"/>
                <a:gd name="T87" fmla="*/ 101 h 222"/>
                <a:gd name="T88" fmla="*/ 79 w 157"/>
                <a:gd name="T89" fmla="*/ 101 h 22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57"/>
                <a:gd name="T136" fmla="*/ 0 h 222"/>
                <a:gd name="T137" fmla="*/ 157 w 157"/>
                <a:gd name="T138" fmla="*/ 222 h 22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57" h="222">
                  <a:moveTo>
                    <a:pt x="0" y="222"/>
                  </a:moveTo>
                  <a:lnTo>
                    <a:pt x="30" y="222"/>
                  </a:lnTo>
                  <a:lnTo>
                    <a:pt x="30" y="128"/>
                  </a:lnTo>
                  <a:lnTo>
                    <a:pt x="75" y="128"/>
                  </a:lnTo>
                  <a:lnTo>
                    <a:pt x="83" y="128"/>
                  </a:lnTo>
                  <a:lnTo>
                    <a:pt x="90" y="128"/>
                  </a:lnTo>
                  <a:lnTo>
                    <a:pt x="98" y="128"/>
                  </a:lnTo>
                  <a:lnTo>
                    <a:pt x="105" y="127"/>
                  </a:lnTo>
                  <a:lnTo>
                    <a:pt x="112" y="126"/>
                  </a:lnTo>
                  <a:lnTo>
                    <a:pt x="117" y="125"/>
                  </a:lnTo>
                  <a:lnTo>
                    <a:pt x="123" y="122"/>
                  </a:lnTo>
                  <a:lnTo>
                    <a:pt x="128" y="119"/>
                  </a:lnTo>
                  <a:lnTo>
                    <a:pt x="132" y="117"/>
                  </a:lnTo>
                  <a:lnTo>
                    <a:pt x="135" y="114"/>
                  </a:lnTo>
                  <a:lnTo>
                    <a:pt x="137" y="112"/>
                  </a:lnTo>
                  <a:lnTo>
                    <a:pt x="141" y="110"/>
                  </a:lnTo>
                  <a:lnTo>
                    <a:pt x="143" y="107"/>
                  </a:lnTo>
                  <a:lnTo>
                    <a:pt x="145" y="103"/>
                  </a:lnTo>
                  <a:lnTo>
                    <a:pt x="148" y="100"/>
                  </a:lnTo>
                  <a:lnTo>
                    <a:pt x="150" y="96"/>
                  </a:lnTo>
                  <a:lnTo>
                    <a:pt x="151" y="93"/>
                  </a:lnTo>
                  <a:lnTo>
                    <a:pt x="152" y="90"/>
                  </a:lnTo>
                  <a:lnTo>
                    <a:pt x="153" y="86"/>
                  </a:lnTo>
                  <a:lnTo>
                    <a:pt x="154" y="82"/>
                  </a:lnTo>
                  <a:lnTo>
                    <a:pt x="155" y="77"/>
                  </a:lnTo>
                  <a:lnTo>
                    <a:pt x="157" y="74"/>
                  </a:lnTo>
                  <a:lnTo>
                    <a:pt x="157" y="69"/>
                  </a:lnTo>
                  <a:lnTo>
                    <a:pt x="157" y="65"/>
                  </a:lnTo>
                  <a:lnTo>
                    <a:pt x="157" y="59"/>
                  </a:lnTo>
                  <a:lnTo>
                    <a:pt x="157" y="55"/>
                  </a:lnTo>
                  <a:lnTo>
                    <a:pt x="155" y="50"/>
                  </a:lnTo>
                  <a:lnTo>
                    <a:pt x="154" y="46"/>
                  </a:lnTo>
                  <a:lnTo>
                    <a:pt x="153" y="42"/>
                  </a:lnTo>
                  <a:lnTo>
                    <a:pt x="152" y="38"/>
                  </a:lnTo>
                  <a:lnTo>
                    <a:pt x="151" y="34"/>
                  </a:lnTo>
                  <a:lnTo>
                    <a:pt x="150" y="31"/>
                  </a:lnTo>
                  <a:lnTo>
                    <a:pt x="148" y="26"/>
                  </a:lnTo>
                  <a:lnTo>
                    <a:pt x="145" y="24"/>
                  </a:lnTo>
                  <a:lnTo>
                    <a:pt x="143" y="21"/>
                  </a:lnTo>
                  <a:lnTo>
                    <a:pt x="141" y="17"/>
                  </a:lnTo>
                  <a:lnTo>
                    <a:pt x="137" y="15"/>
                  </a:lnTo>
                  <a:lnTo>
                    <a:pt x="135" y="13"/>
                  </a:lnTo>
                  <a:lnTo>
                    <a:pt x="132" y="11"/>
                  </a:lnTo>
                  <a:lnTo>
                    <a:pt x="128" y="8"/>
                  </a:lnTo>
                  <a:lnTo>
                    <a:pt x="124" y="6"/>
                  </a:lnTo>
                  <a:lnTo>
                    <a:pt x="118" y="4"/>
                  </a:lnTo>
                  <a:lnTo>
                    <a:pt x="113" y="3"/>
                  </a:lnTo>
                  <a:lnTo>
                    <a:pt x="106" y="2"/>
                  </a:lnTo>
                  <a:lnTo>
                    <a:pt x="100" y="2"/>
                  </a:lnTo>
                  <a:lnTo>
                    <a:pt x="94" y="0"/>
                  </a:lnTo>
                  <a:lnTo>
                    <a:pt x="87" y="0"/>
                  </a:lnTo>
                  <a:lnTo>
                    <a:pt x="80" y="0"/>
                  </a:lnTo>
                  <a:lnTo>
                    <a:pt x="72" y="0"/>
                  </a:lnTo>
                  <a:lnTo>
                    <a:pt x="0" y="0"/>
                  </a:lnTo>
                  <a:lnTo>
                    <a:pt x="0" y="222"/>
                  </a:lnTo>
                  <a:close/>
                  <a:moveTo>
                    <a:pt x="30" y="101"/>
                  </a:moveTo>
                  <a:lnTo>
                    <a:pt x="30" y="28"/>
                  </a:lnTo>
                  <a:lnTo>
                    <a:pt x="81" y="28"/>
                  </a:lnTo>
                  <a:lnTo>
                    <a:pt x="87" y="28"/>
                  </a:lnTo>
                  <a:lnTo>
                    <a:pt x="93" y="28"/>
                  </a:lnTo>
                  <a:lnTo>
                    <a:pt x="97" y="29"/>
                  </a:lnTo>
                  <a:lnTo>
                    <a:pt x="102" y="30"/>
                  </a:lnTo>
                  <a:lnTo>
                    <a:pt x="106" y="31"/>
                  </a:lnTo>
                  <a:lnTo>
                    <a:pt x="109" y="32"/>
                  </a:lnTo>
                  <a:lnTo>
                    <a:pt x="113" y="33"/>
                  </a:lnTo>
                  <a:lnTo>
                    <a:pt x="115" y="35"/>
                  </a:lnTo>
                  <a:lnTo>
                    <a:pt x="118" y="38"/>
                  </a:lnTo>
                  <a:lnTo>
                    <a:pt x="121" y="41"/>
                  </a:lnTo>
                  <a:lnTo>
                    <a:pt x="122" y="43"/>
                  </a:lnTo>
                  <a:lnTo>
                    <a:pt x="124" y="47"/>
                  </a:lnTo>
                  <a:lnTo>
                    <a:pt x="125" y="50"/>
                  </a:lnTo>
                  <a:lnTo>
                    <a:pt x="125" y="55"/>
                  </a:lnTo>
                  <a:lnTo>
                    <a:pt x="126" y="59"/>
                  </a:lnTo>
                  <a:lnTo>
                    <a:pt x="126" y="64"/>
                  </a:lnTo>
                  <a:lnTo>
                    <a:pt x="126" y="69"/>
                  </a:lnTo>
                  <a:lnTo>
                    <a:pt x="125" y="74"/>
                  </a:lnTo>
                  <a:lnTo>
                    <a:pt x="125" y="78"/>
                  </a:lnTo>
                  <a:lnTo>
                    <a:pt x="124" y="82"/>
                  </a:lnTo>
                  <a:lnTo>
                    <a:pt x="122" y="85"/>
                  </a:lnTo>
                  <a:lnTo>
                    <a:pt x="120" y="88"/>
                  </a:lnTo>
                  <a:lnTo>
                    <a:pt x="117" y="91"/>
                  </a:lnTo>
                  <a:lnTo>
                    <a:pt x="115" y="93"/>
                  </a:lnTo>
                  <a:lnTo>
                    <a:pt x="112" y="95"/>
                  </a:lnTo>
                  <a:lnTo>
                    <a:pt x="108" y="96"/>
                  </a:lnTo>
                  <a:lnTo>
                    <a:pt x="105" y="99"/>
                  </a:lnTo>
                  <a:lnTo>
                    <a:pt x="100" y="99"/>
                  </a:lnTo>
                  <a:lnTo>
                    <a:pt x="96" y="100"/>
                  </a:lnTo>
                  <a:lnTo>
                    <a:pt x="92" y="101"/>
                  </a:lnTo>
                  <a:lnTo>
                    <a:pt x="86" y="101"/>
                  </a:lnTo>
                  <a:lnTo>
                    <a:pt x="79" y="101"/>
                  </a:lnTo>
                  <a:lnTo>
                    <a:pt x="30" y="101"/>
                  </a:lnTo>
                  <a:close/>
                </a:path>
              </a:pathLst>
            </a:custGeom>
            <a:solidFill>
              <a:srgbClr val="000000"/>
            </a:solidFill>
            <a:ln w="9525">
              <a:noFill/>
              <a:round/>
              <a:headEnd/>
              <a:tailEnd/>
            </a:ln>
          </p:spPr>
          <p:txBody>
            <a:bodyPr/>
            <a:lstStyle/>
            <a:p>
              <a:endParaRPr lang="es-ES"/>
            </a:p>
          </p:txBody>
        </p:sp>
        <p:sp>
          <p:nvSpPr>
            <p:cNvPr id="34967" name="Freeform 144"/>
            <p:cNvSpPr>
              <a:spLocks noEditPoints="1"/>
            </p:cNvSpPr>
            <p:nvPr/>
          </p:nvSpPr>
          <p:spPr bwMode="auto">
            <a:xfrm>
              <a:off x="4790" y="2047"/>
              <a:ext cx="56" cy="74"/>
            </a:xfrm>
            <a:custGeom>
              <a:avLst/>
              <a:gdLst>
                <a:gd name="T0" fmla="*/ 29 w 169"/>
                <a:gd name="T1" fmla="*/ 222 h 222"/>
                <a:gd name="T2" fmla="*/ 85 w 169"/>
                <a:gd name="T3" fmla="*/ 127 h 222"/>
                <a:gd name="T4" fmla="*/ 101 w 169"/>
                <a:gd name="T5" fmla="*/ 128 h 222"/>
                <a:gd name="T6" fmla="*/ 113 w 169"/>
                <a:gd name="T7" fmla="*/ 130 h 222"/>
                <a:gd name="T8" fmla="*/ 121 w 169"/>
                <a:gd name="T9" fmla="*/ 137 h 222"/>
                <a:gd name="T10" fmla="*/ 125 w 169"/>
                <a:gd name="T11" fmla="*/ 147 h 222"/>
                <a:gd name="T12" fmla="*/ 126 w 169"/>
                <a:gd name="T13" fmla="*/ 162 h 222"/>
                <a:gd name="T14" fmla="*/ 130 w 169"/>
                <a:gd name="T15" fmla="*/ 200 h 222"/>
                <a:gd name="T16" fmla="*/ 131 w 169"/>
                <a:gd name="T17" fmla="*/ 213 h 222"/>
                <a:gd name="T18" fmla="*/ 134 w 169"/>
                <a:gd name="T19" fmla="*/ 222 h 222"/>
                <a:gd name="T20" fmla="*/ 166 w 169"/>
                <a:gd name="T21" fmla="*/ 214 h 222"/>
                <a:gd name="T22" fmla="*/ 161 w 169"/>
                <a:gd name="T23" fmla="*/ 206 h 222"/>
                <a:gd name="T24" fmla="*/ 159 w 169"/>
                <a:gd name="T25" fmla="*/ 195 h 222"/>
                <a:gd name="T26" fmla="*/ 155 w 169"/>
                <a:gd name="T27" fmla="*/ 149 h 222"/>
                <a:gd name="T28" fmla="*/ 154 w 169"/>
                <a:gd name="T29" fmla="*/ 138 h 222"/>
                <a:gd name="T30" fmla="*/ 151 w 169"/>
                <a:gd name="T31" fmla="*/ 128 h 222"/>
                <a:gd name="T32" fmla="*/ 148 w 169"/>
                <a:gd name="T33" fmla="*/ 121 h 222"/>
                <a:gd name="T34" fmla="*/ 141 w 169"/>
                <a:gd name="T35" fmla="*/ 116 h 222"/>
                <a:gd name="T36" fmla="*/ 132 w 169"/>
                <a:gd name="T37" fmla="*/ 112 h 222"/>
                <a:gd name="T38" fmla="*/ 141 w 169"/>
                <a:gd name="T39" fmla="*/ 105 h 222"/>
                <a:gd name="T40" fmla="*/ 150 w 169"/>
                <a:gd name="T41" fmla="*/ 98 h 222"/>
                <a:gd name="T42" fmla="*/ 155 w 169"/>
                <a:gd name="T43" fmla="*/ 88 h 222"/>
                <a:gd name="T44" fmla="*/ 159 w 169"/>
                <a:gd name="T45" fmla="*/ 78 h 222"/>
                <a:gd name="T46" fmla="*/ 161 w 169"/>
                <a:gd name="T47" fmla="*/ 66 h 222"/>
                <a:gd name="T48" fmla="*/ 161 w 169"/>
                <a:gd name="T49" fmla="*/ 52 h 222"/>
                <a:gd name="T50" fmla="*/ 158 w 169"/>
                <a:gd name="T51" fmla="*/ 40 h 222"/>
                <a:gd name="T52" fmla="*/ 153 w 169"/>
                <a:gd name="T53" fmla="*/ 30 h 222"/>
                <a:gd name="T54" fmla="*/ 148 w 169"/>
                <a:gd name="T55" fmla="*/ 20 h 222"/>
                <a:gd name="T56" fmla="*/ 140 w 169"/>
                <a:gd name="T57" fmla="*/ 13 h 222"/>
                <a:gd name="T58" fmla="*/ 127 w 169"/>
                <a:gd name="T59" fmla="*/ 6 h 222"/>
                <a:gd name="T60" fmla="*/ 111 w 169"/>
                <a:gd name="T61" fmla="*/ 2 h 222"/>
                <a:gd name="T62" fmla="*/ 92 w 169"/>
                <a:gd name="T63" fmla="*/ 0 h 222"/>
                <a:gd name="T64" fmla="*/ 29 w 169"/>
                <a:gd name="T65" fmla="*/ 26 h 222"/>
                <a:gd name="T66" fmla="*/ 92 w 169"/>
                <a:gd name="T67" fmla="*/ 26 h 222"/>
                <a:gd name="T68" fmla="*/ 106 w 169"/>
                <a:gd name="T69" fmla="*/ 29 h 222"/>
                <a:gd name="T70" fmla="*/ 119 w 169"/>
                <a:gd name="T71" fmla="*/ 33 h 222"/>
                <a:gd name="T72" fmla="*/ 126 w 169"/>
                <a:gd name="T73" fmla="*/ 41 h 222"/>
                <a:gd name="T74" fmla="*/ 130 w 169"/>
                <a:gd name="T75" fmla="*/ 52 h 222"/>
                <a:gd name="T76" fmla="*/ 131 w 169"/>
                <a:gd name="T77" fmla="*/ 67 h 222"/>
                <a:gd name="T78" fmla="*/ 127 w 169"/>
                <a:gd name="T79" fmla="*/ 81 h 222"/>
                <a:gd name="T80" fmla="*/ 122 w 169"/>
                <a:gd name="T81" fmla="*/ 91 h 222"/>
                <a:gd name="T82" fmla="*/ 112 w 169"/>
                <a:gd name="T83" fmla="*/ 96 h 222"/>
                <a:gd name="T84" fmla="*/ 97 w 169"/>
                <a:gd name="T85" fmla="*/ 100 h 222"/>
                <a:gd name="T86" fmla="*/ 80 w 169"/>
                <a:gd name="T87" fmla="*/ 101 h 22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9"/>
                <a:gd name="T133" fmla="*/ 0 h 222"/>
                <a:gd name="T134" fmla="*/ 169 w 169"/>
                <a:gd name="T135" fmla="*/ 222 h 22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9" h="222">
                  <a:moveTo>
                    <a:pt x="0" y="0"/>
                  </a:moveTo>
                  <a:lnTo>
                    <a:pt x="0" y="222"/>
                  </a:lnTo>
                  <a:lnTo>
                    <a:pt x="29" y="222"/>
                  </a:lnTo>
                  <a:lnTo>
                    <a:pt x="29" y="127"/>
                  </a:lnTo>
                  <a:lnTo>
                    <a:pt x="77" y="127"/>
                  </a:lnTo>
                  <a:lnTo>
                    <a:pt x="85" y="127"/>
                  </a:lnTo>
                  <a:lnTo>
                    <a:pt x="91" y="127"/>
                  </a:lnTo>
                  <a:lnTo>
                    <a:pt x="96" y="127"/>
                  </a:lnTo>
                  <a:lnTo>
                    <a:pt x="101" y="128"/>
                  </a:lnTo>
                  <a:lnTo>
                    <a:pt x="105" y="128"/>
                  </a:lnTo>
                  <a:lnTo>
                    <a:pt x="110" y="129"/>
                  </a:lnTo>
                  <a:lnTo>
                    <a:pt x="113" y="130"/>
                  </a:lnTo>
                  <a:lnTo>
                    <a:pt x="116" y="132"/>
                  </a:lnTo>
                  <a:lnTo>
                    <a:pt x="119" y="135"/>
                  </a:lnTo>
                  <a:lnTo>
                    <a:pt x="121" y="137"/>
                  </a:lnTo>
                  <a:lnTo>
                    <a:pt x="122" y="139"/>
                  </a:lnTo>
                  <a:lnTo>
                    <a:pt x="124" y="143"/>
                  </a:lnTo>
                  <a:lnTo>
                    <a:pt x="125" y="147"/>
                  </a:lnTo>
                  <a:lnTo>
                    <a:pt x="125" y="152"/>
                  </a:lnTo>
                  <a:lnTo>
                    <a:pt x="126" y="156"/>
                  </a:lnTo>
                  <a:lnTo>
                    <a:pt x="126" y="162"/>
                  </a:lnTo>
                  <a:lnTo>
                    <a:pt x="129" y="191"/>
                  </a:lnTo>
                  <a:lnTo>
                    <a:pt x="129" y="196"/>
                  </a:lnTo>
                  <a:lnTo>
                    <a:pt x="130" y="200"/>
                  </a:lnTo>
                  <a:lnTo>
                    <a:pt x="130" y="205"/>
                  </a:lnTo>
                  <a:lnTo>
                    <a:pt x="130" y="209"/>
                  </a:lnTo>
                  <a:lnTo>
                    <a:pt x="131" y="213"/>
                  </a:lnTo>
                  <a:lnTo>
                    <a:pt x="132" y="216"/>
                  </a:lnTo>
                  <a:lnTo>
                    <a:pt x="133" y="219"/>
                  </a:lnTo>
                  <a:lnTo>
                    <a:pt x="134" y="222"/>
                  </a:lnTo>
                  <a:lnTo>
                    <a:pt x="169" y="222"/>
                  </a:lnTo>
                  <a:lnTo>
                    <a:pt x="169" y="216"/>
                  </a:lnTo>
                  <a:lnTo>
                    <a:pt x="166" y="214"/>
                  </a:lnTo>
                  <a:lnTo>
                    <a:pt x="164" y="211"/>
                  </a:lnTo>
                  <a:lnTo>
                    <a:pt x="162" y="209"/>
                  </a:lnTo>
                  <a:lnTo>
                    <a:pt x="161" y="206"/>
                  </a:lnTo>
                  <a:lnTo>
                    <a:pt x="160" y="202"/>
                  </a:lnTo>
                  <a:lnTo>
                    <a:pt x="159" y="199"/>
                  </a:lnTo>
                  <a:lnTo>
                    <a:pt x="159" y="195"/>
                  </a:lnTo>
                  <a:lnTo>
                    <a:pt x="159" y="190"/>
                  </a:lnTo>
                  <a:lnTo>
                    <a:pt x="155" y="154"/>
                  </a:lnTo>
                  <a:lnTo>
                    <a:pt x="155" y="149"/>
                  </a:lnTo>
                  <a:lnTo>
                    <a:pt x="155" y="145"/>
                  </a:lnTo>
                  <a:lnTo>
                    <a:pt x="154" y="142"/>
                  </a:lnTo>
                  <a:lnTo>
                    <a:pt x="154" y="138"/>
                  </a:lnTo>
                  <a:lnTo>
                    <a:pt x="153" y="135"/>
                  </a:lnTo>
                  <a:lnTo>
                    <a:pt x="152" y="131"/>
                  </a:lnTo>
                  <a:lnTo>
                    <a:pt x="151" y="128"/>
                  </a:lnTo>
                  <a:lnTo>
                    <a:pt x="150" y="126"/>
                  </a:lnTo>
                  <a:lnTo>
                    <a:pt x="149" y="123"/>
                  </a:lnTo>
                  <a:lnTo>
                    <a:pt x="148" y="121"/>
                  </a:lnTo>
                  <a:lnTo>
                    <a:pt x="145" y="119"/>
                  </a:lnTo>
                  <a:lnTo>
                    <a:pt x="143" y="118"/>
                  </a:lnTo>
                  <a:lnTo>
                    <a:pt x="141" y="116"/>
                  </a:lnTo>
                  <a:lnTo>
                    <a:pt x="138" y="114"/>
                  </a:lnTo>
                  <a:lnTo>
                    <a:pt x="135" y="113"/>
                  </a:lnTo>
                  <a:lnTo>
                    <a:pt x="132" y="112"/>
                  </a:lnTo>
                  <a:lnTo>
                    <a:pt x="135" y="110"/>
                  </a:lnTo>
                  <a:lnTo>
                    <a:pt x="139" y="108"/>
                  </a:lnTo>
                  <a:lnTo>
                    <a:pt x="141" y="105"/>
                  </a:lnTo>
                  <a:lnTo>
                    <a:pt x="144" y="103"/>
                  </a:lnTo>
                  <a:lnTo>
                    <a:pt x="147" y="101"/>
                  </a:lnTo>
                  <a:lnTo>
                    <a:pt x="150" y="98"/>
                  </a:lnTo>
                  <a:lnTo>
                    <a:pt x="152" y="95"/>
                  </a:lnTo>
                  <a:lnTo>
                    <a:pt x="153" y="92"/>
                  </a:lnTo>
                  <a:lnTo>
                    <a:pt x="155" y="88"/>
                  </a:lnTo>
                  <a:lnTo>
                    <a:pt x="157" y="85"/>
                  </a:lnTo>
                  <a:lnTo>
                    <a:pt x="158" y="82"/>
                  </a:lnTo>
                  <a:lnTo>
                    <a:pt x="159" y="78"/>
                  </a:lnTo>
                  <a:lnTo>
                    <a:pt x="160" y="74"/>
                  </a:lnTo>
                  <a:lnTo>
                    <a:pt x="161" y="70"/>
                  </a:lnTo>
                  <a:lnTo>
                    <a:pt x="161" y="66"/>
                  </a:lnTo>
                  <a:lnTo>
                    <a:pt x="161" y="61"/>
                  </a:lnTo>
                  <a:lnTo>
                    <a:pt x="161" y="57"/>
                  </a:lnTo>
                  <a:lnTo>
                    <a:pt x="161" y="52"/>
                  </a:lnTo>
                  <a:lnTo>
                    <a:pt x="160" y="48"/>
                  </a:lnTo>
                  <a:lnTo>
                    <a:pt x="159" y="44"/>
                  </a:lnTo>
                  <a:lnTo>
                    <a:pt x="158" y="40"/>
                  </a:lnTo>
                  <a:lnTo>
                    <a:pt x="157" y="37"/>
                  </a:lnTo>
                  <a:lnTo>
                    <a:pt x="155" y="33"/>
                  </a:lnTo>
                  <a:lnTo>
                    <a:pt x="153" y="30"/>
                  </a:lnTo>
                  <a:lnTo>
                    <a:pt x="152" y="26"/>
                  </a:lnTo>
                  <a:lnTo>
                    <a:pt x="150" y="23"/>
                  </a:lnTo>
                  <a:lnTo>
                    <a:pt x="148" y="20"/>
                  </a:lnTo>
                  <a:lnTo>
                    <a:pt x="145" y="17"/>
                  </a:lnTo>
                  <a:lnTo>
                    <a:pt x="142" y="15"/>
                  </a:lnTo>
                  <a:lnTo>
                    <a:pt x="140" y="13"/>
                  </a:lnTo>
                  <a:lnTo>
                    <a:pt x="136" y="11"/>
                  </a:lnTo>
                  <a:lnTo>
                    <a:pt x="133" y="8"/>
                  </a:lnTo>
                  <a:lnTo>
                    <a:pt x="127" y="6"/>
                  </a:lnTo>
                  <a:lnTo>
                    <a:pt x="122" y="4"/>
                  </a:lnTo>
                  <a:lnTo>
                    <a:pt x="116" y="3"/>
                  </a:lnTo>
                  <a:lnTo>
                    <a:pt x="111" y="2"/>
                  </a:lnTo>
                  <a:lnTo>
                    <a:pt x="105" y="0"/>
                  </a:lnTo>
                  <a:lnTo>
                    <a:pt x="98" y="0"/>
                  </a:lnTo>
                  <a:lnTo>
                    <a:pt x="92" y="0"/>
                  </a:lnTo>
                  <a:lnTo>
                    <a:pt x="85" y="0"/>
                  </a:lnTo>
                  <a:lnTo>
                    <a:pt x="0" y="0"/>
                  </a:lnTo>
                  <a:close/>
                  <a:moveTo>
                    <a:pt x="29" y="26"/>
                  </a:moveTo>
                  <a:lnTo>
                    <a:pt x="80" y="26"/>
                  </a:lnTo>
                  <a:lnTo>
                    <a:pt x="86" y="26"/>
                  </a:lnTo>
                  <a:lnTo>
                    <a:pt x="92" y="26"/>
                  </a:lnTo>
                  <a:lnTo>
                    <a:pt x="97" y="28"/>
                  </a:lnTo>
                  <a:lnTo>
                    <a:pt x="102" y="28"/>
                  </a:lnTo>
                  <a:lnTo>
                    <a:pt x="106" y="29"/>
                  </a:lnTo>
                  <a:lnTo>
                    <a:pt x="111" y="30"/>
                  </a:lnTo>
                  <a:lnTo>
                    <a:pt x="115" y="31"/>
                  </a:lnTo>
                  <a:lnTo>
                    <a:pt x="119" y="33"/>
                  </a:lnTo>
                  <a:lnTo>
                    <a:pt x="121" y="35"/>
                  </a:lnTo>
                  <a:lnTo>
                    <a:pt x="124" y="38"/>
                  </a:lnTo>
                  <a:lnTo>
                    <a:pt x="126" y="41"/>
                  </a:lnTo>
                  <a:lnTo>
                    <a:pt x="127" y="44"/>
                  </a:lnTo>
                  <a:lnTo>
                    <a:pt x="129" y="48"/>
                  </a:lnTo>
                  <a:lnTo>
                    <a:pt x="130" y="52"/>
                  </a:lnTo>
                  <a:lnTo>
                    <a:pt x="131" y="57"/>
                  </a:lnTo>
                  <a:lnTo>
                    <a:pt x="131" y="63"/>
                  </a:lnTo>
                  <a:lnTo>
                    <a:pt x="131" y="67"/>
                  </a:lnTo>
                  <a:lnTo>
                    <a:pt x="130" y="73"/>
                  </a:lnTo>
                  <a:lnTo>
                    <a:pt x="129" y="77"/>
                  </a:lnTo>
                  <a:lnTo>
                    <a:pt x="127" y="81"/>
                  </a:lnTo>
                  <a:lnTo>
                    <a:pt x="126" y="84"/>
                  </a:lnTo>
                  <a:lnTo>
                    <a:pt x="124" y="87"/>
                  </a:lnTo>
                  <a:lnTo>
                    <a:pt x="122" y="91"/>
                  </a:lnTo>
                  <a:lnTo>
                    <a:pt x="119" y="93"/>
                  </a:lnTo>
                  <a:lnTo>
                    <a:pt x="115" y="95"/>
                  </a:lnTo>
                  <a:lnTo>
                    <a:pt x="112" y="96"/>
                  </a:lnTo>
                  <a:lnTo>
                    <a:pt x="107" y="98"/>
                  </a:lnTo>
                  <a:lnTo>
                    <a:pt x="103" y="99"/>
                  </a:lnTo>
                  <a:lnTo>
                    <a:pt x="97" y="100"/>
                  </a:lnTo>
                  <a:lnTo>
                    <a:pt x="92" y="101"/>
                  </a:lnTo>
                  <a:lnTo>
                    <a:pt x="86" y="101"/>
                  </a:lnTo>
                  <a:lnTo>
                    <a:pt x="80" y="101"/>
                  </a:lnTo>
                  <a:lnTo>
                    <a:pt x="29" y="101"/>
                  </a:lnTo>
                  <a:lnTo>
                    <a:pt x="29" y="26"/>
                  </a:lnTo>
                  <a:close/>
                </a:path>
              </a:pathLst>
            </a:custGeom>
            <a:solidFill>
              <a:srgbClr val="000000"/>
            </a:solidFill>
            <a:ln w="9525">
              <a:noFill/>
              <a:round/>
              <a:headEnd/>
              <a:tailEnd/>
            </a:ln>
          </p:spPr>
          <p:txBody>
            <a:bodyPr/>
            <a:lstStyle/>
            <a:p>
              <a:endParaRPr lang="es-ES"/>
            </a:p>
          </p:txBody>
        </p:sp>
        <p:sp>
          <p:nvSpPr>
            <p:cNvPr id="34968" name="Freeform 145"/>
            <p:cNvSpPr>
              <a:spLocks noEditPoints="1"/>
            </p:cNvSpPr>
            <p:nvPr/>
          </p:nvSpPr>
          <p:spPr bwMode="auto">
            <a:xfrm>
              <a:off x="4853" y="2046"/>
              <a:ext cx="69" cy="77"/>
            </a:xfrm>
            <a:custGeom>
              <a:avLst/>
              <a:gdLst>
                <a:gd name="T0" fmla="*/ 1 w 207"/>
                <a:gd name="T1" fmla="*/ 136 h 232"/>
                <a:gd name="T2" fmla="*/ 6 w 207"/>
                <a:gd name="T3" fmla="*/ 160 h 232"/>
                <a:gd name="T4" fmla="*/ 14 w 207"/>
                <a:gd name="T5" fmla="*/ 180 h 232"/>
                <a:gd name="T6" fmla="*/ 25 w 207"/>
                <a:gd name="T7" fmla="*/ 198 h 232"/>
                <a:gd name="T8" fmla="*/ 39 w 207"/>
                <a:gd name="T9" fmla="*/ 212 h 232"/>
                <a:gd name="T10" fmla="*/ 56 w 207"/>
                <a:gd name="T11" fmla="*/ 222 h 232"/>
                <a:gd name="T12" fmla="*/ 75 w 207"/>
                <a:gd name="T13" fmla="*/ 229 h 232"/>
                <a:gd name="T14" fmla="*/ 98 w 207"/>
                <a:gd name="T15" fmla="*/ 232 h 232"/>
                <a:gd name="T16" fmla="*/ 121 w 207"/>
                <a:gd name="T17" fmla="*/ 231 h 232"/>
                <a:gd name="T18" fmla="*/ 142 w 207"/>
                <a:gd name="T19" fmla="*/ 227 h 232"/>
                <a:gd name="T20" fmla="*/ 160 w 207"/>
                <a:gd name="T21" fmla="*/ 218 h 232"/>
                <a:gd name="T22" fmla="*/ 176 w 207"/>
                <a:gd name="T23" fmla="*/ 205 h 232"/>
                <a:gd name="T24" fmla="*/ 189 w 207"/>
                <a:gd name="T25" fmla="*/ 189 h 232"/>
                <a:gd name="T26" fmla="*/ 198 w 207"/>
                <a:gd name="T27" fmla="*/ 170 h 232"/>
                <a:gd name="T28" fmla="*/ 204 w 207"/>
                <a:gd name="T29" fmla="*/ 149 h 232"/>
                <a:gd name="T30" fmla="*/ 207 w 207"/>
                <a:gd name="T31" fmla="*/ 123 h 232"/>
                <a:gd name="T32" fmla="*/ 206 w 207"/>
                <a:gd name="T33" fmla="*/ 96 h 232"/>
                <a:gd name="T34" fmla="*/ 202 w 207"/>
                <a:gd name="T35" fmla="*/ 72 h 232"/>
                <a:gd name="T36" fmla="*/ 194 w 207"/>
                <a:gd name="T37" fmla="*/ 52 h 232"/>
                <a:gd name="T38" fmla="*/ 183 w 207"/>
                <a:gd name="T39" fmla="*/ 34 h 232"/>
                <a:gd name="T40" fmla="*/ 169 w 207"/>
                <a:gd name="T41" fmla="*/ 20 h 232"/>
                <a:gd name="T42" fmla="*/ 151 w 207"/>
                <a:gd name="T43" fmla="*/ 10 h 232"/>
                <a:gd name="T44" fmla="*/ 132 w 207"/>
                <a:gd name="T45" fmla="*/ 3 h 232"/>
                <a:gd name="T46" fmla="*/ 110 w 207"/>
                <a:gd name="T47" fmla="*/ 0 h 232"/>
                <a:gd name="T48" fmla="*/ 86 w 207"/>
                <a:gd name="T49" fmla="*/ 1 h 232"/>
                <a:gd name="T50" fmla="*/ 65 w 207"/>
                <a:gd name="T51" fmla="*/ 5 h 232"/>
                <a:gd name="T52" fmla="*/ 47 w 207"/>
                <a:gd name="T53" fmla="*/ 15 h 232"/>
                <a:gd name="T54" fmla="*/ 31 w 207"/>
                <a:gd name="T55" fmla="*/ 27 h 232"/>
                <a:gd name="T56" fmla="*/ 19 w 207"/>
                <a:gd name="T57" fmla="*/ 43 h 232"/>
                <a:gd name="T58" fmla="*/ 9 w 207"/>
                <a:gd name="T59" fmla="*/ 62 h 232"/>
                <a:gd name="T60" fmla="*/ 3 w 207"/>
                <a:gd name="T61" fmla="*/ 83 h 232"/>
                <a:gd name="T62" fmla="*/ 0 w 207"/>
                <a:gd name="T63" fmla="*/ 109 h 232"/>
                <a:gd name="T64" fmla="*/ 31 w 207"/>
                <a:gd name="T65" fmla="*/ 96 h 232"/>
                <a:gd name="T66" fmla="*/ 42 w 207"/>
                <a:gd name="T67" fmla="*/ 62 h 232"/>
                <a:gd name="T68" fmla="*/ 61 w 207"/>
                <a:gd name="T69" fmla="*/ 39 h 232"/>
                <a:gd name="T70" fmla="*/ 87 w 207"/>
                <a:gd name="T71" fmla="*/ 27 h 232"/>
                <a:gd name="T72" fmla="*/ 120 w 207"/>
                <a:gd name="T73" fmla="*/ 27 h 232"/>
                <a:gd name="T74" fmla="*/ 147 w 207"/>
                <a:gd name="T75" fmla="*/ 39 h 232"/>
                <a:gd name="T76" fmla="*/ 166 w 207"/>
                <a:gd name="T77" fmla="*/ 62 h 232"/>
                <a:gd name="T78" fmla="*/ 176 w 207"/>
                <a:gd name="T79" fmla="*/ 96 h 232"/>
                <a:gd name="T80" fmla="*/ 176 w 207"/>
                <a:gd name="T81" fmla="*/ 136 h 232"/>
                <a:gd name="T82" fmla="*/ 166 w 207"/>
                <a:gd name="T83" fmla="*/ 170 h 232"/>
                <a:gd name="T84" fmla="*/ 147 w 207"/>
                <a:gd name="T85" fmla="*/ 193 h 232"/>
                <a:gd name="T86" fmla="*/ 120 w 207"/>
                <a:gd name="T87" fmla="*/ 205 h 232"/>
                <a:gd name="T88" fmla="*/ 87 w 207"/>
                <a:gd name="T89" fmla="*/ 205 h 232"/>
                <a:gd name="T90" fmla="*/ 61 w 207"/>
                <a:gd name="T91" fmla="*/ 193 h 232"/>
                <a:gd name="T92" fmla="*/ 42 w 207"/>
                <a:gd name="T93" fmla="*/ 170 h 232"/>
                <a:gd name="T94" fmla="*/ 31 w 207"/>
                <a:gd name="T95" fmla="*/ 136 h 23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07"/>
                <a:gd name="T145" fmla="*/ 0 h 232"/>
                <a:gd name="T146" fmla="*/ 207 w 207"/>
                <a:gd name="T147" fmla="*/ 232 h 23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07" h="232">
                  <a:moveTo>
                    <a:pt x="0" y="116"/>
                  </a:moveTo>
                  <a:lnTo>
                    <a:pt x="0" y="123"/>
                  </a:lnTo>
                  <a:lnTo>
                    <a:pt x="0" y="130"/>
                  </a:lnTo>
                  <a:lnTo>
                    <a:pt x="1" y="136"/>
                  </a:lnTo>
                  <a:lnTo>
                    <a:pt x="2" y="142"/>
                  </a:lnTo>
                  <a:lnTo>
                    <a:pt x="3" y="149"/>
                  </a:lnTo>
                  <a:lnTo>
                    <a:pt x="5" y="154"/>
                  </a:lnTo>
                  <a:lnTo>
                    <a:pt x="6" y="160"/>
                  </a:lnTo>
                  <a:lnTo>
                    <a:pt x="7" y="166"/>
                  </a:lnTo>
                  <a:lnTo>
                    <a:pt x="9" y="170"/>
                  </a:lnTo>
                  <a:lnTo>
                    <a:pt x="11" y="176"/>
                  </a:lnTo>
                  <a:lnTo>
                    <a:pt x="14" y="180"/>
                  </a:lnTo>
                  <a:lnTo>
                    <a:pt x="16" y="185"/>
                  </a:lnTo>
                  <a:lnTo>
                    <a:pt x="19" y="189"/>
                  </a:lnTo>
                  <a:lnTo>
                    <a:pt x="21" y="194"/>
                  </a:lnTo>
                  <a:lnTo>
                    <a:pt x="25" y="198"/>
                  </a:lnTo>
                  <a:lnTo>
                    <a:pt x="28" y="202"/>
                  </a:lnTo>
                  <a:lnTo>
                    <a:pt x="31" y="205"/>
                  </a:lnTo>
                  <a:lnTo>
                    <a:pt x="35" y="209"/>
                  </a:lnTo>
                  <a:lnTo>
                    <a:pt x="39" y="212"/>
                  </a:lnTo>
                  <a:lnTo>
                    <a:pt x="43" y="215"/>
                  </a:lnTo>
                  <a:lnTo>
                    <a:pt x="47" y="218"/>
                  </a:lnTo>
                  <a:lnTo>
                    <a:pt x="52" y="220"/>
                  </a:lnTo>
                  <a:lnTo>
                    <a:pt x="56" y="222"/>
                  </a:lnTo>
                  <a:lnTo>
                    <a:pt x="61" y="224"/>
                  </a:lnTo>
                  <a:lnTo>
                    <a:pt x="65" y="227"/>
                  </a:lnTo>
                  <a:lnTo>
                    <a:pt x="71" y="228"/>
                  </a:lnTo>
                  <a:lnTo>
                    <a:pt x="75" y="229"/>
                  </a:lnTo>
                  <a:lnTo>
                    <a:pt x="81" y="230"/>
                  </a:lnTo>
                  <a:lnTo>
                    <a:pt x="86" y="231"/>
                  </a:lnTo>
                  <a:lnTo>
                    <a:pt x="92" y="232"/>
                  </a:lnTo>
                  <a:lnTo>
                    <a:pt x="98" y="232"/>
                  </a:lnTo>
                  <a:lnTo>
                    <a:pt x="104" y="232"/>
                  </a:lnTo>
                  <a:lnTo>
                    <a:pt x="110" y="232"/>
                  </a:lnTo>
                  <a:lnTo>
                    <a:pt x="116" y="232"/>
                  </a:lnTo>
                  <a:lnTo>
                    <a:pt x="121" y="231"/>
                  </a:lnTo>
                  <a:lnTo>
                    <a:pt x="127" y="230"/>
                  </a:lnTo>
                  <a:lnTo>
                    <a:pt x="132" y="229"/>
                  </a:lnTo>
                  <a:lnTo>
                    <a:pt x="137" y="228"/>
                  </a:lnTo>
                  <a:lnTo>
                    <a:pt x="142" y="227"/>
                  </a:lnTo>
                  <a:lnTo>
                    <a:pt x="147" y="224"/>
                  </a:lnTo>
                  <a:lnTo>
                    <a:pt x="151" y="222"/>
                  </a:lnTo>
                  <a:lnTo>
                    <a:pt x="156" y="220"/>
                  </a:lnTo>
                  <a:lnTo>
                    <a:pt x="160" y="218"/>
                  </a:lnTo>
                  <a:lnTo>
                    <a:pt x="165" y="215"/>
                  </a:lnTo>
                  <a:lnTo>
                    <a:pt x="169" y="212"/>
                  </a:lnTo>
                  <a:lnTo>
                    <a:pt x="173" y="209"/>
                  </a:lnTo>
                  <a:lnTo>
                    <a:pt x="176" y="205"/>
                  </a:lnTo>
                  <a:lnTo>
                    <a:pt x="179" y="202"/>
                  </a:lnTo>
                  <a:lnTo>
                    <a:pt x="183" y="198"/>
                  </a:lnTo>
                  <a:lnTo>
                    <a:pt x="186" y="194"/>
                  </a:lnTo>
                  <a:lnTo>
                    <a:pt x="189" y="189"/>
                  </a:lnTo>
                  <a:lnTo>
                    <a:pt x="192" y="185"/>
                  </a:lnTo>
                  <a:lnTo>
                    <a:pt x="194" y="180"/>
                  </a:lnTo>
                  <a:lnTo>
                    <a:pt x="196" y="176"/>
                  </a:lnTo>
                  <a:lnTo>
                    <a:pt x="198" y="170"/>
                  </a:lnTo>
                  <a:lnTo>
                    <a:pt x="201" y="166"/>
                  </a:lnTo>
                  <a:lnTo>
                    <a:pt x="202" y="160"/>
                  </a:lnTo>
                  <a:lnTo>
                    <a:pt x="203" y="154"/>
                  </a:lnTo>
                  <a:lnTo>
                    <a:pt x="204" y="149"/>
                  </a:lnTo>
                  <a:lnTo>
                    <a:pt x="205" y="142"/>
                  </a:lnTo>
                  <a:lnTo>
                    <a:pt x="206" y="136"/>
                  </a:lnTo>
                  <a:lnTo>
                    <a:pt x="207" y="130"/>
                  </a:lnTo>
                  <a:lnTo>
                    <a:pt x="207" y="123"/>
                  </a:lnTo>
                  <a:lnTo>
                    <a:pt x="207" y="116"/>
                  </a:lnTo>
                  <a:lnTo>
                    <a:pt x="207" y="109"/>
                  </a:lnTo>
                  <a:lnTo>
                    <a:pt x="207" y="103"/>
                  </a:lnTo>
                  <a:lnTo>
                    <a:pt x="206" y="96"/>
                  </a:lnTo>
                  <a:lnTo>
                    <a:pt x="205" y="90"/>
                  </a:lnTo>
                  <a:lnTo>
                    <a:pt x="204" y="83"/>
                  </a:lnTo>
                  <a:lnTo>
                    <a:pt x="203" y="78"/>
                  </a:lnTo>
                  <a:lnTo>
                    <a:pt x="202" y="72"/>
                  </a:lnTo>
                  <a:lnTo>
                    <a:pt x="201" y="66"/>
                  </a:lnTo>
                  <a:lnTo>
                    <a:pt x="198" y="62"/>
                  </a:lnTo>
                  <a:lnTo>
                    <a:pt x="196" y="56"/>
                  </a:lnTo>
                  <a:lnTo>
                    <a:pt x="194" y="52"/>
                  </a:lnTo>
                  <a:lnTo>
                    <a:pt x="192" y="47"/>
                  </a:lnTo>
                  <a:lnTo>
                    <a:pt x="189" y="43"/>
                  </a:lnTo>
                  <a:lnTo>
                    <a:pt x="186" y="38"/>
                  </a:lnTo>
                  <a:lnTo>
                    <a:pt x="183" y="34"/>
                  </a:lnTo>
                  <a:lnTo>
                    <a:pt x="179" y="30"/>
                  </a:lnTo>
                  <a:lnTo>
                    <a:pt x="176" y="27"/>
                  </a:lnTo>
                  <a:lnTo>
                    <a:pt x="173" y="24"/>
                  </a:lnTo>
                  <a:lnTo>
                    <a:pt x="169" y="20"/>
                  </a:lnTo>
                  <a:lnTo>
                    <a:pt x="165" y="17"/>
                  </a:lnTo>
                  <a:lnTo>
                    <a:pt x="160" y="15"/>
                  </a:lnTo>
                  <a:lnTo>
                    <a:pt x="156" y="12"/>
                  </a:lnTo>
                  <a:lnTo>
                    <a:pt x="151" y="10"/>
                  </a:lnTo>
                  <a:lnTo>
                    <a:pt x="147" y="8"/>
                  </a:lnTo>
                  <a:lnTo>
                    <a:pt x="142" y="5"/>
                  </a:lnTo>
                  <a:lnTo>
                    <a:pt x="137" y="4"/>
                  </a:lnTo>
                  <a:lnTo>
                    <a:pt x="132" y="3"/>
                  </a:lnTo>
                  <a:lnTo>
                    <a:pt x="127" y="2"/>
                  </a:lnTo>
                  <a:lnTo>
                    <a:pt x="121" y="1"/>
                  </a:lnTo>
                  <a:lnTo>
                    <a:pt x="116" y="0"/>
                  </a:lnTo>
                  <a:lnTo>
                    <a:pt x="110" y="0"/>
                  </a:lnTo>
                  <a:lnTo>
                    <a:pt x="104" y="0"/>
                  </a:lnTo>
                  <a:lnTo>
                    <a:pt x="98" y="0"/>
                  </a:lnTo>
                  <a:lnTo>
                    <a:pt x="92" y="0"/>
                  </a:lnTo>
                  <a:lnTo>
                    <a:pt x="86" y="1"/>
                  </a:lnTo>
                  <a:lnTo>
                    <a:pt x="81" y="2"/>
                  </a:lnTo>
                  <a:lnTo>
                    <a:pt x="75" y="3"/>
                  </a:lnTo>
                  <a:lnTo>
                    <a:pt x="71" y="4"/>
                  </a:lnTo>
                  <a:lnTo>
                    <a:pt x="65" y="5"/>
                  </a:lnTo>
                  <a:lnTo>
                    <a:pt x="61" y="8"/>
                  </a:lnTo>
                  <a:lnTo>
                    <a:pt x="56" y="10"/>
                  </a:lnTo>
                  <a:lnTo>
                    <a:pt x="52" y="12"/>
                  </a:lnTo>
                  <a:lnTo>
                    <a:pt x="47" y="15"/>
                  </a:lnTo>
                  <a:lnTo>
                    <a:pt x="43" y="17"/>
                  </a:lnTo>
                  <a:lnTo>
                    <a:pt x="39" y="20"/>
                  </a:lnTo>
                  <a:lnTo>
                    <a:pt x="35" y="24"/>
                  </a:lnTo>
                  <a:lnTo>
                    <a:pt x="31" y="27"/>
                  </a:lnTo>
                  <a:lnTo>
                    <a:pt x="28" y="30"/>
                  </a:lnTo>
                  <a:lnTo>
                    <a:pt x="25" y="34"/>
                  </a:lnTo>
                  <a:lnTo>
                    <a:pt x="21" y="38"/>
                  </a:lnTo>
                  <a:lnTo>
                    <a:pt x="19" y="43"/>
                  </a:lnTo>
                  <a:lnTo>
                    <a:pt x="16" y="47"/>
                  </a:lnTo>
                  <a:lnTo>
                    <a:pt x="14" y="52"/>
                  </a:lnTo>
                  <a:lnTo>
                    <a:pt x="11" y="56"/>
                  </a:lnTo>
                  <a:lnTo>
                    <a:pt x="9" y="62"/>
                  </a:lnTo>
                  <a:lnTo>
                    <a:pt x="7" y="66"/>
                  </a:lnTo>
                  <a:lnTo>
                    <a:pt x="6" y="72"/>
                  </a:lnTo>
                  <a:lnTo>
                    <a:pt x="5" y="78"/>
                  </a:lnTo>
                  <a:lnTo>
                    <a:pt x="3" y="83"/>
                  </a:lnTo>
                  <a:lnTo>
                    <a:pt x="2" y="90"/>
                  </a:lnTo>
                  <a:lnTo>
                    <a:pt x="1" y="96"/>
                  </a:lnTo>
                  <a:lnTo>
                    <a:pt x="0" y="103"/>
                  </a:lnTo>
                  <a:lnTo>
                    <a:pt x="0" y="109"/>
                  </a:lnTo>
                  <a:lnTo>
                    <a:pt x="0" y="116"/>
                  </a:lnTo>
                  <a:close/>
                  <a:moveTo>
                    <a:pt x="30" y="116"/>
                  </a:moveTo>
                  <a:lnTo>
                    <a:pt x="30" y="106"/>
                  </a:lnTo>
                  <a:lnTo>
                    <a:pt x="31" y="96"/>
                  </a:lnTo>
                  <a:lnTo>
                    <a:pt x="34" y="87"/>
                  </a:lnTo>
                  <a:lnTo>
                    <a:pt x="36" y="78"/>
                  </a:lnTo>
                  <a:lnTo>
                    <a:pt x="38" y="70"/>
                  </a:lnTo>
                  <a:lnTo>
                    <a:pt x="42" y="62"/>
                  </a:lnTo>
                  <a:lnTo>
                    <a:pt x="46" y="55"/>
                  </a:lnTo>
                  <a:lnTo>
                    <a:pt x="51" y="49"/>
                  </a:lnTo>
                  <a:lnTo>
                    <a:pt x="55" y="44"/>
                  </a:lnTo>
                  <a:lnTo>
                    <a:pt x="61" y="39"/>
                  </a:lnTo>
                  <a:lnTo>
                    <a:pt x="66" y="35"/>
                  </a:lnTo>
                  <a:lnTo>
                    <a:pt x="73" y="31"/>
                  </a:lnTo>
                  <a:lnTo>
                    <a:pt x="81" y="29"/>
                  </a:lnTo>
                  <a:lnTo>
                    <a:pt x="87" y="27"/>
                  </a:lnTo>
                  <a:lnTo>
                    <a:pt x="95" y="26"/>
                  </a:lnTo>
                  <a:lnTo>
                    <a:pt x="104" y="26"/>
                  </a:lnTo>
                  <a:lnTo>
                    <a:pt x="112" y="26"/>
                  </a:lnTo>
                  <a:lnTo>
                    <a:pt x="120" y="27"/>
                  </a:lnTo>
                  <a:lnTo>
                    <a:pt x="128" y="29"/>
                  </a:lnTo>
                  <a:lnTo>
                    <a:pt x="135" y="31"/>
                  </a:lnTo>
                  <a:lnTo>
                    <a:pt x="141" y="35"/>
                  </a:lnTo>
                  <a:lnTo>
                    <a:pt x="147" y="39"/>
                  </a:lnTo>
                  <a:lnTo>
                    <a:pt x="152" y="44"/>
                  </a:lnTo>
                  <a:lnTo>
                    <a:pt x="158" y="49"/>
                  </a:lnTo>
                  <a:lnTo>
                    <a:pt x="163" y="55"/>
                  </a:lnTo>
                  <a:lnTo>
                    <a:pt x="166" y="62"/>
                  </a:lnTo>
                  <a:lnTo>
                    <a:pt x="169" y="70"/>
                  </a:lnTo>
                  <a:lnTo>
                    <a:pt x="172" y="78"/>
                  </a:lnTo>
                  <a:lnTo>
                    <a:pt x="174" y="87"/>
                  </a:lnTo>
                  <a:lnTo>
                    <a:pt x="176" y="96"/>
                  </a:lnTo>
                  <a:lnTo>
                    <a:pt x="177" y="106"/>
                  </a:lnTo>
                  <a:lnTo>
                    <a:pt x="177" y="116"/>
                  </a:lnTo>
                  <a:lnTo>
                    <a:pt x="177" y="126"/>
                  </a:lnTo>
                  <a:lnTo>
                    <a:pt x="176" y="136"/>
                  </a:lnTo>
                  <a:lnTo>
                    <a:pt x="174" y="145"/>
                  </a:lnTo>
                  <a:lnTo>
                    <a:pt x="172" y="154"/>
                  </a:lnTo>
                  <a:lnTo>
                    <a:pt x="169" y="162"/>
                  </a:lnTo>
                  <a:lnTo>
                    <a:pt x="166" y="170"/>
                  </a:lnTo>
                  <a:lnTo>
                    <a:pt x="163" y="177"/>
                  </a:lnTo>
                  <a:lnTo>
                    <a:pt x="158" y="183"/>
                  </a:lnTo>
                  <a:lnTo>
                    <a:pt x="152" y="188"/>
                  </a:lnTo>
                  <a:lnTo>
                    <a:pt x="147" y="193"/>
                  </a:lnTo>
                  <a:lnTo>
                    <a:pt x="141" y="197"/>
                  </a:lnTo>
                  <a:lnTo>
                    <a:pt x="135" y="201"/>
                  </a:lnTo>
                  <a:lnTo>
                    <a:pt x="128" y="203"/>
                  </a:lnTo>
                  <a:lnTo>
                    <a:pt x="120" y="205"/>
                  </a:lnTo>
                  <a:lnTo>
                    <a:pt x="112" y="206"/>
                  </a:lnTo>
                  <a:lnTo>
                    <a:pt x="104" y="206"/>
                  </a:lnTo>
                  <a:lnTo>
                    <a:pt x="95" y="206"/>
                  </a:lnTo>
                  <a:lnTo>
                    <a:pt x="87" y="205"/>
                  </a:lnTo>
                  <a:lnTo>
                    <a:pt x="81" y="203"/>
                  </a:lnTo>
                  <a:lnTo>
                    <a:pt x="73" y="201"/>
                  </a:lnTo>
                  <a:lnTo>
                    <a:pt x="66" y="197"/>
                  </a:lnTo>
                  <a:lnTo>
                    <a:pt x="61" y="193"/>
                  </a:lnTo>
                  <a:lnTo>
                    <a:pt x="55" y="188"/>
                  </a:lnTo>
                  <a:lnTo>
                    <a:pt x="51" y="183"/>
                  </a:lnTo>
                  <a:lnTo>
                    <a:pt x="46" y="177"/>
                  </a:lnTo>
                  <a:lnTo>
                    <a:pt x="42" y="170"/>
                  </a:lnTo>
                  <a:lnTo>
                    <a:pt x="38" y="162"/>
                  </a:lnTo>
                  <a:lnTo>
                    <a:pt x="36" y="154"/>
                  </a:lnTo>
                  <a:lnTo>
                    <a:pt x="34" y="145"/>
                  </a:lnTo>
                  <a:lnTo>
                    <a:pt x="31" y="136"/>
                  </a:lnTo>
                  <a:lnTo>
                    <a:pt x="30" y="126"/>
                  </a:lnTo>
                  <a:lnTo>
                    <a:pt x="30" y="116"/>
                  </a:lnTo>
                  <a:close/>
                </a:path>
              </a:pathLst>
            </a:custGeom>
            <a:solidFill>
              <a:srgbClr val="000000"/>
            </a:solidFill>
            <a:ln w="9525">
              <a:noFill/>
              <a:round/>
              <a:headEnd/>
              <a:tailEnd/>
            </a:ln>
          </p:spPr>
          <p:txBody>
            <a:bodyPr/>
            <a:lstStyle/>
            <a:p>
              <a:endParaRPr lang="es-ES"/>
            </a:p>
          </p:txBody>
        </p:sp>
        <p:sp>
          <p:nvSpPr>
            <p:cNvPr id="34969" name="Freeform 146"/>
            <p:cNvSpPr>
              <a:spLocks noEditPoints="1"/>
            </p:cNvSpPr>
            <p:nvPr/>
          </p:nvSpPr>
          <p:spPr bwMode="auto">
            <a:xfrm>
              <a:off x="4932" y="2047"/>
              <a:ext cx="56" cy="74"/>
            </a:xfrm>
            <a:custGeom>
              <a:avLst/>
              <a:gdLst>
                <a:gd name="T0" fmla="*/ 86 w 167"/>
                <a:gd name="T1" fmla="*/ 118 h 222"/>
                <a:gd name="T2" fmla="*/ 104 w 167"/>
                <a:gd name="T3" fmla="*/ 119 h 222"/>
                <a:gd name="T4" fmla="*/ 117 w 167"/>
                <a:gd name="T5" fmla="*/ 122 h 222"/>
                <a:gd name="T6" fmla="*/ 127 w 167"/>
                <a:gd name="T7" fmla="*/ 129 h 222"/>
                <a:gd name="T8" fmla="*/ 133 w 167"/>
                <a:gd name="T9" fmla="*/ 138 h 222"/>
                <a:gd name="T10" fmla="*/ 136 w 167"/>
                <a:gd name="T11" fmla="*/ 151 h 222"/>
                <a:gd name="T12" fmla="*/ 135 w 167"/>
                <a:gd name="T13" fmla="*/ 164 h 222"/>
                <a:gd name="T14" fmla="*/ 132 w 167"/>
                <a:gd name="T15" fmla="*/ 175 h 222"/>
                <a:gd name="T16" fmla="*/ 124 w 167"/>
                <a:gd name="T17" fmla="*/ 184 h 222"/>
                <a:gd name="T18" fmla="*/ 114 w 167"/>
                <a:gd name="T19" fmla="*/ 190 h 222"/>
                <a:gd name="T20" fmla="*/ 101 w 167"/>
                <a:gd name="T21" fmla="*/ 193 h 222"/>
                <a:gd name="T22" fmla="*/ 30 w 167"/>
                <a:gd name="T23" fmla="*/ 195 h 222"/>
                <a:gd name="T24" fmla="*/ 84 w 167"/>
                <a:gd name="T25" fmla="*/ 25 h 222"/>
                <a:gd name="T26" fmla="*/ 98 w 167"/>
                <a:gd name="T27" fmla="*/ 26 h 222"/>
                <a:gd name="T28" fmla="*/ 110 w 167"/>
                <a:gd name="T29" fmla="*/ 30 h 222"/>
                <a:gd name="T30" fmla="*/ 119 w 167"/>
                <a:gd name="T31" fmla="*/ 35 h 222"/>
                <a:gd name="T32" fmla="*/ 124 w 167"/>
                <a:gd name="T33" fmla="*/ 43 h 222"/>
                <a:gd name="T34" fmla="*/ 126 w 167"/>
                <a:gd name="T35" fmla="*/ 55 h 222"/>
                <a:gd name="T36" fmla="*/ 125 w 167"/>
                <a:gd name="T37" fmla="*/ 67 h 222"/>
                <a:gd name="T38" fmla="*/ 122 w 167"/>
                <a:gd name="T39" fmla="*/ 77 h 222"/>
                <a:gd name="T40" fmla="*/ 115 w 167"/>
                <a:gd name="T41" fmla="*/ 85 h 222"/>
                <a:gd name="T42" fmla="*/ 105 w 167"/>
                <a:gd name="T43" fmla="*/ 90 h 222"/>
                <a:gd name="T44" fmla="*/ 93 w 167"/>
                <a:gd name="T45" fmla="*/ 93 h 222"/>
                <a:gd name="T46" fmla="*/ 30 w 167"/>
                <a:gd name="T47" fmla="*/ 93 h 222"/>
                <a:gd name="T48" fmla="*/ 102 w 167"/>
                <a:gd name="T49" fmla="*/ 222 h 222"/>
                <a:gd name="T50" fmla="*/ 124 w 167"/>
                <a:gd name="T51" fmla="*/ 217 h 222"/>
                <a:gd name="T52" fmla="*/ 142 w 167"/>
                <a:gd name="T53" fmla="*/ 208 h 222"/>
                <a:gd name="T54" fmla="*/ 155 w 167"/>
                <a:gd name="T55" fmla="*/ 193 h 222"/>
                <a:gd name="T56" fmla="*/ 163 w 167"/>
                <a:gd name="T57" fmla="*/ 176 h 222"/>
                <a:gd name="T58" fmla="*/ 167 w 167"/>
                <a:gd name="T59" fmla="*/ 155 h 222"/>
                <a:gd name="T60" fmla="*/ 166 w 167"/>
                <a:gd name="T61" fmla="*/ 140 h 222"/>
                <a:gd name="T62" fmla="*/ 160 w 167"/>
                <a:gd name="T63" fmla="*/ 127 h 222"/>
                <a:gd name="T64" fmla="*/ 153 w 167"/>
                <a:gd name="T65" fmla="*/ 117 h 222"/>
                <a:gd name="T66" fmla="*/ 142 w 167"/>
                <a:gd name="T67" fmla="*/ 109 h 222"/>
                <a:gd name="T68" fmla="*/ 130 w 167"/>
                <a:gd name="T69" fmla="*/ 103 h 222"/>
                <a:gd name="T70" fmla="*/ 132 w 167"/>
                <a:gd name="T71" fmla="*/ 99 h 222"/>
                <a:gd name="T72" fmla="*/ 142 w 167"/>
                <a:gd name="T73" fmla="*/ 92 h 222"/>
                <a:gd name="T74" fmla="*/ 149 w 167"/>
                <a:gd name="T75" fmla="*/ 84 h 222"/>
                <a:gd name="T76" fmla="*/ 153 w 167"/>
                <a:gd name="T77" fmla="*/ 74 h 222"/>
                <a:gd name="T78" fmla="*/ 157 w 167"/>
                <a:gd name="T79" fmla="*/ 63 h 222"/>
                <a:gd name="T80" fmla="*/ 157 w 167"/>
                <a:gd name="T81" fmla="*/ 48 h 222"/>
                <a:gd name="T82" fmla="*/ 152 w 167"/>
                <a:gd name="T83" fmla="*/ 31 h 222"/>
                <a:gd name="T84" fmla="*/ 143 w 167"/>
                <a:gd name="T85" fmla="*/ 17 h 222"/>
                <a:gd name="T86" fmla="*/ 130 w 167"/>
                <a:gd name="T87" fmla="*/ 8 h 222"/>
                <a:gd name="T88" fmla="*/ 112 w 167"/>
                <a:gd name="T89" fmla="*/ 3 h 222"/>
                <a:gd name="T90" fmla="*/ 88 w 167"/>
                <a:gd name="T91" fmla="*/ 0 h 22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67"/>
                <a:gd name="T139" fmla="*/ 0 h 222"/>
                <a:gd name="T140" fmla="*/ 167 w 167"/>
                <a:gd name="T141" fmla="*/ 222 h 22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67" h="222">
                  <a:moveTo>
                    <a:pt x="30" y="195"/>
                  </a:moveTo>
                  <a:lnTo>
                    <a:pt x="30" y="118"/>
                  </a:lnTo>
                  <a:lnTo>
                    <a:pt x="86" y="118"/>
                  </a:lnTo>
                  <a:lnTo>
                    <a:pt x="93" y="118"/>
                  </a:lnTo>
                  <a:lnTo>
                    <a:pt x="98" y="118"/>
                  </a:lnTo>
                  <a:lnTo>
                    <a:pt x="104" y="119"/>
                  </a:lnTo>
                  <a:lnTo>
                    <a:pt x="108" y="120"/>
                  </a:lnTo>
                  <a:lnTo>
                    <a:pt x="113" y="121"/>
                  </a:lnTo>
                  <a:lnTo>
                    <a:pt x="117" y="122"/>
                  </a:lnTo>
                  <a:lnTo>
                    <a:pt x="121" y="125"/>
                  </a:lnTo>
                  <a:lnTo>
                    <a:pt x="124" y="127"/>
                  </a:lnTo>
                  <a:lnTo>
                    <a:pt x="127" y="129"/>
                  </a:lnTo>
                  <a:lnTo>
                    <a:pt x="130" y="131"/>
                  </a:lnTo>
                  <a:lnTo>
                    <a:pt x="132" y="135"/>
                  </a:lnTo>
                  <a:lnTo>
                    <a:pt x="133" y="138"/>
                  </a:lnTo>
                  <a:lnTo>
                    <a:pt x="134" y="142"/>
                  </a:lnTo>
                  <a:lnTo>
                    <a:pt x="135" y="146"/>
                  </a:lnTo>
                  <a:lnTo>
                    <a:pt x="136" y="151"/>
                  </a:lnTo>
                  <a:lnTo>
                    <a:pt x="136" y="155"/>
                  </a:lnTo>
                  <a:lnTo>
                    <a:pt x="136" y="160"/>
                  </a:lnTo>
                  <a:lnTo>
                    <a:pt x="135" y="164"/>
                  </a:lnTo>
                  <a:lnTo>
                    <a:pt x="135" y="169"/>
                  </a:lnTo>
                  <a:lnTo>
                    <a:pt x="133" y="172"/>
                  </a:lnTo>
                  <a:lnTo>
                    <a:pt x="132" y="175"/>
                  </a:lnTo>
                  <a:lnTo>
                    <a:pt x="130" y="179"/>
                  </a:lnTo>
                  <a:lnTo>
                    <a:pt x="127" y="182"/>
                  </a:lnTo>
                  <a:lnTo>
                    <a:pt x="124" y="184"/>
                  </a:lnTo>
                  <a:lnTo>
                    <a:pt x="122" y="187"/>
                  </a:lnTo>
                  <a:lnTo>
                    <a:pt x="119" y="189"/>
                  </a:lnTo>
                  <a:lnTo>
                    <a:pt x="114" y="190"/>
                  </a:lnTo>
                  <a:lnTo>
                    <a:pt x="110" y="192"/>
                  </a:lnTo>
                  <a:lnTo>
                    <a:pt x="105" y="193"/>
                  </a:lnTo>
                  <a:lnTo>
                    <a:pt x="101" y="193"/>
                  </a:lnTo>
                  <a:lnTo>
                    <a:pt x="95" y="195"/>
                  </a:lnTo>
                  <a:lnTo>
                    <a:pt x="89" y="195"/>
                  </a:lnTo>
                  <a:lnTo>
                    <a:pt x="30" y="195"/>
                  </a:lnTo>
                  <a:close/>
                  <a:moveTo>
                    <a:pt x="30" y="93"/>
                  </a:moveTo>
                  <a:lnTo>
                    <a:pt x="30" y="25"/>
                  </a:lnTo>
                  <a:lnTo>
                    <a:pt x="84" y="25"/>
                  </a:lnTo>
                  <a:lnTo>
                    <a:pt x="89" y="25"/>
                  </a:lnTo>
                  <a:lnTo>
                    <a:pt x="94" y="25"/>
                  </a:lnTo>
                  <a:lnTo>
                    <a:pt x="98" y="26"/>
                  </a:lnTo>
                  <a:lnTo>
                    <a:pt x="103" y="28"/>
                  </a:lnTo>
                  <a:lnTo>
                    <a:pt x="106" y="29"/>
                  </a:lnTo>
                  <a:lnTo>
                    <a:pt x="110" y="30"/>
                  </a:lnTo>
                  <a:lnTo>
                    <a:pt x="113" y="31"/>
                  </a:lnTo>
                  <a:lnTo>
                    <a:pt x="116" y="33"/>
                  </a:lnTo>
                  <a:lnTo>
                    <a:pt x="119" y="35"/>
                  </a:lnTo>
                  <a:lnTo>
                    <a:pt x="121" y="38"/>
                  </a:lnTo>
                  <a:lnTo>
                    <a:pt x="122" y="41"/>
                  </a:lnTo>
                  <a:lnTo>
                    <a:pt x="124" y="43"/>
                  </a:lnTo>
                  <a:lnTo>
                    <a:pt x="125" y="47"/>
                  </a:lnTo>
                  <a:lnTo>
                    <a:pt x="125" y="50"/>
                  </a:lnTo>
                  <a:lnTo>
                    <a:pt x="126" y="55"/>
                  </a:lnTo>
                  <a:lnTo>
                    <a:pt x="126" y="58"/>
                  </a:lnTo>
                  <a:lnTo>
                    <a:pt x="126" y="63"/>
                  </a:lnTo>
                  <a:lnTo>
                    <a:pt x="125" y="67"/>
                  </a:lnTo>
                  <a:lnTo>
                    <a:pt x="125" y="70"/>
                  </a:lnTo>
                  <a:lnTo>
                    <a:pt x="124" y="74"/>
                  </a:lnTo>
                  <a:lnTo>
                    <a:pt x="122" y="77"/>
                  </a:lnTo>
                  <a:lnTo>
                    <a:pt x="120" y="79"/>
                  </a:lnTo>
                  <a:lnTo>
                    <a:pt x="117" y="83"/>
                  </a:lnTo>
                  <a:lnTo>
                    <a:pt x="115" y="85"/>
                  </a:lnTo>
                  <a:lnTo>
                    <a:pt x="113" y="86"/>
                  </a:lnTo>
                  <a:lnTo>
                    <a:pt x="110" y="88"/>
                  </a:lnTo>
                  <a:lnTo>
                    <a:pt x="105" y="90"/>
                  </a:lnTo>
                  <a:lnTo>
                    <a:pt x="102" y="91"/>
                  </a:lnTo>
                  <a:lnTo>
                    <a:pt x="97" y="92"/>
                  </a:lnTo>
                  <a:lnTo>
                    <a:pt x="93" y="93"/>
                  </a:lnTo>
                  <a:lnTo>
                    <a:pt x="87" y="93"/>
                  </a:lnTo>
                  <a:lnTo>
                    <a:pt x="82" y="93"/>
                  </a:lnTo>
                  <a:lnTo>
                    <a:pt x="30" y="93"/>
                  </a:lnTo>
                  <a:close/>
                  <a:moveTo>
                    <a:pt x="0" y="222"/>
                  </a:moveTo>
                  <a:lnTo>
                    <a:pt x="93" y="222"/>
                  </a:lnTo>
                  <a:lnTo>
                    <a:pt x="102" y="222"/>
                  </a:lnTo>
                  <a:lnTo>
                    <a:pt x="110" y="220"/>
                  </a:lnTo>
                  <a:lnTo>
                    <a:pt x="117" y="219"/>
                  </a:lnTo>
                  <a:lnTo>
                    <a:pt x="124" y="217"/>
                  </a:lnTo>
                  <a:lnTo>
                    <a:pt x="131" y="214"/>
                  </a:lnTo>
                  <a:lnTo>
                    <a:pt x="136" y="211"/>
                  </a:lnTo>
                  <a:lnTo>
                    <a:pt x="142" y="208"/>
                  </a:lnTo>
                  <a:lnTo>
                    <a:pt x="148" y="204"/>
                  </a:lnTo>
                  <a:lnTo>
                    <a:pt x="152" y="199"/>
                  </a:lnTo>
                  <a:lnTo>
                    <a:pt x="155" y="193"/>
                  </a:lnTo>
                  <a:lnTo>
                    <a:pt x="159" y="189"/>
                  </a:lnTo>
                  <a:lnTo>
                    <a:pt x="162" y="182"/>
                  </a:lnTo>
                  <a:lnTo>
                    <a:pt x="163" y="176"/>
                  </a:lnTo>
                  <a:lnTo>
                    <a:pt x="166" y="170"/>
                  </a:lnTo>
                  <a:lnTo>
                    <a:pt x="167" y="163"/>
                  </a:lnTo>
                  <a:lnTo>
                    <a:pt x="167" y="155"/>
                  </a:lnTo>
                  <a:lnTo>
                    <a:pt x="167" y="151"/>
                  </a:lnTo>
                  <a:lnTo>
                    <a:pt x="166" y="145"/>
                  </a:lnTo>
                  <a:lnTo>
                    <a:pt x="166" y="140"/>
                  </a:lnTo>
                  <a:lnTo>
                    <a:pt x="163" y="136"/>
                  </a:lnTo>
                  <a:lnTo>
                    <a:pt x="162" y="131"/>
                  </a:lnTo>
                  <a:lnTo>
                    <a:pt x="160" y="127"/>
                  </a:lnTo>
                  <a:lnTo>
                    <a:pt x="158" y="123"/>
                  </a:lnTo>
                  <a:lnTo>
                    <a:pt x="155" y="120"/>
                  </a:lnTo>
                  <a:lnTo>
                    <a:pt x="153" y="117"/>
                  </a:lnTo>
                  <a:lnTo>
                    <a:pt x="150" y="113"/>
                  </a:lnTo>
                  <a:lnTo>
                    <a:pt x="147" y="111"/>
                  </a:lnTo>
                  <a:lnTo>
                    <a:pt x="142" y="109"/>
                  </a:lnTo>
                  <a:lnTo>
                    <a:pt x="139" y="107"/>
                  </a:lnTo>
                  <a:lnTo>
                    <a:pt x="134" y="104"/>
                  </a:lnTo>
                  <a:lnTo>
                    <a:pt x="130" y="103"/>
                  </a:lnTo>
                  <a:lnTo>
                    <a:pt x="125" y="102"/>
                  </a:lnTo>
                  <a:lnTo>
                    <a:pt x="129" y="100"/>
                  </a:lnTo>
                  <a:lnTo>
                    <a:pt x="132" y="99"/>
                  </a:lnTo>
                  <a:lnTo>
                    <a:pt x="135" y="96"/>
                  </a:lnTo>
                  <a:lnTo>
                    <a:pt x="139" y="94"/>
                  </a:lnTo>
                  <a:lnTo>
                    <a:pt x="142" y="92"/>
                  </a:lnTo>
                  <a:lnTo>
                    <a:pt x="144" y="90"/>
                  </a:lnTo>
                  <a:lnTo>
                    <a:pt x="147" y="86"/>
                  </a:lnTo>
                  <a:lnTo>
                    <a:pt x="149" y="84"/>
                  </a:lnTo>
                  <a:lnTo>
                    <a:pt x="151" y="81"/>
                  </a:lnTo>
                  <a:lnTo>
                    <a:pt x="152" y="77"/>
                  </a:lnTo>
                  <a:lnTo>
                    <a:pt x="153" y="74"/>
                  </a:lnTo>
                  <a:lnTo>
                    <a:pt x="154" y="70"/>
                  </a:lnTo>
                  <a:lnTo>
                    <a:pt x="155" y="66"/>
                  </a:lnTo>
                  <a:lnTo>
                    <a:pt x="157" y="63"/>
                  </a:lnTo>
                  <a:lnTo>
                    <a:pt x="157" y="58"/>
                  </a:lnTo>
                  <a:lnTo>
                    <a:pt x="157" y="55"/>
                  </a:lnTo>
                  <a:lnTo>
                    <a:pt x="157" y="48"/>
                  </a:lnTo>
                  <a:lnTo>
                    <a:pt x="155" y="41"/>
                  </a:lnTo>
                  <a:lnTo>
                    <a:pt x="154" y="35"/>
                  </a:lnTo>
                  <a:lnTo>
                    <a:pt x="152" y="31"/>
                  </a:lnTo>
                  <a:lnTo>
                    <a:pt x="150" y="25"/>
                  </a:lnTo>
                  <a:lnTo>
                    <a:pt x="147" y="22"/>
                  </a:lnTo>
                  <a:lnTo>
                    <a:pt x="143" y="17"/>
                  </a:lnTo>
                  <a:lnTo>
                    <a:pt x="140" y="14"/>
                  </a:lnTo>
                  <a:lnTo>
                    <a:pt x="135" y="11"/>
                  </a:lnTo>
                  <a:lnTo>
                    <a:pt x="130" y="8"/>
                  </a:lnTo>
                  <a:lnTo>
                    <a:pt x="124" y="6"/>
                  </a:lnTo>
                  <a:lnTo>
                    <a:pt x="119" y="4"/>
                  </a:lnTo>
                  <a:lnTo>
                    <a:pt x="112" y="3"/>
                  </a:lnTo>
                  <a:lnTo>
                    <a:pt x="104" y="2"/>
                  </a:lnTo>
                  <a:lnTo>
                    <a:pt x="96" y="0"/>
                  </a:lnTo>
                  <a:lnTo>
                    <a:pt x="88" y="0"/>
                  </a:lnTo>
                  <a:lnTo>
                    <a:pt x="0" y="0"/>
                  </a:lnTo>
                  <a:lnTo>
                    <a:pt x="0" y="222"/>
                  </a:lnTo>
                  <a:close/>
                </a:path>
              </a:pathLst>
            </a:custGeom>
            <a:solidFill>
              <a:srgbClr val="000000"/>
            </a:solidFill>
            <a:ln w="9525">
              <a:noFill/>
              <a:round/>
              <a:headEnd/>
              <a:tailEnd/>
            </a:ln>
          </p:spPr>
          <p:txBody>
            <a:bodyPr/>
            <a:lstStyle/>
            <a:p>
              <a:endParaRPr lang="es-ES"/>
            </a:p>
          </p:txBody>
        </p:sp>
        <p:sp>
          <p:nvSpPr>
            <p:cNvPr id="34970" name="Freeform 147"/>
            <p:cNvSpPr>
              <a:spLocks/>
            </p:cNvSpPr>
            <p:nvPr/>
          </p:nvSpPr>
          <p:spPr bwMode="auto">
            <a:xfrm>
              <a:off x="4998" y="2047"/>
              <a:ext cx="47" cy="74"/>
            </a:xfrm>
            <a:custGeom>
              <a:avLst/>
              <a:gdLst>
                <a:gd name="T0" fmla="*/ 0 w 139"/>
                <a:gd name="T1" fmla="*/ 222 h 222"/>
                <a:gd name="T2" fmla="*/ 139 w 139"/>
                <a:gd name="T3" fmla="*/ 222 h 222"/>
                <a:gd name="T4" fmla="*/ 139 w 139"/>
                <a:gd name="T5" fmla="*/ 193 h 222"/>
                <a:gd name="T6" fmla="*/ 30 w 139"/>
                <a:gd name="T7" fmla="*/ 193 h 222"/>
                <a:gd name="T8" fmla="*/ 30 w 139"/>
                <a:gd name="T9" fmla="*/ 0 h 222"/>
                <a:gd name="T10" fmla="*/ 0 w 139"/>
                <a:gd name="T11" fmla="*/ 0 h 222"/>
                <a:gd name="T12" fmla="*/ 0 w 139"/>
                <a:gd name="T13" fmla="*/ 222 h 222"/>
                <a:gd name="T14" fmla="*/ 0 60000 65536"/>
                <a:gd name="T15" fmla="*/ 0 60000 65536"/>
                <a:gd name="T16" fmla="*/ 0 60000 65536"/>
                <a:gd name="T17" fmla="*/ 0 60000 65536"/>
                <a:gd name="T18" fmla="*/ 0 60000 65536"/>
                <a:gd name="T19" fmla="*/ 0 60000 65536"/>
                <a:gd name="T20" fmla="*/ 0 60000 65536"/>
                <a:gd name="T21" fmla="*/ 0 w 139"/>
                <a:gd name="T22" fmla="*/ 0 h 222"/>
                <a:gd name="T23" fmla="*/ 139 w 139"/>
                <a:gd name="T24" fmla="*/ 222 h 2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9" h="222">
                  <a:moveTo>
                    <a:pt x="0" y="222"/>
                  </a:moveTo>
                  <a:lnTo>
                    <a:pt x="139" y="222"/>
                  </a:lnTo>
                  <a:lnTo>
                    <a:pt x="139" y="193"/>
                  </a:lnTo>
                  <a:lnTo>
                    <a:pt x="30" y="193"/>
                  </a:lnTo>
                  <a:lnTo>
                    <a:pt x="30" y="0"/>
                  </a:lnTo>
                  <a:lnTo>
                    <a:pt x="0" y="0"/>
                  </a:lnTo>
                  <a:lnTo>
                    <a:pt x="0" y="222"/>
                  </a:lnTo>
                  <a:close/>
                </a:path>
              </a:pathLst>
            </a:custGeom>
            <a:solidFill>
              <a:srgbClr val="000000"/>
            </a:solidFill>
            <a:ln w="9525">
              <a:noFill/>
              <a:round/>
              <a:headEnd/>
              <a:tailEnd/>
            </a:ln>
          </p:spPr>
          <p:txBody>
            <a:bodyPr/>
            <a:lstStyle/>
            <a:p>
              <a:endParaRPr lang="es-ES"/>
            </a:p>
          </p:txBody>
        </p:sp>
        <p:sp>
          <p:nvSpPr>
            <p:cNvPr id="34971" name="Freeform 148"/>
            <p:cNvSpPr>
              <a:spLocks/>
            </p:cNvSpPr>
            <p:nvPr/>
          </p:nvSpPr>
          <p:spPr bwMode="auto">
            <a:xfrm>
              <a:off x="5052" y="2047"/>
              <a:ext cx="53" cy="74"/>
            </a:xfrm>
            <a:custGeom>
              <a:avLst/>
              <a:gdLst>
                <a:gd name="T0" fmla="*/ 0 w 159"/>
                <a:gd name="T1" fmla="*/ 222 h 222"/>
                <a:gd name="T2" fmla="*/ 159 w 159"/>
                <a:gd name="T3" fmla="*/ 222 h 222"/>
                <a:gd name="T4" fmla="*/ 159 w 159"/>
                <a:gd name="T5" fmla="*/ 195 h 222"/>
                <a:gd name="T6" fmla="*/ 30 w 159"/>
                <a:gd name="T7" fmla="*/ 195 h 222"/>
                <a:gd name="T8" fmla="*/ 30 w 159"/>
                <a:gd name="T9" fmla="*/ 120 h 222"/>
                <a:gd name="T10" fmla="*/ 147 w 159"/>
                <a:gd name="T11" fmla="*/ 120 h 222"/>
                <a:gd name="T12" fmla="*/ 147 w 159"/>
                <a:gd name="T13" fmla="*/ 94 h 222"/>
                <a:gd name="T14" fmla="*/ 30 w 159"/>
                <a:gd name="T15" fmla="*/ 94 h 222"/>
                <a:gd name="T16" fmla="*/ 30 w 159"/>
                <a:gd name="T17" fmla="*/ 28 h 222"/>
                <a:gd name="T18" fmla="*/ 157 w 159"/>
                <a:gd name="T19" fmla="*/ 28 h 222"/>
                <a:gd name="T20" fmla="*/ 157 w 159"/>
                <a:gd name="T21" fmla="*/ 0 h 222"/>
                <a:gd name="T22" fmla="*/ 0 w 159"/>
                <a:gd name="T23" fmla="*/ 0 h 222"/>
                <a:gd name="T24" fmla="*/ 0 w 159"/>
                <a:gd name="T25" fmla="*/ 222 h 2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9"/>
                <a:gd name="T40" fmla="*/ 0 h 222"/>
                <a:gd name="T41" fmla="*/ 159 w 159"/>
                <a:gd name="T42" fmla="*/ 222 h 2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9" h="222">
                  <a:moveTo>
                    <a:pt x="0" y="222"/>
                  </a:moveTo>
                  <a:lnTo>
                    <a:pt x="159" y="222"/>
                  </a:lnTo>
                  <a:lnTo>
                    <a:pt x="159" y="195"/>
                  </a:lnTo>
                  <a:lnTo>
                    <a:pt x="30" y="195"/>
                  </a:lnTo>
                  <a:lnTo>
                    <a:pt x="30" y="120"/>
                  </a:lnTo>
                  <a:lnTo>
                    <a:pt x="147" y="120"/>
                  </a:lnTo>
                  <a:lnTo>
                    <a:pt x="147" y="94"/>
                  </a:lnTo>
                  <a:lnTo>
                    <a:pt x="30" y="94"/>
                  </a:lnTo>
                  <a:lnTo>
                    <a:pt x="30" y="28"/>
                  </a:lnTo>
                  <a:lnTo>
                    <a:pt x="157" y="28"/>
                  </a:lnTo>
                  <a:lnTo>
                    <a:pt x="157" y="0"/>
                  </a:lnTo>
                  <a:lnTo>
                    <a:pt x="0" y="0"/>
                  </a:lnTo>
                  <a:lnTo>
                    <a:pt x="0" y="222"/>
                  </a:lnTo>
                  <a:close/>
                </a:path>
              </a:pathLst>
            </a:custGeom>
            <a:solidFill>
              <a:srgbClr val="000000"/>
            </a:solidFill>
            <a:ln w="9525">
              <a:noFill/>
              <a:round/>
              <a:headEnd/>
              <a:tailEnd/>
            </a:ln>
          </p:spPr>
          <p:txBody>
            <a:bodyPr/>
            <a:lstStyle/>
            <a:p>
              <a:endParaRPr lang="es-ES"/>
            </a:p>
          </p:txBody>
        </p:sp>
        <p:sp>
          <p:nvSpPr>
            <p:cNvPr id="34972" name="Freeform 149"/>
            <p:cNvSpPr>
              <a:spLocks/>
            </p:cNvSpPr>
            <p:nvPr/>
          </p:nvSpPr>
          <p:spPr bwMode="auto">
            <a:xfrm>
              <a:off x="5116" y="2047"/>
              <a:ext cx="69" cy="74"/>
            </a:xfrm>
            <a:custGeom>
              <a:avLst/>
              <a:gdLst>
                <a:gd name="T0" fmla="*/ 27 w 206"/>
                <a:gd name="T1" fmla="*/ 33 h 222"/>
                <a:gd name="T2" fmla="*/ 28 w 206"/>
                <a:gd name="T3" fmla="*/ 38 h 222"/>
                <a:gd name="T4" fmla="*/ 29 w 206"/>
                <a:gd name="T5" fmla="*/ 43 h 222"/>
                <a:gd name="T6" fmla="*/ 30 w 206"/>
                <a:gd name="T7" fmla="*/ 48 h 222"/>
                <a:gd name="T8" fmla="*/ 31 w 206"/>
                <a:gd name="T9" fmla="*/ 52 h 222"/>
                <a:gd name="T10" fmla="*/ 87 w 206"/>
                <a:gd name="T11" fmla="*/ 222 h 222"/>
                <a:gd name="T12" fmla="*/ 115 w 206"/>
                <a:gd name="T13" fmla="*/ 222 h 222"/>
                <a:gd name="T14" fmla="*/ 172 w 206"/>
                <a:gd name="T15" fmla="*/ 52 h 222"/>
                <a:gd name="T16" fmla="*/ 175 w 206"/>
                <a:gd name="T17" fmla="*/ 43 h 222"/>
                <a:gd name="T18" fmla="*/ 177 w 206"/>
                <a:gd name="T19" fmla="*/ 33 h 222"/>
                <a:gd name="T20" fmla="*/ 177 w 206"/>
                <a:gd name="T21" fmla="*/ 222 h 222"/>
                <a:gd name="T22" fmla="*/ 206 w 206"/>
                <a:gd name="T23" fmla="*/ 222 h 222"/>
                <a:gd name="T24" fmla="*/ 206 w 206"/>
                <a:gd name="T25" fmla="*/ 0 h 222"/>
                <a:gd name="T26" fmla="*/ 164 w 206"/>
                <a:gd name="T27" fmla="*/ 0 h 222"/>
                <a:gd name="T28" fmla="*/ 107 w 206"/>
                <a:gd name="T29" fmla="*/ 170 h 222"/>
                <a:gd name="T30" fmla="*/ 104 w 206"/>
                <a:gd name="T31" fmla="*/ 179 h 222"/>
                <a:gd name="T32" fmla="*/ 102 w 206"/>
                <a:gd name="T33" fmla="*/ 188 h 222"/>
                <a:gd name="T34" fmla="*/ 100 w 206"/>
                <a:gd name="T35" fmla="*/ 180 h 222"/>
                <a:gd name="T36" fmla="*/ 96 w 206"/>
                <a:gd name="T37" fmla="*/ 170 h 222"/>
                <a:gd name="T38" fmla="*/ 43 w 206"/>
                <a:gd name="T39" fmla="*/ 0 h 222"/>
                <a:gd name="T40" fmla="*/ 0 w 206"/>
                <a:gd name="T41" fmla="*/ 0 h 222"/>
                <a:gd name="T42" fmla="*/ 0 w 206"/>
                <a:gd name="T43" fmla="*/ 222 h 222"/>
                <a:gd name="T44" fmla="*/ 27 w 206"/>
                <a:gd name="T45" fmla="*/ 222 h 222"/>
                <a:gd name="T46" fmla="*/ 27 w 206"/>
                <a:gd name="T47" fmla="*/ 33 h 22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06"/>
                <a:gd name="T73" fmla="*/ 0 h 222"/>
                <a:gd name="T74" fmla="*/ 206 w 206"/>
                <a:gd name="T75" fmla="*/ 222 h 22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06" h="222">
                  <a:moveTo>
                    <a:pt x="27" y="33"/>
                  </a:moveTo>
                  <a:lnTo>
                    <a:pt x="28" y="38"/>
                  </a:lnTo>
                  <a:lnTo>
                    <a:pt x="29" y="43"/>
                  </a:lnTo>
                  <a:lnTo>
                    <a:pt x="30" y="48"/>
                  </a:lnTo>
                  <a:lnTo>
                    <a:pt x="31" y="52"/>
                  </a:lnTo>
                  <a:lnTo>
                    <a:pt x="87" y="222"/>
                  </a:lnTo>
                  <a:lnTo>
                    <a:pt x="115" y="222"/>
                  </a:lnTo>
                  <a:lnTo>
                    <a:pt x="172" y="52"/>
                  </a:lnTo>
                  <a:lnTo>
                    <a:pt x="175" y="43"/>
                  </a:lnTo>
                  <a:lnTo>
                    <a:pt x="177" y="33"/>
                  </a:lnTo>
                  <a:lnTo>
                    <a:pt x="177" y="222"/>
                  </a:lnTo>
                  <a:lnTo>
                    <a:pt x="206" y="222"/>
                  </a:lnTo>
                  <a:lnTo>
                    <a:pt x="206" y="0"/>
                  </a:lnTo>
                  <a:lnTo>
                    <a:pt x="164" y="0"/>
                  </a:lnTo>
                  <a:lnTo>
                    <a:pt x="107" y="170"/>
                  </a:lnTo>
                  <a:lnTo>
                    <a:pt x="104" y="179"/>
                  </a:lnTo>
                  <a:lnTo>
                    <a:pt x="102" y="188"/>
                  </a:lnTo>
                  <a:lnTo>
                    <a:pt x="100" y="180"/>
                  </a:lnTo>
                  <a:lnTo>
                    <a:pt x="96" y="170"/>
                  </a:lnTo>
                  <a:lnTo>
                    <a:pt x="43" y="0"/>
                  </a:lnTo>
                  <a:lnTo>
                    <a:pt x="0" y="0"/>
                  </a:lnTo>
                  <a:lnTo>
                    <a:pt x="0" y="222"/>
                  </a:lnTo>
                  <a:lnTo>
                    <a:pt x="27" y="222"/>
                  </a:lnTo>
                  <a:lnTo>
                    <a:pt x="27" y="33"/>
                  </a:lnTo>
                  <a:close/>
                </a:path>
              </a:pathLst>
            </a:custGeom>
            <a:solidFill>
              <a:srgbClr val="000000"/>
            </a:solidFill>
            <a:ln w="9525">
              <a:noFill/>
              <a:round/>
              <a:headEnd/>
              <a:tailEnd/>
            </a:ln>
          </p:spPr>
          <p:txBody>
            <a:bodyPr/>
            <a:lstStyle/>
            <a:p>
              <a:endParaRPr lang="es-ES"/>
            </a:p>
          </p:txBody>
        </p:sp>
        <p:sp>
          <p:nvSpPr>
            <p:cNvPr id="34973" name="Freeform 150"/>
            <p:cNvSpPr>
              <a:spLocks noEditPoints="1"/>
            </p:cNvSpPr>
            <p:nvPr/>
          </p:nvSpPr>
          <p:spPr bwMode="auto">
            <a:xfrm>
              <a:off x="5191" y="2047"/>
              <a:ext cx="66" cy="74"/>
            </a:xfrm>
            <a:custGeom>
              <a:avLst/>
              <a:gdLst>
                <a:gd name="T0" fmla="*/ 0 w 196"/>
                <a:gd name="T1" fmla="*/ 222 h 222"/>
                <a:gd name="T2" fmla="*/ 32 w 196"/>
                <a:gd name="T3" fmla="*/ 222 h 222"/>
                <a:gd name="T4" fmla="*/ 55 w 196"/>
                <a:gd name="T5" fmla="*/ 156 h 222"/>
                <a:gd name="T6" fmla="*/ 141 w 196"/>
                <a:gd name="T7" fmla="*/ 156 h 222"/>
                <a:gd name="T8" fmla="*/ 164 w 196"/>
                <a:gd name="T9" fmla="*/ 222 h 222"/>
                <a:gd name="T10" fmla="*/ 196 w 196"/>
                <a:gd name="T11" fmla="*/ 222 h 222"/>
                <a:gd name="T12" fmla="*/ 115 w 196"/>
                <a:gd name="T13" fmla="*/ 0 h 222"/>
                <a:gd name="T14" fmla="*/ 82 w 196"/>
                <a:gd name="T15" fmla="*/ 0 h 222"/>
                <a:gd name="T16" fmla="*/ 0 w 196"/>
                <a:gd name="T17" fmla="*/ 222 h 222"/>
                <a:gd name="T18" fmla="*/ 64 w 196"/>
                <a:gd name="T19" fmla="*/ 130 h 222"/>
                <a:gd name="T20" fmla="*/ 98 w 196"/>
                <a:gd name="T21" fmla="*/ 32 h 222"/>
                <a:gd name="T22" fmla="*/ 133 w 196"/>
                <a:gd name="T23" fmla="*/ 130 h 222"/>
                <a:gd name="T24" fmla="*/ 64 w 196"/>
                <a:gd name="T25" fmla="*/ 130 h 2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6"/>
                <a:gd name="T40" fmla="*/ 0 h 222"/>
                <a:gd name="T41" fmla="*/ 196 w 196"/>
                <a:gd name="T42" fmla="*/ 222 h 2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6" h="222">
                  <a:moveTo>
                    <a:pt x="0" y="222"/>
                  </a:moveTo>
                  <a:lnTo>
                    <a:pt x="32" y="222"/>
                  </a:lnTo>
                  <a:lnTo>
                    <a:pt x="55" y="156"/>
                  </a:lnTo>
                  <a:lnTo>
                    <a:pt x="141" y="156"/>
                  </a:lnTo>
                  <a:lnTo>
                    <a:pt x="164" y="222"/>
                  </a:lnTo>
                  <a:lnTo>
                    <a:pt x="196" y="222"/>
                  </a:lnTo>
                  <a:lnTo>
                    <a:pt x="115" y="0"/>
                  </a:lnTo>
                  <a:lnTo>
                    <a:pt x="82" y="0"/>
                  </a:lnTo>
                  <a:lnTo>
                    <a:pt x="0" y="222"/>
                  </a:lnTo>
                  <a:close/>
                  <a:moveTo>
                    <a:pt x="64" y="130"/>
                  </a:moveTo>
                  <a:lnTo>
                    <a:pt x="98" y="32"/>
                  </a:lnTo>
                  <a:lnTo>
                    <a:pt x="133" y="130"/>
                  </a:lnTo>
                  <a:lnTo>
                    <a:pt x="64" y="130"/>
                  </a:lnTo>
                  <a:close/>
                </a:path>
              </a:pathLst>
            </a:custGeom>
            <a:solidFill>
              <a:srgbClr val="000000"/>
            </a:solidFill>
            <a:ln w="9525">
              <a:noFill/>
              <a:round/>
              <a:headEnd/>
              <a:tailEnd/>
            </a:ln>
          </p:spPr>
          <p:txBody>
            <a:bodyPr/>
            <a:lstStyle/>
            <a:p>
              <a:endParaRPr lang="es-ES"/>
            </a:p>
          </p:txBody>
        </p:sp>
        <p:sp>
          <p:nvSpPr>
            <p:cNvPr id="34974" name="Freeform 151"/>
            <p:cNvSpPr>
              <a:spLocks noEditPoints="1"/>
            </p:cNvSpPr>
            <p:nvPr/>
          </p:nvSpPr>
          <p:spPr bwMode="auto">
            <a:xfrm>
              <a:off x="5288" y="2047"/>
              <a:ext cx="60" cy="74"/>
            </a:xfrm>
            <a:custGeom>
              <a:avLst/>
              <a:gdLst>
                <a:gd name="T0" fmla="*/ 83 w 179"/>
                <a:gd name="T1" fmla="*/ 222 h 222"/>
                <a:gd name="T2" fmla="*/ 95 w 179"/>
                <a:gd name="T3" fmla="*/ 222 h 222"/>
                <a:gd name="T4" fmla="*/ 105 w 179"/>
                <a:gd name="T5" fmla="*/ 219 h 222"/>
                <a:gd name="T6" fmla="*/ 114 w 179"/>
                <a:gd name="T7" fmla="*/ 217 h 222"/>
                <a:gd name="T8" fmla="*/ 124 w 179"/>
                <a:gd name="T9" fmla="*/ 214 h 222"/>
                <a:gd name="T10" fmla="*/ 132 w 179"/>
                <a:gd name="T11" fmla="*/ 210 h 222"/>
                <a:gd name="T12" fmla="*/ 139 w 179"/>
                <a:gd name="T13" fmla="*/ 205 h 222"/>
                <a:gd name="T14" fmla="*/ 147 w 179"/>
                <a:gd name="T15" fmla="*/ 199 h 222"/>
                <a:gd name="T16" fmla="*/ 153 w 179"/>
                <a:gd name="T17" fmla="*/ 192 h 222"/>
                <a:gd name="T18" fmla="*/ 160 w 179"/>
                <a:gd name="T19" fmla="*/ 184 h 222"/>
                <a:gd name="T20" fmla="*/ 164 w 179"/>
                <a:gd name="T21" fmla="*/ 175 h 222"/>
                <a:gd name="T22" fmla="*/ 169 w 179"/>
                <a:gd name="T23" fmla="*/ 166 h 222"/>
                <a:gd name="T24" fmla="*/ 172 w 179"/>
                <a:gd name="T25" fmla="*/ 156 h 222"/>
                <a:gd name="T26" fmla="*/ 175 w 179"/>
                <a:gd name="T27" fmla="*/ 145 h 222"/>
                <a:gd name="T28" fmla="*/ 178 w 179"/>
                <a:gd name="T29" fmla="*/ 134 h 222"/>
                <a:gd name="T30" fmla="*/ 179 w 179"/>
                <a:gd name="T31" fmla="*/ 121 h 222"/>
                <a:gd name="T32" fmla="*/ 179 w 179"/>
                <a:gd name="T33" fmla="*/ 108 h 222"/>
                <a:gd name="T34" fmla="*/ 179 w 179"/>
                <a:gd name="T35" fmla="*/ 95 h 222"/>
                <a:gd name="T36" fmla="*/ 178 w 179"/>
                <a:gd name="T37" fmla="*/ 83 h 222"/>
                <a:gd name="T38" fmla="*/ 175 w 179"/>
                <a:gd name="T39" fmla="*/ 72 h 222"/>
                <a:gd name="T40" fmla="*/ 173 w 179"/>
                <a:gd name="T41" fmla="*/ 61 h 222"/>
                <a:gd name="T42" fmla="*/ 169 w 179"/>
                <a:gd name="T43" fmla="*/ 52 h 222"/>
                <a:gd name="T44" fmla="*/ 165 w 179"/>
                <a:gd name="T45" fmla="*/ 43 h 222"/>
                <a:gd name="T46" fmla="*/ 160 w 179"/>
                <a:gd name="T47" fmla="*/ 35 h 222"/>
                <a:gd name="T48" fmla="*/ 154 w 179"/>
                <a:gd name="T49" fmla="*/ 28 h 222"/>
                <a:gd name="T50" fmla="*/ 148 w 179"/>
                <a:gd name="T51" fmla="*/ 22 h 222"/>
                <a:gd name="T52" fmla="*/ 142 w 179"/>
                <a:gd name="T53" fmla="*/ 16 h 222"/>
                <a:gd name="T54" fmla="*/ 134 w 179"/>
                <a:gd name="T55" fmla="*/ 12 h 222"/>
                <a:gd name="T56" fmla="*/ 125 w 179"/>
                <a:gd name="T57" fmla="*/ 7 h 222"/>
                <a:gd name="T58" fmla="*/ 116 w 179"/>
                <a:gd name="T59" fmla="*/ 5 h 222"/>
                <a:gd name="T60" fmla="*/ 106 w 179"/>
                <a:gd name="T61" fmla="*/ 3 h 222"/>
                <a:gd name="T62" fmla="*/ 96 w 179"/>
                <a:gd name="T63" fmla="*/ 0 h 222"/>
                <a:gd name="T64" fmla="*/ 85 w 179"/>
                <a:gd name="T65" fmla="*/ 0 h 222"/>
                <a:gd name="T66" fmla="*/ 0 w 179"/>
                <a:gd name="T67" fmla="*/ 222 h 222"/>
                <a:gd name="T68" fmla="*/ 90 w 179"/>
                <a:gd name="T69" fmla="*/ 26 h 222"/>
                <a:gd name="T70" fmla="*/ 104 w 179"/>
                <a:gd name="T71" fmla="*/ 30 h 222"/>
                <a:gd name="T72" fmla="*/ 116 w 179"/>
                <a:gd name="T73" fmla="*/ 34 h 222"/>
                <a:gd name="T74" fmla="*/ 127 w 179"/>
                <a:gd name="T75" fmla="*/ 43 h 222"/>
                <a:gd name="T76" fmla="*/ 135 w 179"/>
                <a:gd name="T77" fmla="*/ 54 h 222"/>
                <a:gd name="T78" fmla="*/ 142 w 179"/>
                <a:gd name="T79" fmla="*/ 66 h 222"/>
                <a:gd name="T80" fmla="*/ 146 w 179"/>
                <a:gd name="T81" fmla="*/ 82 h 222"/>
                <a:gd name="T82" fmla="*/ 148 w 179"/>
                <a:gd name="T83" fmla="*/ 100 h 222"/>
                <a:gd name="T84" fmla="*/ 148 w 179"/>
                <a:gd name="T85" fmla="*/ 120 h 222"/>
                <a:gd name="T86" fmla="*/ 146 w 179"/>
                <a:gd name="T87" fmla="*/ 138 h 222"/>
                <a:gd name="T88" fmla="*/ 142 w 179"/>
                <a:gd name="T89" fmla="*/ 154 h 222"/>
                <a:gd name="T90" fmla="*/ 135 w 179"/>
                <a:gd name="T91" fmla="*/ 167 h 222"/>
                <a:gd name="T92" fmla="*/ 127 w 179"/>
                <a:gd name="T93" fmla="*/ 178 h 222"/>
                <a:gd name="T94" fmla="*/ 117 w 179"/>
                <a:gd name="T95" fmla="*/ 187 h 222"/>
                <a:gd name="T96" fmla="*/ 105 w 179"/>
                <a:gd name="T97" fmla="*/ 191 h 222"/>
                <a:gd name="T98" fmla="*/ 90 w 179"/>
                <a:gd name="T99" fmla="*/ 195 h 222"/>
                <a:gd name="T100" fmla="*/ 31 w 179"/>
                <a:gd name="T101" fmla="*/ 195 h 222"/>
                <a:gd name="T102" fmla="*/ 82 w 179"/>
                <a:gd name="T103" fmla="*/ 26 h 22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9"/>
                <a:gd name="T157" fmla="*/ 0 h 222"/>
                <a:gd name="T158" fmla="*/ 179 w 179"/>
                <a:gd name="T159" fmla="*/ 222 h 22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9" h="222">
                  <a:moveTo>
                    <a:pt x="0" y="222"/>
                  </a:moveTo>
                  <a:lnTo>
                    <a:pt x="83" y="222"/>
                  </a:lnTo>
                  <a:lnTo>
                    <a:pt x="89" y="222"/>
                  </a:lnTo>
                  <a:lnTo>
                    <a:pt x="95" y="222"/>
                  </a:lnTo>
                  <a:lnTo>
                    <a:pt x="99" y="220"/>
                  </a:lnTo>
                  <a:lnTo>
                    <a:pt x="105" y="219"/>
                  </a:lnTo>
                  <a:lnTo>
                    <a:pt x="109" y="218"/>
                  </a:lnTo>
                  <a:lnTo>
                    <a:pt x="114" y="217"/>
                  </a:lnTo>
                  <a:lnTo>
                    <a:pt x="119" y="216"/>
                  </a:lnTo>
                  <a:lnTo>
                    <a:pt x="124" y="214"/>
                  </a:lnTo>
                  <a:lnTo>
                    <a:pt x="127" y="213"/>
                  </a:lnTo>
                  <a:lnTo>
                    <a:pt x="132" y="210"/>
                  </a:lnTo>
                  <a:lnTo>
                    <a:pt x="136" y="207"/>
                  </a:lnTo>
                  <a:lnTo>
                    <a:pt x="139" y="205"/>
                  </a:lnTo>
                  <a:lnTo>
                    <a:pt x="143" y="202"/>
                  </a:lnTo>
                  <a:lnTo>
                    <a:pt x="147" y="199"/>
                  </a:lnTo>
                  <a:lnTo>
                    <a:pt x="151" y="196"/>
                  </a:lnTo>
                  <a:lnTo>
                    <a:pt x="153" y="192"/>
                  </a:lnTo>
                  <a:lnTo>
                    <a:pt x="156" y="188"/>
                  </a:lnTo>
                  <a:lnTo>
                    <a:pt x="160" y="184"/>
                  </a:lnTo>
                  <a:lnTo>
                    <a:pt x="162" y="180"/>
                  </a:lnTo>
                  <a:lnTo>
                    <a:pt x="164" y="175"/>
                  </a:lnTo>
                  <a:lnTo>
                    <a:pt x="166" y="171"/>
                  </a:lnTo>
                  <a:lnTo>
                    <a:pt x="169" y="166"/>
                  </a:lnTo>
                  <a:lnTo>
                    <a:pt x="171" y="162"/>
                  </a:lnTo>
                  <a:lnTo>
                    <a:pt x="172" y="156"/>
                  </a:lnTo>
                  <a:lnTo>
                    <a:pt x="174" y="151"/>
                  </a:lnTo>
                  <a:lnTo>
                    <a:pt x="175" y="145"/>
                  </a:lnTo>
                  <a:lnTo>
                    <a:pt x="176" y="139"/>
                  </a:lnTo>
                  <a:lnTo>
                    <a:pt x="178" y="134"/>
                  </a:lnTo>
                  <a:lnTo>
                    <a:pt x="178" y="128"/>
                  </a:lnTo>
                  <a:lnTo>
                    <a:pt x="179" y="121"/>
                  </a:lnTo>
                  <a:lnTo>
                    <a:pt x="179" y="114"/>
                  </a:lnTo>
                  <a:lnTo>
                    <a:pt x="179" y="108"/>
                  </a:lnTo>
                  <a:lnTo>
                    <a:pt x="179" y="101"/>
                  </a:lnTo>
                  <a:lnTo>
                    <a:pt x="179" y="95"/>
                  </a:lnTo>
                  <a:lnTo>
                    <a:pt x="178" y="90"/>
                  </a:lnTo>
                  <a:lnTo>
                    <a:pt x="178" y="83"/>
                  </a:lnTo>
                  <a:lnTo>
                    <a:pt x="176" y="77"/>
                  </a:lnTo>
                  <a:lnTo>
                    <a:pt x="175" y="72"/>
                  </a:lnTo>
                  <a:lnTo>
                    <a:pt x="174" y="67"/>
                  </a:lnTo>
                  <a:lnTo>
                    <a:pt x="173" y="61"/>
                  </a:lnTo>
                  <a:lnTo>
                    <a:pt x="171" y="57"/>
                  </a:lnTo>
                  <a:lnTo>
                    <a:pt x="169" y="52"/>
                  </a:lnTo>
                  <a:lnTo>
                    <a:pt x="167" y="48"/>
                  </a:lnTo>
                  <a:lnTo>
                    <a:pt x="165" y="43"/>
                  </a:lnTo>
                  <a:lnTo>
                    <a:pt x="163" y="39"/>
                  </a:lnTo>
                  <a:lnTo>
                    <a:pt x="160" y="35"/>
                  </a:lnTo>
                  <a:lnTo>
                    <a:pt x="157" y="32"/>
                  </a:lnTo>
                  <a:lnTo>
                    <a:pt x="154" y="28"/>
                  </a:lnTo>
                  <a:lnTo>
                    <a:pt x="152" y="25"/>
                  </a:lnTo>
                  <a:lnTo>
                    <a:pt x="148" y="22"/>
                  </a:lnTo>
                  <a:lnTo>
                    <a:pt x="145" y="19"/>
                  </a:lnTo>
                  <a:lnTo>
                    <a:pt x="142" y="16"/>
                  </a:lnTo>
                  <a:lnTo>
                    <a:pt x="137" y="14"/>
                  </a:lnTo>
                  <a:lnTo>
                    <a:pt x="134" y="12"/>
                  </a:lnTo>
                  <a:lnTo>
                    <a:pt x="129" y="10"/>
                  </a:lnTo>
                  <a:lnTo>
                    <a:pt x="125" y="7"/>
                  </a:lnTo>
                  <a:lnTo>
                    <a:pt x="120" y="6"/>
                  </a:lnTo>
                  <a:lnTo>
                    <a:pt x="116" y="5"/>
                  </a:lnTo>
                  <a:lnTo>
                    <a:pt x="111" y="3"/>
                  </a:lnTo>
                  <a:lnTo>
                    <a:pt x="106" y="3"/>
                  </a:lnTo>
                  <a:lnTo>
                    <a:pt x="101" y="2"/>
                  </a:lnTo>
                  <a:lnTo>
                    <a:pt x="96" y="0"/>
                  </a:lnTo>
                  <a:lnTo>
                    <a:pt x="90" y="0"/>
                  </a:lnTo>
                  <a:lnTo>
                    <a:pt x="85" y="0"/>
                  </a:lnTo>
                  <a:lnTo>
                    <a:pt x="0" y="0"/>
                  </a:lnTo>
                  <a:lnTo>
                    <a:pt x="0" y="222"/>
                  </a:lnTo>
                  <a:close/>
                  <a:moveTo>
                    <a:pt x="82" y="26"/>
                  </a:moveTo>
                  <a:lnTo>
                    <a:pt x="90" y="26"/>
                  </a:lnTo>
                  <a:lnTo>
                    <a:pt x="97" y="28"/>
                  </a:lnTo>
                  <a:lnTo>
                    <a:pt x="104" y="30"/>
                  </a:lnTo>
                  <a:lnTo>
                    <a:pt x="110" y="32"/>
                  </a:lnTo>
                  <a:lnTo>
                    <a:pt x="116" y="34"/>
                  </a:lnTo>
                  <a:lnTo>
                    <a:pt x="121" y="39"/>
                  </a:lnTo>
                  <a:lnTo>
                    <a:pt x="127" y="43"/>
                  </a:lnTo>
                  <a:lnTo>
                    <a:pt x="132" y="48"/>
                  </a:lnTo>
                  <a:lnTo>
                    <a:pt x="135" y="54"/>
                  </a:lnTo>
                  <a:lnTo>
                    <a:pt x="138" y="59"/>
                  </a:lnTo>
                  <a:lnTo>
                    <a:pt x="142" y="66"/>
                  </a:lnTo>
                  <a:lnTo>
                    <a:pt x="144" y="74"/>
                  </a:lnTo>
                  <a:lnTo>
                    <a:pt x="146" y="82"/>
                  </a:lnTo>
                  <a:lnTo>
                    <a:pt x="147" y="91"/>
                  </a:lnTo>
                  <a:lnTo>
                    <a:pt x="148" y="100"/>
                  </a:lnTo>
                  <a:lnTo>
                    <a:pt x="148" y="110"/>
                  </a:lnTo>
                  <a:lnTo>
                    <a:pt x="148" y="120"/>
                  </a:lnTo>
                  <a:lnTo>
                    <a:pt x="147" y="129"/>
                  </a:lnTo>
                  <a:lnTo>
                    <a:pt x="146" y="138"/>
                  </a:lnTo>
                  <a:lnTo>
                    <a:pt x="144" y="146"/>
                  </a:lnTo>
                  <a:lnTo>
                    <a:pt x="142" y="154"/>
                  </a:lnTo>
                  <a:lnTo>
                    <a:pt x="139" y="161"/>
                  </a:lnTo>
                  <a:lnTo>
                    <a:pt x="135" y="167"/>
                  </a:lnTo>
                  <a:lnTo>
                    <a:pt x="132" y="173"/>
                  </a:lnTo>
                  <a:lnTo>
                    <a:pt x="127" y="178"/>
                  </a:lnTo>
                  <a:lnTo>
                    <a:pt x="123" y="182"/>
                  </a:lnTo>
                  <a:lnTo>
                    <a:pt x="117" y="187"/>
                  </a:lnTo>
                  <a:lnTo>
                    <a:pt x="110" y="189"/>
                  </a:lnTo>
                  <a:lnTo>
                    <a:pt x="105" y="191"/>
                  </a:lnTo>
                  <a:lnTo>
                    <a:pt x="97" y="193"/>
                  </a:lnTo>
                  <a:lnTo>
                    <a:pt x="90" y="195"/>
                  </a:lnTo>
                  <a:lnTo>
                    <a:pt x="82" y="195"/>
                  </a:lnTo>
                  <a:lnTo>
                    <a:pt x="31" y="195"/>
                  </a:lnTo>
                  <a:lnTo>
                    <a:pt x="31" y="26"/>
                  </a:lnTo>
                  <a:lnTo>
                    <a:pt x="82" y="26"/>
                  </a:lnTo>
                  <a:close/>
                </a:path>
              </a:pathLst>
            </a:custGeom>
            <a:solidFill>
              <a:srgbClr val="000000"/>
            </a:solidFill>
            <a:ln w="9525">
              <a:noFill/>
              <a:round/>
              <a:headEnd/>
              <a:tailEnd/>
            </a:ln>
          </p:spPr>
          <p:txBody>
            <a:bodyPr/>
            <a:lstStyle/>
            <a:p>
              <a:endParaRPr lang="es-ES"/>
            </a:p>
          </p:txBody>
        </p:sp>
        <p:sp>
          <p:nvSpPr>
            <p:cNvPr id="34975" name="Freeform 152"/>
            <p:cNvSpPr>
              <a:spLocks/>
            </p:cNvSpPr>
            <p:nvPr/>
          </p:nvSpPr>
          <p:spPr bwMode="auto">
            <a:xfrm>
              <a:off x="5359" y="2047"/>
              <a:ext cx="54" cy="74"/>
            </a:xfrm>
            <a:custGeom>
              <a:avLst/>
              <a:gdLst>
                <a:gd name="T0" fmla="*/ 0 w 160"/>
                <a:gd name="T1" fmla="*/ 222 h 222"/>
                <a:gd name="T2" fmla="*/ 160 w 160"/>
                <a:gd name="T3" fmla="*/ 222 h 222"/>
                <a:gd name="T4" fmla="*/ 160 w 160"/>
                <a:gd name="T5" fmla="*/ 195 h 222"/>
                <a:gd name="T6" fmla="*/ 30 w 160"/>
                <a:gd name="T7" fmla="*/ 195 h 222"/>
                <a:gd name="T8" fmla="*/ 30 w 160"/>
                <a:gd name="T9" fmla="*/ 120 h 222"/>
                <a:gd name="T10" fmla="*/ 147 w 160"/>
                <a:gd name="T11" fmla="*/ 120 h 222"/>
                <a:gd name="T12" fmla="*/ 147 w 160"/>
                <a:gd name="T13" fmla="*/ 94 h 222"/>
                <a:gd name="T14" fmla="*/ 30 w 160"/>
                <a:gd name="T15" fmla="*/ 94 h 222"/>
                <a:gd name="T16" fmla="*/ 30 w 160"/>
                <a:gd name="T17" fmla="*/ 28 h 222"/>
                <a:gd name="T18" fmla="*/ 157 w 160"/>
                <a:gd name="T19" fmla="*/ 28 h 222"/>
                <a:gd name="T20" fmla="*/ 157 w 160"/>
                <a:gd name="T21" fmla="*/ 0 h 222"/>
                <a:gd name="T22" fmla="*/ 0 w 160"/>
                <a:gd name="T23" fmla="*/ 0 h 222"/>
                <a:gd name="T24" fmla="*/ 0 w 160"/>
                <a:gd name="T25" fmla="*/ 222 h 2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0"/>
                <a:gd name="T40" fmla="*/ 0 h 222"/>
                <a:gd name="T41" fmla="*/ 160 w 160"/>
                <a:gd name="T42" fmla="*/ 222 h 2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0" h="222">
                  <a:moveTo>
                    <a:pt x="0" y="222"/>
                  </a:moveTo>
                  <a:lnTo>
                    <a:pt x="160" y="222"/>
                  </a:lnTo>
                  <a:lnTo>
                    <a:pt x="160" y="195"/>
                  </a:lnTo>
                  <a:lnTo>
                    <a:pt x="30" y="195"/>
                  </a:lnTo>
                  <a:lnTo>
                    <a:pt x="30" y="120"/>
                  </a:lnTo>
                  <a:lnTo>
                    <a:pt x="147" y="120"/>
                  </a:lnTo>
                  <a:lnTo>
                    <a:pt x="147" y="94"/>
                  </a:lnTo>
                  <a:lnTo>
                    <a:pt x="30" y="94"/>
                  </a:lnTo>
                  <a:lnTo>
                    <a:pt x="30" y="28"/>
                  </a:lnTo>
                  <a:lnTo>
                    <a:pt x="157" y="28"/>
                  </a:lnTo>
                  <a:lnTo>
                    <a:pt x="157" y="0"/>
                  </a:lnTo>
                  <a:lnTo>
                    <a:pt x="0" y="0"/>
                  </a:lnTo>
                  <a:lnTo>
                    <a:pt x="0" y="222"/>
                  </a:lnTo>
                  <a:close/>
                </a:path>
              </a:pathLst>
            </a:custGeom>
            <a:solidFill>
              <a:srgbClr val="000000"/>
            </a:solidFill>
            <a:ln w="9525">
              <a:noFill/>
              <a:round/>
              <a:headEnd/>
              <a:tailEnd/>
            </a:ln>
          </p:spPr>
          <p:txBody>
            <a:bodyPr/>
            <a:lstStyle/>
            <a:p>
              <a:endParaRPr lang="es-ES"/>
            </a:p>
          </p:txBody>
        </p:sp>
        <p:sp>
          <p:nvSpPr>
            <p:cNvPr id="34976" name="Freeform 153"/>
            <p:cNvSpPr>
              <a:spLocks/>
            </p:cNvSpPr>
            <p:nvPr/>
          </p:nvSpPr>
          <p:spPr bwMode="auto">
            <a:xfrm>
              <a:off x="4864" y="2175"/>
              <a:ext cx="64" cy="77"/>
            </a:xfrm>
            <a:custGeom>
              <a:avLst/>
              <a:gdLst>
                <a:gd name="T0" fmla="*/ 161 w 191"/>
                <a:gd name="T1" fmla="*/ 158 h 232"/>
                <a:gd name="T2" fmla="*/ 154 w 191"/>
                <a:gd name="T3" fmla="*/ 175 h 232"/>
                <a:gd name="T4" fmla="*/ 144 w 191"/>
                <a:gd name="T5" fmla="*/ 188 h 232"/>
                <a:gd name="T6" fmla="*/ 130 w 191"/>
                <a:gd name="T7" fmla="*/ 198 h 232"/>
                <a:gd name="T8" fmla="*/ 113 w 191"/>
                <a:gd name="T9" fmla="*/ 204 h 232"/>
                <a:gd name="T10" fmla="*/ 93 w 191"/>
                <a:gd name="T11" fmla="*/ 205 h 232"/>
                <a:gd name="T12" fmla="*/ 72 w 191"/>
                <a:gd name="T13" fmla="*/ 198 h 232"/>
                <a:gd name="T14" fmla="*/ 55 w 191"/>
                <a:gd name="T15" fmla="*/ 187 h 232"/>
                <a:gd name="T16" fmla="*/ 41 w 191"/>
                <a:gd name="T17" fmla="*/ 168 h 232"/>
                <a:gd name="T18" fmla="*/ 33 w 191"/>
                <a:gd name="T19" fmla="*/ 144 h 232"/>
                <a:gd name="T20" fmla="*/ 30 w 191"/>
                <a:gd name="T21" fmla="*/ 116 h 232"/>
                <a:gd name="T22" fmla="*/ 32 w 191"/>
                <a:gd name="T23" fmla="*/ 87 h 232"/>
                <a:gd name="T24" fmla="*/ 40 w 191"/>
                <a:gd name="T25" fmla="*/ 63 h 232"/>
                <a:gd name="T26" fmla="*/ 54 w 191"/>
                <a:gd name="T27" fmla="*/ 45 h 232"/>
                <a:gd name="T28" fmla="*/ 70 w 191"/>
                <a:gd name="T29" fmla="*/ 33 h 232"/>
                <a:gd name="T30" fmla="*/ 93 w 191"/>
                <a:gd name="T31" fmla="*/ 27 h 232"/>
                <a:gd name="T32" fmla="*/ 113 w 191"/>
                <a:gd name="T33" fmla="*/ 28 h 232"/>
                <a:gd name="T34" fmla="*/ 129 w 191"/>
                <a:gd name="T35" fmla="*/ 32 h 232"/>
                <a:gd name="T36" fmla="*/ 141 w 191"/>
                <a:gd name="T37" fmla="*/ 38 h 232"/>
                <a:gd name="T38" fmla="*/ 151 w 191"/>
                <a:gd name="T39" fmla="*/ 48 h 232"/>
                <a:gd name="T40" fmla="*/ 158 w 191"/>
                <a:gd name="T41" fmla="*/ 62 h 232"/>
                <a:gd name="T42" fmla="*/ 190 w 191"/>
                <a:gd name="T43" fmla="*/ 72 h 232"/>
                <a:gd name="T44" fmla="*/ 185 w 191"/>
                <a:gd name="T45" fmla="*/ 50 h 232"/>
                <a:gd name="T46" fmla="*/ 173 w 191"/>
                <a:gd name="T47" fmla="*/ 30 h 232"/>
                <a:gd name="T48" fmla="*/ 157 w 191"/>
                <a:gd name="T49" fmla="*/ 15 h 232"/>
                <a:gd name="T50" fmla="*/ 135 w 191"/>
                <a:gd name="T51" fmla="*/ 4 h 232"/>
                <a:gd name="T52" fmla="*/ 111 w 191"/>
                <a:gd name="T53" fmla="*/ 0 h 232"/>
                <a:gd name="T54" fmla="*/ 91 w 191"/>
                <a:gd name="T55" fmla="*/ 0 h 232"/>
                <a:gd name="T56" fmla="*/ 74 w 191"/>
                <a:gd name="T57" fmla="*/ 3 h 232"/>
                <a:gd name="T58" fmla="*/ 59 w 191"/>
                <a:gd name="T59" fmla="*/ 8 h 232"/>
                <a:gd name="T60" fmla="*/ 46 w 191"/>
                <a:gd name="T61" fmla="*/ 15 h 232"/>
                <a:gd name="T62" fmla="*/ 35 w 191"/>
                <a:gd name="T63" fmla="*/ 24 h 232"/>
                <a:gd name="T64" fmla="*/ 24 w 191"/>
                <a:gd name="T65" fmla="*/ 34 h 232"/>
                <a:gd name="T66" fmla="*/ 16 w 191"/>
                <a:gd name="T67" fmla="*/ 47 h 232"/>
                <a:gd name="T68" fmla="*/ 9 w 191"/>
                <a:gd name="T69" fmla="*/ 61 h 232"/>
                <a:gd name="T70" fmla="*/ 4 w 191"/>
                <a:gd name="T71" fmla="*/ 77 h 232"/>
                <a:gd name="T72" fmla="*/ 1 w 191"/>
                <a:gd name="T73" fmla="*/ 94 h 232"/>
                <a:gd name="T74" fmla="*/ 0 w 191"/>
                <a:gd name="T75" fmla="*/ 113 h 232"/>
                <a:gd name="T76" fmla="*/ 1 w 191"/>
                <a:gd name="T77" fmla="*/ 133 h 232"/>
                <a:gd name="T78" fmla="*/ 3 w 191"/>
                <a:gd name="T79" fmla="*/ 152 h 232"/>
                <a:gd name="T80" fmla="*/ 9 w 191"/>
                <a:gd name="T81" fmla="*/ 169 h 232"/>
                <a:gd name="T82" fmla="*/ 16 w 191"/>
                <a:gd name="T83" fmla="*/ 184 h 232"/>
                <a:gd name="T84" fmla="*/ 23 w 191"/>
                <a:gd name="T85" fmla="*/ 197 h 232"/>
                <a:gd name="T86" fmla="*/ 33 w 191"/>
                <a:gd name="T87" fmla="*/ 209 h 232"/>
                <a:gd name="T88" fmla="*/ 45 w 191"/>
                <a:gd name="T89" fmla="*/ 218 h 232"/>
                <a:gd name="T90" fmla="*/ 57 w 191"/>
                <a:gd name="T91" fmla="*/ 224 h 232"/>
                <a:gd name="T92" fmla="*/ 72 w 191"/>
                <a:gd name="T93" fmla="*/ 229 h 232"/>
                <a:gd name="T94" fmla="*/ 87 w 191"/>
                <a:gd name="T95" fmla="*/ 232 h 232"/>
                <a:gd name="T96" fmla="*/ 109 w 191"/>
                <a:gd name="T97" fmla="*/ 232 h 232"/>
                <a:gd name="T98" fmla="*/ 135 w 191"/>
                <a:gd name="T99" fmla="*/ 227 h 232"/>
                <a:gd name="T100" fmla="*/ 158 w 191"/>
                <a:gd name="T101" fmla="*/ 214 h 232"/>
                <a:gd name="T102" fmla="*/ 175 w 191"/>
                <a:gd name="T103" fmla="*/ 196 h 232"/>
                <a:gd name="T104" fmla="*/ 187 w 191"/>
                <a:gd name="T105" fmla="*/ 173 h 232"/>
                <a:gd name="T106" fmla="*/ 191 w 191"/>
                <a:gd name="T107" fmla="*/ 144 h 23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91"/>
                <a:gd name="T163" fmla="*/ 0 h 232"/>
                <a:gd name="T164" fmla="*/ 191 w 191"/>
                <a:gd name="T165" fmla="*/ 232 h 23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91" h="232">
                  <a:moveTo>
                    <a:pt x="163" y="144"/>
                  </a:moveTo>
                  <a:lnTo>
                    <a:pt x="162" y="151"/>
                  </a:lnTo>
                  <a:lnTo>
                    <a:pt x="161" y="158"/>
                  </a:lnTo>
                  <a:lnTo>
                    <a:pt x="160" y="164"/>
                  </a:lnTo>
                  <a:lnTo>
                    <a:pt x="158" y="169"/>
                  </a:lnTo>
                  <a:lnTo>
                    <a:pt x="154" y="175"/>
                  </a:lnTo>
                  <a:lnTo>
                    <a:pt x="152" y="179"/>
                  </a:lnTo>
                  <a:lnTo>
                    <a:pt x="149" y="185"/>
                  </a:lnTo>
                  <a:lnTo>
                    <a:pt x="144" y="188"/>
                  </a:lnTo>
                  <a:lnTo>
                    <a:pt x="140" y="193"/>
                  </a:lnTo>
                  <a:lnTo>
                    <a:pt x="135" y="196"/>
                  </a:lnTo>
                  <a:lnTo>
                    <a:pt x="130" y="198"/>
                  </a:lnTo>
                  <a:lnTo>
                    <a:pt x="125" y="201"/>
                  </a:lnTo>
                  <a:lnTo>
                    <a:pt x="120" y="203"/>
                  </a:lnTo>
                  <a:lnTo>
                    <a:pt x="113" y="204"/>
                  </a:lnTo>
                  <a:lnTo>
                    <a:pt x="106" y="205"/>
                  </a:lnTo>
                  <a:lnTo>
                    <a:pt x="101" y="205"/>
                  </a:lnTo>
                  <a:lnTo>
                    <a:pt x="93" y="205"/>
                  </a:lnTo>
                  <a:lnTo>
                    <a:pt x="85" y="204"/>
                  </a:lnTo>
                  <a:lnTo>
                    <a:pt x="78" y="202"/>
                  </a:lnTo>
                  <a:lnTo>
                    <a:pt x="72" y="198"/>
                  </a:lnTo>
                  <a:lnTo>
                    <a:pt x="66" y="195"/>
                  </a:lnTo>
                  <a:lnTo>
                    <a:pt x="59" y="192"/>
                  </a:lnTo>
                  <a:lnTo>
                    <a:pt x="55" y="187"/>
                  </a:lnTo>
                  <a:lnTo>
                    <a:pt x="49" y="182"/>
                  </a:lnTo>
                  <a:lnTo>
                    <a:pt x="45" y="175"/>
                  </a:lnTo>
                  <a:lnTo>
                    <a:pt x="41" y="168"/>
                  </a:lnTo>
                  <a:lnTo>
                    <a:pt x="38" y="161"/>
                  </a:lnTo>
                  <a:lnTo>
                    <a:pt x="36" y="153"/>
                  </a:lnTo>
                  <a:lnTo>
                    <a:pt x="33" y="144"/>
                  </a:lnTo>
                  <a:lnTo>
                    <a:pt x="31" y="135"/>
                  </a:lnTo>
                  <a:lnTo>
                    <a:pt x="30" y="126"/>
                  </a:lnTo>
                  <a:lnTo>
                    <a:pt x="30" y="116"/>
                  </a:lnTo>
                  <a:lnTo>
                    <a:pt x="30" y="106"/>
                  </a:lnTo>
                  <a:lnTo>
                    <a:pt x="31" y="96"/>
                  </a:lnTo>
                  <a:lnTo>
                    <a:pt x="32" y="87"/>
                  </a:lnTo>
                  <a:lnTo>
                    <a:pt x="35" y="79"/>
                  </a:lnTo>
                  <a:lnTo>
                    <a:pt x="38" y="70"/>
                  </a:lnTo>
                  <a:lnTo>
                    <a:pt x="40" y="63"/>
                  </a:lnTo>
                  <a:lnTo>
                    <a:pt x="45" y="56"/>
                  </a:lnTo>
                  <a:lnTo>
                    <a:pt x="49" y="51"/>
                  </a:lnTo>
                  <a:lnTo>
                    <a:pt x="54" y="45"/>
                  </a:lnTo>
                  <a:lnTo>
                    <a:pt x="59" y="41"/>
                  </a:lnTo>
                  <a:lnTo>
                    <a:pt x="65" y="36"/>
                  </a:lnTo>
                  <a:lnTo>
                    <a:pt x="70" y="33"/>
                  </a:lnTo>
                  <a:lnTo>
                    <a:pt x="77" y="30"/>
                  </a:lnTo>
                  <a:lnTo>
                    <a:pt x="85" y="28"/>
                  </a:lnTo>
                  <a:lnTo>
                    <a:pt x="93" y="27"/>
                  </a:lnTo>
                  <a:lnTo>
                    <a:pt x="101" y="27"/>
                  </a:lnTo>
                  <a:lnTo>
                    <a:pt x="106" y="27"/>
                  </a:lnTo>
                  <a:lnTo>
                    <a:pt x="113" y="28"/>
                  </a:lnTo>
                  <a:lnTo>
                    <a:pt x="119" y="29"/>
                  </a:lnTo>
                  <a:lnTo>
                    <a:pt x="123" y="30"/>
                  </a:lnTo>
                  <a:lnTo>
                    <a:pt x="129" y="32"/>
                  </a:lnTo>
                  <a:lnTo>
                    <a:pt x="133" y="34"/>
                  </a:lnTo>
                  <a:lnTo>
                    <a:pt x="138" y="36"/>
                  </a:lnTo>
                  <a:lnTo>
                    <a:pt x="141" y="38"/>
                  </a:lnTo>
                  <a:lnTo>
                    <a:pt x="145" y="42"/>
                  </a:lnTo>
                  <a:lnTo>
                    <a:pt x="149" y="45"/>
                  </a:lnTo>
                  <a:lnTo>
                    <a:pt x="151" y="48"/>
                  </a:lnTo>
                  <a:lnTo>
                    <a:pt x="154" y="53"/>
                  </a:lnTo>
                  <a:lnTo>
                    <a:pt x="157" y="57"/>
                  </a:lnTo>
                  <a:lnTo>
                    <a:pt x="158" y="62"/>
                  </a:lnTo>
                  <a:lnTo>
                    <a:pt x="160" y="67"/>
                  </a:lnTo>
                  <a:lnTo>
                    <a:pt x="161" y="72"/>
                  </a:lnTo>
                  <a:lnTo>
                    <a:pt x="190" y="72"/>
                  </a:lnTo>
                  <a:lnTo>
                    <a:pt x="189" y="64"/>
                  </a:lnTo>
                  <a:lnTo>
                    <a:pt x="187" y="56"/>
                  </a:lnTo>
                  <a:lnTo>
                    <a:pt x="185" y="50"/>
                  </a:lnTo>
                  <a:lnTo>
                    <a:pt x="181" y="42"/>
                  </a:lnTo>
                  <a:lnTo>
                    <a:pt x="177" y="36"/>
                  </a:lnTo>
                  <a:lnTo>
                    <a:pt x="173" y="30"/>
                  </a:lnTo>
                  <a:lnTo>
                    <a:pt x="168" y="25"/>
                  </a:lnTo>
                  <a:lnTo>
                    <a:pt x="162" y="19"/>
                  </a:lnTo>
                  <a:lnTo>
                    <a:pt x="157" y="15"/>
                  </a:lnTo>
                  <a:lnTo>
                    <a:pt x="150" y="11"/>
                  </a:lnTo>
                  <a:lnTo>
                    <a:pt x="143" y="8"/>
                  </a:lnTo>
                  <a:lnTo>
                    <a:pt x="135" y="4"/>
                  </a:lnTo>
                  <a:lnTo>
                    <a:pt x="128" y="3"/>
                  </a:lnTo>
                  <a:lnTo>
                    <a:pt x="120" y="1"/>
                  </a:lnTo>
                  <a:lnTo>
                    <a:pt x="111" y="0"/>
                  </a:lnTo>
                  <a:lnTo>
                    <a:pt x="102" y="0"/>
                  </a:lnTo>
                  <a:lnTo>
                    <a:pt x="96" y="0"/>
                  </a:lnTo>
                  <a:lnTo>
                    <a:pt x="91" y="0"/>
                  </a:lnTo>
                  <a:lnTo>
                    <a:pt x="85" y="1"/>
                  </a:lnTo>
                  <a:lnTo>
                    <a:pt x="79" y="2"/>
                  </a:lnTo>
                  <a:lnTo>
                    <a:pt x="74" y="3"/>
                  </a:lnTo>
                  <a:lnTo>
                    <a:pt x="69" y="4"/>
                  </a:lnTo>
                  <a:lnTo>
                    <a:pt x="64" y="6"/>
                  </a:lnTo>
                  <a:lnTo>
                    <a:pt x="59" y="8"/>
                  </a:lnTo>
                  <a:lnTo>
                    <a:pt x="55" y="10"/>
                  </a:lnTo>
                  <a:lnTo>
                    <a:pt x="50" y="12"/>
                  </a:lnTo>
                  <a:lnTo>
                    <a:pt x="46" y="15"/>
                  </a:lnTo>
                  <a:lnTo>
                    <a:pt x="42" y="18"/>
                  </a:lnTo>
                  <a:lnTo>
                    <a:pt x="38" y="20"/>
                  </a:lnTo>
                  <a:lnTo>
                    <a:pt x="35" y="24"/>
                  </a:lnTo>
                  <a:lnTo>
                    <a:pt x="31" y="27"/>
                  </a:lnTo>
                  <a:lnTo>
                    <a:pt x="28" y="30"/>
                  </a:lnTo>
                  <a:lnTo>
                    <a:pt x="24" y="34"/>
                  </a:lnTo>
                  <a:lnTo>
                    <a:pt x="21" y="38"/>
                  </a:lnTo>
                  <a:lnTo>
                    <a:pt x="18" y="43"/>
                  </a:lnTo>
                  <a:lnTo>
                    <a:pt x="16" y="47"/>
                  </a:lnTo>
                  <a:lnTo>
                    <a:pt x="13" y="52"/>
                  </a:lnTo>
                  <a:lnTo>
                    <a:pt x="11" y="56"/>
                  </a:lnTo>
                  <a:lnTo>
                    <a:pt x="9" y="61"/>
                  </a:lnTo>
                  <a:lnTo>
                    <a:pt x="7" y="67"/>
                  </a:lnTo>
                  <a:lnTo>
                    <a:pt x="5" y="71"/>
                  </a:lnTo>
                  <a:lnTo>
                    <a:pt x="4" y="77"/>
                  </a:lnTo>
                  <a:lnTo>
                    <a:pt x="3" y="82"/>
                  </a:lnTo>
                  <a:lnTo>
                    <a:pt x="2" y="88"/>
                  </a:lnTo>
                  <a:lnTo>
                    <a:pt x="1" y="94"/>
                  </a:lnTo>
                  <a:lnTo>
                    <a:pt x="0" y="100"/>
                  </a:lnTo>
                  <a:lnTo>
                    <a:pt x="0" y="106"/>
                  </a:lnTo>
                  <a:lnTo>
                    <a:pt x="0" y="113"/>
                  </a:lnTo>
                  <a:lnTo>
                    <a:pt x="0" y="120"/>
                  </a:lnTo>
                  <a:lnTo>
                    <a:pt x="0" y="126"/>
                  </a:lnTo>
                  <a:lnTo>
                    <a:pt x="1" y="133"/>
                  </a:lnTo>
                  <a:lnTo>
                    <a:pt x="2" y="140"/>
                  </a:lnTo>
                  <a:lnTo>
                    <a:pt x="2" y="145"/>
                  </a:lnTo>
                  <a:lnTo>
                    <a:pt x="3" y="152"/>
                  </a:lnTo>
                  <a:lnTo>
                    <a:pt x="5" y="158"/>
                  </a:lnTo>
                  <a:lnTo>
                    <a:pt x="7" y="164"/>
                  </a:lnTo>
                  <a:lnTo>
                    <a:pt x="9" y="169"/>
                  </a:lnTo>
                  <a:lnTo>
                    <a:pt x="10" y="174"/>
                  </a:lnTo>
                  <a:lnTo>
                    <a:pt x="12" y="179"/>
                  </a:lnTo>
                  <a:lnTo>
                    <a:pt x="16" y="184"/>
                  </a:lnTo>
                  <a:lnTo>
                    <a:pt x="18" y="188"/>
                  </a:lnTo>
                  <a:lnTo>
                    <a:pt x="20" y="193"/>
                  </a:lnTo>
                  <a:lnTo>
                    <a:pt x="23" y="197"/>
                  </a:lnTo>
                  <a:lnTo>
                    <a:pt x="27" y="201"/>
                  </a:lnTo>
                  <a:lnTo>
                    <a:pt x="30" y="204"/>
                  </a:lnTo>
                  <a:lnTo>
                    <a:pt x="33" y="209"/>
                  </a:lnTo>
                  <a:lnTo>
                    <a:pt x="37" y="211"/>
                  </a:lnTo>
                  <a:lnTo>
                    <a:pt x="40" y="214"/>
                  </a:lnTo>
                  <a:lnTo>
                    <a:pt x="45" y="218"/>
                  </a:lnTo>
                  <a:lnTo>
                    <a:pt x="49" y="220"/>
                  </a:lnTo>
                  <a:lnTo>
                    <a:pt x="52" y="222"/>
                  </a:lnTo>
                  <a:lnTo>
                    <a:pt x="57" y="224"/>
                  </a:lnTo>
                  <a:lnTo>
                    <a:pt x="63" y="227"/>
                  </a:lnTo>
                  <a:lnTo>
                    <a:pt x="67" y="228"/>
                  </a:lnTo>
                  <a:lnTo>
                    <a:pt x="72" y="229"/>
                  </a:lnTo>
                  <a:lnTo>
                    <a:pt x="77" y="230"/>
                  </a:lnTo>
                  <a:lnTo>
                    <a:pt x="82" y="231"/>
                  </a:lnTo>
                  <a:lnTo>
                    <a:pt x="87" y="232"/>
                  </a:lnTo>
                  <a:lnTo>
                    <a:pt x="93" y="232"/>
                  </a:lnTo>
                  <a:lnTo>
                    <a:pt x="98" y="232"/>
                  </a:lnTo>
                  <a:lnTo>
                    <a:pt x="109" y="232"/>
                  </a:lnTo>
                  <a:lnTo>
                    <a:pt x="117" y="231"/>
                  </a:lnTo>
                  <a:lnTo>
                    <a:pt x="126" y="229"/>
                  </a:lnTo>
                  <a:lnTo>
                    <a:pt x="135" y="227"/>
                  </a:lnTo>
                  <a:lnTo>
                    <a:pt x="143" y="222"/>
                  </a:lnTo>
                  <a:lnTo>
                    <a:pt x="151" y="219"/>
                  </a:lnTo>
                  <a:lnTo>
                    <a:pt x="158" y="214"/>
                  </a:lnTo>
                  <a:lnTo>
                    <a:pt x="165" y="209"/>
                  </a:lnTo>
                  <a:lnTo>
                    <a:pt x="170" y="202"/>
                  </a:lnTo>
                  <a:lnTo>
                    <a:pt x="175" y="196"/>
                  </a:lnTo>
                  <a:lnTo>
                    <a:pt x="179" y="188"/>
                  </a:lnTo>
                  <a:lnTo>
                    <a:pt x="184" y="180"/>
                  </a:lnTo>
                  <a:lnTo>
                    <a:pt x="187" y="173"/>
                  </a:lnTo>
                  <a:lnTo>
                    <a:pt x="189" y="164"/>
                  </a:lnTo>
                  <a:lnTo>
                    <a:pt x="190" y="154"/>
                  </a:lnTo>
                  <a:lnTo>
                    <a:pt x="191" y="144"/>
                  </a:lnTo>
                  <a:lnTo>
                    <a:pt x="163" y="144"/>
                  </a:lnTo>
                  <a:close/>
                </a:path>
              </a:pathLst>
            </a:custGeom>
            <a:solidFill>
              <a:srgbClr val="000000"/>
            </a:solidFill>
            <a:ln w="9525">
              <a:noFill/>
              <a:round/>
              <a:headEnd/>
              <a:tailEnd/>
            </a:ln>
          </p:spPr>
          <p:txBody>
            <a:bodyPr/>
            <a:lstStyle/>
            <a:p>
              <a:endParaRPr lang="es-ES"/>
            </a:p>
          </p:txBody>
        </p:sp>
        <p:sp>
          <p:nvSpPr>
            <p:cNvPr id="34977" name="Freeform 154"/>
            <p:cNvSpPr>
              <a:spLocks noEditPoints="1"/>
            </p:cNvSpPr>
            <p:nvPr/>
          </p:nvSpPr>
          <p:spPr bwMode="auto">
            <a:xfrm>
              <a:off x="4930" y="2177"/>
              <a:ext cx="66" cy="74"/>
            </a:xfrm>
            <a:custGeom>
              <a:avLst/>
              <a:gdLst>
                <a:gd name="T0" fmla="*/ 0 w 196"/>
                <a:gd name="T1" fmla="*/ 221 h 221"/>
                <a:gd name="T2" fmla="*/ 32 w 196"/>
                <a:gd name="T3" fmla="*/ 221 h 221"/>
                <a:gd name="T4" fmla="*/ 55 w 196"/>
                <a:gd name="T5" fmla="*/ 155 h 221"/>
                <a:gd name="T6" fmla="*/ 141 w 196"/>
                <a:gd name="T7" fmla="*/ 155 h 221"/>
                <a:gd name="T8" fmla="*/ 164 w 196"/>
                <a:gd name="T9" fmla="*/ 221 h 221"/>
                <a:gd name="T10" fmla="*/ 196 w 196"/>
                <a:gd name="T11" fmla="*/ 221 h 221"/>
                <a:gd name="T12" fmla="*/ 114 w 196"/>
                <a:gd name="T13" fmla="*/ 0 h 221"/>
                <a:gd name="T14" fmla="*/ 82 w 196"/>
                <a:gd name="T15" fmla="*/ 0 h 221"/>
                <a:gd name="T16" fmla="*/ 0 w 196"/>
                <a:gd name="T17" fmla="*/ 221 h 221"/>
                <a:gd name="T18" fmla="*/ 64 w 196"/>
                <a:gd name="T19" fmla="*/ 129 h 221"/>
                <a:gd name="T20" fmla="*/ 98 w 196"/>
                <a:gd name="T21" fmla="*/ 31 h 221"/>
                <a:gd name="T22" fmla="*/ 132 w 196"/>
                <a:gd name="T23" fmla="*/ 129 h 221"/>
                <a:gd name="T24" fmla="*/ 64 w 196"/>
                <a:gd name="T25" fmla="*/ 129 h 2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6"/>
                <a:gd name="T40" fmla="*/ 0 h 221"/>
                <a:gd name="T41" fmla="*/ 196 w 196"/>
                <a:gd name="T42" fmla="*/ 221 h 22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6" h="221">
                  <a:moveTo>
                    <a:pt x="0" y="221"/>
                  </a:moveTo>
                  <a:lnTo>
                    <a:pt x="32" y="221"/>
                  </a:lnTo>
                  <a:lnTo>
                    <a:pt x="55" y="155"/>
                  </a:lnTo>
                  <a:lnTo>
                    <a:pt x="141" y="155"/>
                  </a:lnTo>
                  <a:lnTo>
                    <a:pt x="164" y="221"/>
                  </a:lnTo>
                  <a:lnTo>
                    <a:pt x="196" y="221"/>
                  </a:lnTo>
                  <a:lnTo>
                    <a:pt x="114" y="0"/>
                  </a:lnTo>
                  <a:lnTo>
                    <a:pt x="82" y="0"/>
                  </a:lnTo>
                  <a:lnTo>
                    <a:pt x="0" y="221"/>
                  </a:lnTo>
                  <a:close/>
                  <a:moveTo>
                    <a:pt x="64" y="129"/>
                  </a:moveTo>
                  <a:lnTo>
                    <a:pt x="98" y="31"/>
                  </a:lnTo>
                  <a:lnTo>
                    <a:pt x="132" y="129"/>
                  </a:lnTo>
                  <a:lnTo>
                    <a:pt x="64" y="129"/>
                  </a:lnTo>
                  <a:close/>
                </a:path>
              </a:pathLst>
            </a:custGeom>
            <a:solidFill>
              <a:srgbClr val="000000"/>
            </a:solidFill>
            <a:ln w="9525">
              <a:noFill/>
              <a:round/>
              <a:headEnd/>
              <a:tailEnd/>
            </a:ln>
          </p:spPr>
          <p:txBody>
            <a:bodyPr/>
            <a:lstStyle/>
            <a:p>
              <a:endParaRPr lang="es-ES"/>
            </a:p>
          </p:txBody>
        </p:sp>
        <p:sp>
          <p:nvSpPr>
            <p:cNvPr id="34978" name="Freeform 155"/>
            <p:cNvSpPr>
              <a:spLocks/>
            </p:cNvSpPr>
            <p:nvPr/>
          </p:nvSpPr>
          <p:spPr bwMode="auto">
            <a:xfrm>
              <a:off x="5001" y="2177"/>
              <a:ext cx="46" cy="74"/>
            </a:xfrm>
            <a:custGeom>
              <a:avLst/>
              <a:gdLst>
                <a:gd name="T0" fmla="*/ 0 w 139"/>
                <a:gd name="T1" fmla="*/ 221 h 221"/>
                <a:gd name="T2" fmla="*/ 139 w 139"/>
                <a:gd name="T3" fmla="*/ 221 h 221"/>
                <a:gd name="T4" fmla="*/ 139 w 139"/>
                <a:gd name="T5" fmla="*/ 192 h 221"/>
                <a:gd name="T6" fmla="*/ 30 w 139"/>
                <a:gd name="T7" fmla="*/ 192 h 221"/>
                <a:gd name="T8" fmla="*/ 30 w 139"/>
                <a:gd name="T9" fmla="*/ 0 h 221"/>
                <a:gd name="T10" fmla="*/ 0 w 139"/>
                <a:gd name="T11" fmla="*/ 0 h 221"/>
                <a:gd name="T12" fmla="*/ 0 w 139"/>
                <a:gd name="T13" fmla="*/ 221 h 221"/>
                <a:gd name="T14" fmla="*/ 0 60000 65536"/>
                <a:gd name="T15" fmla="*/ 0 60000 65536"/>
                <a:gd name="T16" fmla="*/ 0 60000 65536"/>
                <a:gd name="T17" fmla="*/ 0 60000 65536"/>
                <a:gd name="T18" fmla="*/ 0 60000 65536"/>
                <a:gd name="T19" fmla="*/ 0 60000 65536"/>
                <a:gd name="T20" fmla="*/ 0 60000 65536"/>
                <a:gd name="T21" fmla="*/ 0 w 139"/>
                <a:gd name="T22" fmla="*/ 0 h 221"/>
                <a:gd name="T23" fmla="*/ 139 w 139"/>
                <a:gd name="T24" fmla="*/ 221 h 2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9" h="221">
                  <a:moveTo>
                    <a:pt x="0" y="221"/>
                  </a:moveTo>
                  <a:lnTo>
                    <a:pt x="139" y="221"/>
                  </a:lnTo>
                  <a:lnTo>
                    <a:pt x="139" y="192"/>
                  </a:lnTo>
                  <a:lnTo>
                    <a:pt x="30" y="192"/>
                  </a:lnTo>
                  <a:lnTo>
                    <a:pt x="30" y="0"/>
                  </a:lnTo>
                  <a:lnTo>
                    <a:pt x="0" y="0"/>
                  </a:lnTo>
                  <a:lnTo>
                    <a:pt x="0" y="221"/>
                  </a:lnTo>
                  <a:close/>
                </a:path>
              </a:pathLst>
            </a:custGeom>
            <a:solidFill>
              <a:srgbClr val="000000"/>
            </a:solidFill>
            <a:ln w="9525">
              <a:noFill/>
              <a:round/>
              <a:headEnd/>
              <a:tailEnd/>
            </a:ln>
          </p:spPr>
          <p:txBody>
            <a:bodyPr/>
            <a:lstStyle/>
            <a:p>
              <a:endParaRPr lang="es-ES"/>
            </a:p>
          </p:txBody>
        </p:sp>
        <p:sp>
          <p:nvSpPr>
            <p:cNvPr id="34979" name="Rectangle 156"/>
            <p:cNvSpPr>
              <a:spLocks noChangeArrowheads="1"/>
            </p:cNvSpPr>
            <p:nvPr/>
          </p:nvSpPr>
          <p:spPr bwMode="auto">
            <a:xfrm>
              <a:off x="5055" y="2177"/>
              <a:ext cx="10" cy="74"/>
            </a:xfrm>
            <a:prstGeom prst="rect">
              <a:avLst/>
            </a:prstGeom>
            <a:solidFill>
              <a:srgbClr val="000000"/>
            </a:solidFill>
            <a:ln w="9525">
              <a:noFill/>
              <a:miter lim="800000"/>
              <a:headEnd/>
              <a:tailEnd/>
            </a:ln>
          </p:spPr>
          <p:txBody>
            <a:bodyPr/>
            <a:lstStyle/>
            <a:p>
              <a:endParaRPr lang="es-ES"/>
            </a:p>
          </p:txBody>
        </p:sp>
        <p:sp>
          <p:nvSpPr>
            <p:cNvPr id="34980" name="Freeform 157"/>
            <p:cNvSpPr>
              <a:spLocks noEditPoints="1"/>
            </p:cNvSpPr>
            <p:nvPr/>
          </p:nvSpPr>
          <p:spPr bwMode="auto">
            <a:xfrm>
              <a:off x="5079" y="2177"/>
              <a:ext cx="59" cy="74"/>
            </a:xfrm>
            <a:custGeom>
              <a:avLst/>
              <a:gdLst>
                <a:gd name="T0" fmla="*/ 83 w 178"/>
                <a:gd name="T1" fmla="*/ 221 h 221"/>
                <a:gd name="T2" fmla="*/ 94 w 178"/>
                <a:gd name="T3" fmla="*/ 221 h 221"/>
                <a:gd name="T4" fmla="*/ 104 w 178"/>
                <a:gd name="T5" fmla="*/ 218 h 221"/>
                <a:gd name="T6" fmla="*/ 113 w 178"/>
                <a:gd name="T7" fmla="*/ 216 h 221"/>
                <a:gd name="T8" fmla="*/ 123 w 178"/>
                <a:gd name="T9" fmla="*/ 213 h 221"/>
                <a:gd name="T10" fmla="*/ 131 w 178"/>
                <a:gd name="T11" fmla="*/ 209 h 221"/>
                <a:gd name="T12" fmla="*/ 139 w 178"/>
                <a:gd name="T13" fmla="*/ 204 h 221"/>
                <a:gd name="T14" fmla="*/ 147 w 178"/>
                <a:gd name="T15" fmla="*/ 198 h 221"/>
                <a:gd name="T16" fmla="*/ 152 w 178"/>
                <a:gd name="T17" fmla="*/ 191 h 221"/>
                <a:gd name="T18" fmla="*/ 159 w 178"/>
                <a:gd name="T19" fmla="*/ 183 h 221"/>
                <a:gd name="T20" fmla="*/ 164 w 178"/>
                <a:gd name="T21" fmla="*/ 174 h 221"/>
                <a:gd name="T22" fmla="*/ 168 w 178"/>
                <a:gd name="T23" fmla="*/ 165 h 221"/>
                <a:gd name="T24" fmla="*/ 171 w 178"/>
                <a:gd name="T25" fmla="*/ 155 h 221"/>
                <a:gd name="T26" fmla="*/ 175 w 178"/>
                <a:gd name="T27" fmla="*/ 144 h 221"/>
                <a:gd name="T28" fmla="*/ 177 w 178"/>
                <a:gd name="T29" fmla="*/ 133 h 221"/>
                <a:gd name="T30" fmla="*/ 178 w 178"/>
                <a:gd name="T31" fmla="*/ 120 h 221"/>
                <a:gd name="T32" fmla="*/ 178 w 178"/>
                <a:gd name="T33" fmla="*/ 107 h 221"/>
                <a:gd name="T34" fmla="*/ 178 w 178"/>
                <a:gd name="T35" fmla="*/ 94 h 221"/>
                <a:gd name="T36" fmla="*/ 177 w 178"/>
                <a:gd name="T37" fmla="*/ 82 h 221"/>
                <a:gd name="T38" fmla="*/ 175 w 178"/>
                <a:gd name="T39" fmla="*/ 71 h 221"/>
                <a:gd name="T40" fmla="*/ 173 w 178"/>
                <a:gd name="T41" fmla="*/ 61 h 221"/>
                <a:gd name="T42" fmla="*/ 168 w 178"/>
                <a:gd name="T43" fmla="*/ 51 h 221"/>
                <a:gd name="T44" fmla="*/ 165 w 178"/>
                <a:gd name="T45" fmla="*/ 42 h 221"/>
                <a:gd name="T46" fmla="*/ 159 w 178"/>
                <a:gd name="T47" fmla="*/ 35 h 221"/>
                <a:gd name="T48" fmla="*/ 154 w 178"/>
                <a:gd name="T49" fmla="*/ 27 h 221"/>
                <a:gd name="T50" fmla="*/ 148 w 178"/>
                <a:gd name="T51" fmla="*/ 21 h 221"/>
                <a:gd name="T52" fmla="*/ 141 w 178"/>
                <a:gd name="T53" fmla="*/ 15 h 221"/>
                <a:gd name="T54" fmla="*/ 133 w 178"/>
                <a:gd name="T55" fmla="*/ 11 h 221"/>
                <a:gd name="T56" fmla="*/ 124 w 178"/>
                <a:gd name="T57" fmla="*/ 6 h 221"/>
                <a:gd name="T58" fmla="*/ 115 w 178"/>
                <a:gd name="T59" fmla="*/ 4 h 221"/>
                <a:gd name="T60" fmla="*/ 105 w 178"/>
                <a:gd name="T61" fmla="*/ 2 h 221"/>
                <a:gd name="T62" fmla="*/ 95 w 178"/>
                <a:gd name="T63" fmla="*/ 0 h 221"/>
                <a:gd name="T64" fmla="*/ 84 w 178"/>
                <a:gd name="T65" fmla="*/ 0 h 221"/>
                <a:gd name="T66" fmla="*/ 0 w 178"/>
                <a:gd name="T67" fmla="*/ 221 h 221"/>
                <a:gd name="T68" fmla="*/ 90 w 178"/>
                <a:gd name="T69" fmla="*/ 26 h 221"/>
                <a:gd name="T70" fmla="*/ 103 w 178"/>
                <a:gd name="T71" fmla="*/ 29 h 221"/>
                <a:gd name="T72" fmla="*/ 115 w 178"/>
                <a:gd name="T73" fmla="*/ 33 h 221"/>
                <a:gd name="T74" fmla="*/ 127 w 178"/>
                <a:gd name="T75" fmla="*/ 42 h 221"/>
                <a:gd name="T76" fmla="*/ 135 w 178"/>
                <a:gd name="T77" fmla="*/ 53 h 221"/>
                <a:gd name="T78" fmla="*/ 141 w 178"/>
                <a:gd name="T79" fmla="*/ 65 h 221"/>
                <a:gd name="T80" fmla="*/ 146 w 178"/>
                <a:gd name="T81" fmla="*/ 81 h 221"/>
                <a:gd name="T82" fmla="*/ 148 w 178"/>
                <a:gd name="T83" fmla="*/ 99 h 221"/>
                <a:gd name="T84" fmla="*/ 148 w 178"/>
                <a:gd name="T85" fmla="*/ 119 h 221"/>
                <a:gd name="T86" fmla="*/ 146 w 178"/>
                <a:gd name="T87" fmla="*/ 137 h 221"/>
                <a:gd name="T88" fmla="*/ 141 w 178"/>
                <a:gd name="T89" fmla="*/ 153 h 221"/>
                <a:gd name="T90" fmla="*/ 135 w 178"/>
                <a:gd name="T91" fmla="*/ 167 h 221"/>
                <a:gd name="T92" fmla="*/ 127 w 178"/>
                <a:gd name="T93" fmla="*/ 177 h 221"/>
                <a:gd name="T94" fmla="*/ 117 w 178"/>
                <a:gd name="T95" fmla="*/ 186 h 221"/>
                <a:gd name="T96" fmla="*/ 104 w 178"/>
                <a:gd name="T97" fmla="*/ 190 h 221"/>
                <a:gd name="T98" fmla="*/ 90 w 178"/>
                <a:gd name="T99" fmla="*/ 194 h 221"/>
                <a:gd name="T100" fmla="*/ 30 w 178"/>
                <a:gd name="T101" fmla="*/ 194 h 221"/>
                <a:gd name="T102" fmla="*/ 82 w 178"/>
                <a:gd name="T103" fmla="*/ 26 h 22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8"/>
                <a:gd name="T157" fmla="*/ 0 h 221"/>
                <a:gd name="T158" fmla="*/ 178 w 178"/>
                <a:gd name="T159" fmla="*/ 221 h 22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8" h="221">
                  <a:moveTo>
                    <a:pt x="0" y="221"/>
                  </a:moveTo>
                  <a:lnTo>
                    <a:pt x="83" y="221"/>
                  </a:lnTo>
                  <a:lnTo>
                    <a:pt x="89" y="221"/>
                  </a:lnTo>
                  <a:lnTo>
                    <a:pt x="94" y="221"/>
                  </a:lnTo>
                  <a:lnTo>
                    <a:pt x="99" y="220"/>
                  </a:lnTo>
                  <a:lnTo>
                    <a:pt x="104" y="218"/>
                  </a:lnTo>
                  <a:lnTo>
                    <a:pt x="109" y="217"/>
                  </a:lnTo>
                  <a:lnTo>
                    <a:pt x="113" y="216"/>
                  </a:lnTo>
                  <a:lnTo>
                    <a:pt x="119" y="215"/>
                  </a:lnTo>
                  <a:lnTo>
                    <a:pt x="123" y="213"/>
                  </a:lnTo>
                  <a:lnTo>
                    <a:pt x="127" y="212"/>
                  </a:lnTo>
                  <a:lnTo>
                    <a:pt x="131" y="209"/>
                  </a:lnTo>
                  <a:lnTo>
                    <a:pt x="136" y="206"/>
                  </a:lnTo>
                  <a:lnTo>
                    <a:pt x="139" y="204"/>
                  </a:lnTo>
                  <a:lnTo>
                    <a:pt x="142" y="202"/>
                  </a:lnTo>
                  <a:lnTo>
                    <a:pt x="147" y="198"/>
                  </a:lnTo>
                  <a:lnTo>
                    <a:pt x="150" y="195"/>
                  </a:lnTo>
                  <a:lnTo>
                    <a:pt x="152" y="191"/>
                  </a:lnTo>
                  <a:lnTo>
                    <a:pt x="156" y="187"/>
                  </a:lnTo>
                  <a:lnTo>
                    <a:pt x="159" y="183"/>
                  </a:lnTo>
                  <a:lnTo>
                    <a:pt x="161" y="179"/>
                  </a:lnTo>
                  <a:lnTo>
                    <a:pt x="164" y="174"/>
                  </a:lnTo>
                  <a:lnTo>
                    <a:pt x="166" y="170"/>
                  </a:lnTo>
                  <a:lnTo>
                    <a:pt x="168" y="165"/>
                  </a:lnTo>
                  <a:lnTo>
                    <a:pt x="170" y="161"/>
                  </a:lnTo>
                  <a:lnTo>
                    <a:pt x="171" y="155"/>
                  </a:lnTo>
                  <a:lnTo>
                    <a:pt x="174" y="150"/>
                  </a:lnTo>
                  <a:lnTo>
                    <a:pt x="175" y="144"/>
                  </a:lnTo>
                  <a:lnTo>
                    <a:pt x="176" y="138"/>
                  </a:lnTo>
                  <a:lnTo>
                    <a:pt x="177" y="133"/>
                  </a:lnTo>
                  <a:lnTo>
                    <a:pt x="177" y="127"/>
                  </a:lnTo>
                  <a:lnTo>
                    <a:pt x="178" y="120"/>
                  </a:lnTo>
                  <a:lnTo>
                    <a:pt x="178" y="114"/>
                  </a:lnTo>
                  <a:lnTo>
                    <a:pt x="178" y="107"/>
                  </a:lnTo>
                  <a:lnTo>
                    <a:pt x="178" y="100"/>
                  </a:lnTo>
                  <a:lnTo>
                    <a:pt x="178" y="94"/>
                  </a:lnTo>
                  <a:lnTo>
                    <a:pt x="177" y="89"/>
                  </a:lnTo>
                  <a:lnTo>
                    <a:pt x="177" y="82"/>
                  </a:lnTo>
                  <a:lnTo>
                    <a:pt x="176" y="76"/>
                  </a:lnTo>
                  <a:lnTo>
                    <a:pt x="175" y="71"/>
                  </a:lnTo>
                  <a:lnTo>
                    <a:pt x="174" y="66"/>
                  </a:lnTo>
                  <a:lnTo>
                    <a:pt x="173" y="61"/>
                  </a:lnTo>
                  <a:lnTo>
                    <a:pt x="170" y="56"/>
                  </a:lnTo>
                  <a:lnTo>
                    <a:pt x="168" y="51"/>
                  </a:lnTo>
                  <a:lnTo>
                    <a:pt x="167" y="47"/>
                  </a:lnTo>
                  <a:lnTo>
                    <a:pt x="165" y="42"/>
                  </a:lnTo>
                  <a:lnTo>
                    <a:pt x="163" y="38"/>
                  </a:lnTo>
                  <a:lnTo>
                    <a:pt x="159" y="35"/>
                  </a:lnTo>
                  <a:lnTo>
                    <a:pt x="157" y="31"/>
                  </a:lnTo>
                  <a:lnTo>
                    <a:pt x="154" y="27"/>
                  </a:lnTo>
                  <a:lnTo>
                    <a:pt x="151" y="24"/>
                  </a:lnTo>
                  <a:lnTo>
                    <a:pt x="148" y="21"/>
                  </a:lnTo>
                  <a:lnTo>
                    <a:pt x="145" y="18"/>
                  </a:lnTo>
                  <a:lnTo>
                    <a:pt x="141" y="15"/>
                  </a:lnTo>
                  <a:lnTo>
                    <a:pt x="137" y="13"/>
                  </a:lnTo>
                  <a:lnTo>
                    <a:pt x="133" y="11"/>
                  </a:lnTo>
                  <a:lnTo>
                    <a:pt x="129" y="9"/>
                  </a:lnTo>
                  <a:lnTo>
                    <a:pt x="124" y="6"/>
                  </a:lnTo>
                  <a:lnTo>
                    <a:pt x="120" y="5"/>
                  </a:lnTo>
                  <a:lnTo>
                    <a:pt x="115" y="4"/>
                  </a:lnTo>
                  <a:lnTo>
                    <a:pt x="111" y="2"/>
                  </a:lnTo>
                  <a:lnTo>
                    <a:pt x="105" y="2"/>
                  </a:lnTo>
                  <a:lnTo>
                    <a:pt x="101" y="1"/>
                  </a:lnTo>
                  <a:lnTo>
                    <a:pt x="95" y="0"/>
                  </a:lnTo>
                  <a:lnTo>
                    <a:pt x="90" y="0"/>
                  </a:lnTo>
                  <a:lnTo>
                    <a:pt x="84" y="0"/>
                  </a:lnTo>
                  <a:lnTo>
                    <a:pt x="0" y="0"/>
                  </a:lnTo>
                  <a:lnTo>
                    <a:pt x="0" y="221"/>
                  </a:lnTo>
                  <a:close/>
                  <a:moveTo>
                    <a:pt x="82" y="26"/>
                  </a:moveTo>
                  <a:lnTo>
                    <a:pt x="90" y="26"/>
                  </a:lnTo>
                  <a:lnTo>
                    <a:pt x="96" y="27"/>
                  </a:lnTo>
                  <a:lnTo>
                    <a:pt x="103" y="29"/>
                  </a:lnTo>
                  <a:lnTo>
                    <a:pt x="110" y="31"/>
                  </a:lnTo>
                  <a:lnTo>
                    <a:pt x="115" y="33"/>
                  </a:lnTo>
                  <a:lnTo>
                    <a:pt x="121" y="38"/>
                  </a:lnTo>
                  <a:lnTo>
                    <a:pt x="127" y="42"/>
                  </a:lnTo>
                  <a:lnTo>
                    <a:pt x="131" y="47"/>
                  </a:lnTo>
                  <a:lnTo>
                    <a:pt x="135" y="53"/>
                  </a:lnTo>
                  <a:lnTo>
                    <a:pt x="138" y="58"/>
                  </a:lnTo>
                  <a:lnTo>
                    <a:pt x="141" y="65"/>
                  </a:lnTo>
                  <a:lnTo>
                    <a:pt x="143" y="73"/>
                  </a:lnTo>
                  <a:lnTo>
                    <a:pt x="146" y="81"/>
                  </a:lnTo>
                  <a:lnTo>
                    <a:pt x="147" y="90"/>
                  </a:lnTo>
                  <a:lnTo>
                    <a:pt x="148" y="99"/>
                  </a:lnTo>
                  <a:lnTo>
                    <a:pt x="148" y="109"/>
                  </a:lnTo>
                  <a:lnTo>
                    <a:pt x="148" y="119"/>
                  </a:lnTo>
                  <a:lnTo>
                    <a:pt x="147" y="128"/>
                  </a:lnTo>
                  <a:lnTo>
                    <a:pt x="146" y="137"/>
                  </a:lnTo>
                  <a:lnTo>
                    <a:pt x="143" y="145"/>
                  </a:lnTo>
                  <a:lnTo>
                    <a:pt x="141" y="153"/>
                  </a:lnTo>
                  <a:lnTo>
                    <a:pt x="139" y="160"/>
                  </a:lnTo>
                  <a:lnTo>
                    <a:pt x="135" y="167"/>
                  </a:lnTo>
                  <a:lnTo>
                    <a:pt x="131" y="172"/>
                  </a:lnTo>
                  <a:lnTo>
                    <a:pt x="127" y="177"/>
                  </a:lnTo>
                  <a:lnTo>
                    <a:pt x="122" y="181"/>
                  </a:lnTo>
                  <a:lnTo>
                    <a:pt x="117" y="186"/>
                  </a:lnTo>
                  <a:lnTo>
                    <a:pt x="110" y="188"/>
                  </a:lnTo>
                  <a:lnTo>
                    <a:pt x="104" y="190"/>
                  </a:lnTo>
                  <a:lnTo>
                    <a:pt x="96" y="192"/>
                  </a:lnTo>
                  <a:lnTo>
                    <a:pt x="90" y="194"/>
                  </a:lnTo>
                  <a:lnTo>
                    <a:pt x="82" y="194"/>
                  </a:lnTo>
                  <a:lnTo>
                    <a:pt x="30" y="194"/>
                  </a:lnTo>
                  <a:lnTo>
                    <a:pt x="30" y="26"/>
                  </a:lnTo>
                  <a:lnTo>
                    <a:pt x="82" y="26"/>
                  </a:lnTo>
                  <a:close/>
                </a:path>
              </a:pathLst>
            </a:custGeom>
            <a:solidFill>
              <a:srgbClr val="000000"/>
            </a:solidFill>
            <a:ln w="9525">
              <a:noFill/>
              <a:round/>
              <a:headEnd/>
              <a:tailEnd/>
            </a:ln>
          </p:spPr>
          <p:txBody>
            <a:bodyPr/>
            <a:lstStyle/>
            <a:p>
              <a:endParaRPr lang="es-ES"/>
            </a:p>
          </p:txBody>
        </p:sp>
        <p:sp>
          <p:nvSpPr>
            <p:cNvPr id="34981" name="Freeform 158"/>
            <p:cNvSpPr>
              <a:spLocks noEditPoints="1"/>
            </p:cNvSpPr>
            <p:nvPr/>
          </p:nvSpPr>
          <p:spPr bwMode="auto">
            <a:xfrm>
              <a:off x="5142" y="2177"/>
              <a:ext cx="65" cy="74"/>
            </a:xfrm>
            <a:custGeom>
              <a:avLst/>
              <a:gdLst>
                <a:gd name="T0" fmla="*/ 0 w 196"/>
                <a:gd name="T1" fmla="*/ 221 h 221"/>
                <a:gd name="T2" fmla="*/ 32 w 196"/>
                <a:gd name="T3" fmla="*/ 221 h 221"/>
                <a:gd name="T4" fmla="*/ 55 w 196"/>
                <a:gd name="T5" fmla="*/ 155 h 221"/>
                <a:gd name="T6" fmla="*/ 142 w 196"/>
                <a:gd name="T7" fmla="*/ 155 h 221"/>
                <a:gd name="T8" fmla="*/ 164 w 196"/>
                <a:gd name="T9" fmla="*/ 221 h 221"/>
                <a:gd name="T10" fmla="*/ 196 w 196"/>
                <a:gd name="T11" fmla="*/ 221 h 221"/>
                <a:gd name="T12" fmla="*/ 115 w 196"/>
                <a:gd name="T13" fmla="*/ 0 h 221"/>
                <a:gd name="T14" fmla="*/ 82 w 196"/>
                <a:gd name="T15" fmla="*/ 0 h 221"/>
                <a:gd name="T16" fmla="*/ 0 w 196"/>
                <a:gd name="T17" fmla="*/ 221 h 221"/>
                <a:gd name="T18" fmla="*/ 64 w 196"/>
                <a:gd name="T19" fmla="*/ 129 h 221"/>
                <a:gd name="T20" fmla="*/ 98 w 196"/>
                <a:gd name="T21" fmla="*/ 31 h 221"/>
                <a:gd name="T22" fmla="*/ 133 w 196"/>
                <a:gd name="T23" fmla="*/ 129 h 221"/>
                <a:gd name="T24" fmla="*/ 64 w 196"/>
                <a:gd name="T25" fmla="*/ 129 h 2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6"/>
                <a:gd name="T40" fmla="*/ 0 h 221"/>
                <a:gd name="T41" fmla="*/ 196 w 196"/>
                <a:gd name="T42" fmla="*/ 221 h 22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6" h="221">
                  <a:moveTo>
                    <a:pt x="0" y="221"/>
                  </a:moveTo>
                  <a:lnTo>
                    <a:pt x="32" y="221"/>
                  </a:lnTo>
                  <a:lnTo>
                    <a:pt x="55" y="155"/>
                  </a:lnTo>
                  <a:lnTo>
                    <a:pt x="142" y="155"/>
                  </a:lnTo>
                  <a:lnTo>
                    <a:pt x="164" y="221"/>
                  </a:lnTo>
                  <a:lnTo>
                    <a:pt x="196" y="221"/>
                  </a:lnTo>
                  <a:lnTo>
                    <a:pt x="115" y="0"/>
                  </a:lnTo>
                  <a:lnTo>
                    <a:pt x="82" y="0"/>
                  </a:lnTo>
                  <a:lnTo>
                    <a:pt x="0" y="221"/>
                  </a:lnTo>
                  <a:close/>
                  <a:moveTo>
                    <a:pt x="64" y="129"/>
                  </a:moveTo>
                  <a:lnTo>
                    <a:pt x="98" y="31"/>
                  </a:lnTo>
                  <a:lnTo>
                    <a:pt x="133" y="129"/>
                  </a:lnTo>
                  <a:lnTo>
                    <a:pt x="64" y="129"/>
                  </a:lnTo>
                  <a:close/>
                </a:path>
              </a:pathLst>
            </a:custGeom>
            <a:solidFill>
              <a:srgbClr val="000000"/>
            </a:solidFill>
            <a:ln w="9525">
              <a:noFill/>
              <a:round/>
              <a:headEnd/>
              <a:tailEnd/>
            </a:ln>
          </p:spPr>
          <p:txBody>
            <a:bodyPr/>
            <a:lstStyle/>
            <a:p>
              <a:endParaRPr lang="es-ES"/>
            </a:p>
          </p:txBody>
        </p:sp>
        <p:sp>
          <p:nvSpPr>
            <p:cNvPr id="34982" name="Freeform 159"/>
            <p:cNvSpPr>
              <a:spLocks noEditPoints="1"/>
            </p:cNvSpPr>
            <p:nvPr/>
          </p:nvSpPr>
          <p:spPr bwMode="auto">
            <a:xfrm>
              <a:off x="5213" y="2177"/>
              <a:ext cx="59" cy="74"/>
            </a:xfrm>
            <a:custGeom>
              <a:avLst/>
              <a:gdLst>
                <a:gd name="T0" fmla="*/ 83 w 178"/>
                <a:gd name="T1" fmla="*/ 221 h 221"/>
                <a:gd name="T2" fmla="*/ 94 w 178"/>
                <a:gd name="T3" fmla="*/ 221 h 221"/>
                <a:gd name="T4" fmla="*/ 104 w 178"/>
                <a:gd name="T5" fmla="*/ 218 h 221"/>
                <a:gd name="T6" fmla="*/ 113 w 178"/>
                <a:gd name="T7" fmla="*/ 216 h 221"/>
                <a:gd name="T8" fmla="*/ 123 w 178"/>
                <a:gd name="T9" fmla="*/ 213 h 221"/>
                <a:gd name="T10" fmla="*/ 131 w 178"/>
                <a:gd name="T11" fmla="*/ 209 h 221"/>
                <a:gd name="T12" fmla="*/ 139 w 178"/>
                <a:gd name="T13" fmla="*/ 204 h 221"/>
                <a:gd name="T14" fmla="*/ 147 w 178"/>
                <a:gd name="T15" fmla="*/ 198 h 221"/>
                <a:gd name="T16" fmla="*/ 153 w 178"/>
                <a:gd name="T17" fmla="*/ 191 h 221"/>
                <a:gd name="T18" fmla="*/ 159 w 178"/>
                <a:gd name="T19" fmla="*/ 183 h 221"/>
                <a:gd name="T20" fmla="*/ 164 w 178"/>
                <a:gd name="T21" fmla="*/ 174 h 221"/>
                <a:gd name="T22" fmla="*/ 168 w 178"/>
                <a:gd name="T23" fmla="*/ 165 h 221"/>
                <a:gd name="T24" fmla="*/ 172 w 178"/>
                <a:gd name="T25" fmla="*/ 155 h 221"/>
                <a:gd name="T26" fmla="*/ 175 w 178"/>
                <a:gd name="T27" fmla="*/ 144 h 221"/>
                <a:gd name="T28" fmla="*/ 177 w 178"/>
                <a:gd name="T29" fmla="*/ 133 h 221"/>
                <a:gd name="T30" fmla="*/ 178 w 178"/>
                <a:gd name="T31" fmla="*/ 120 h 221"/>
                <a:gd name="T32" fmla="*/ 178 w 178"/>
                <a:gd name="T33" fmla="*/ 107 h 221"/>
                <a:gd name="T34" fmla="*/ 178 w 178"/>
                <a:gd name="T35" fmla="*/ 94 h 221"/>
                <a:gd name="T36" fmla="*/ 177 w 178"/>
                <a:gd name="T37" fmla="*/ 82 h 221"/>
                <a:gd name="T38" fmla="*/ 175 w 178"/>
                <a:gd name="T39" fmla="*/ 71 h 221"/>
                <a:gd name="T40" fmla="*/ 173 w 178"/>
                <a:gd name="T41" fmla="*/ 61 h 221"/>
                <a:gd name="T42" fmla="*/ 168 w 178"/>
                <a:gd name="T43" fmla="*/ 51 h 221"/>
                <a:gd name="T44" fmla="*/ 165 w 178"/>
                <a:gd name="T45" fmla="*/ 42 h 221"/>
                <a:gd name="T46" fmla="*/ 159 w 178"/>
                <a:gd name="T47" fmla="*/ 35 h 221"/>
                <a:gd name="T48" fmla="*/ 154 w 178"/>
                <a:gd name="T49" fmla="*/ 27 h 221"/>
                <a:gd name="T50" fmla="*/ 148 w 178"/>
                <a:gd name="T51" fmla="*/ 21 h 221"/>
                <a:gd name="T52" fmla="*/ 141 w 178"/>
                <a:gd name="T53" fmla="*/ 15 h 221"/>
                <a:gd name="T54" fmla="*/ 133 w 178"/>
                <a:gd name="T55" fmla="*/ 11 h 221"/>
                <a:gd name="T56" fmla="*/ 125 w 178"/>
                <a:gd name="T57" fmla="*/ 6 h 221"/>
                <a:gd name="T58" fmla="*/ 116 w 178"/>
                <a:gd name="T59" fmla="*/ 4 h 221"/>
                <a:gd name="T60" fmla="*/ 105 w 178"/>
                <a:gd name="T61" fmla="*/ 2 h 221"/>
                <a:gd name="T62" fmla="*/ 95 w 178"/>
                <a:gd name="T63" fmla="*/ 0 h 221"/>
                <a:gd name="T64" fmla="*/ 84 w 178"/>
                <a:gd name="T65" fmla="*/ 0 h 221"/>
                <a:gd name="T66" fmla="*/ 0 w 178"/>
                <a:gd name="T67" fmla="*/ 221 h 221"/>
                <a:gd name="T68" fmla="*/ 90 w 178"/>
                <a:gd name="T69" fmla="*/ 26 h 221"/>
                <a:gd name="T70" fmla="*/ 103 w 178"/>
                <a:gd name="T71" fmla="*/ 29 h 221"/>
                <a:gd name="T72" fmla="*/ 116 w 178"/>
                <a:gd name="T73" fmla="*/ 33 h 221"/>
                <a:gd name="T74" fmla="*/ 127 w 178"/>
                <a:gd name="T75" fmla="*/ 42 h 221"/>
                <a:gd name="T76" fmla="*/ 135 w 178"/>
                <a:gd name="T77" fmla="*/ 53 h 221"/>
                <a:gd name="T78" fmla="*/ 141 w 178"/>
                <a:gd name="T79" fmla="*/ 65 h 221"/>
                <a:gd name="T80" fmla="*/ 146 w 178"/>
                <a:gd name="T81" fmla="*/ 81 h 221"/>
                <a:gd name="T82" fmla="*/ 148 w 178"/>
                <a:gd name="T83" fmla="*/ 99 h 221"/>
                <a:gd name="T84" fmla="*/ 148 w 178"/>
                <a:gd name="T85" fmla="*/ 119 h 221"/>
                <a:gd name="T86" fmla="*/ 146 w 178"/>
                <a:gd name="T87" fmla="*/ 137 h 221"/>
                <a:gd name="T88" fmla="*/ 141 w 178"/>
                <a:gd name="T89" fmla="*/ 153 h 221"/>
                <a:gd name="T90" fmla="*/ 135 w 178"/>
                <a:gd name="T91" fmla="*/ 167 h 221"/>
                <a:gd name="T92" fmla="*/ 127 w 178"/>
                <a:gd name="T93" fmla="*/ 177 h 221"/>
                <a:gd name="T94" fmla="*/ 117 w 178"/>
                <a:gd name="T95" fmla="*/ 186 h 221"/>
                <a:gd name="T96" fmla="*/ 104 w 178"/>
                <a:gd name="T97" fmla="*/ 190 h 221"/>
                <a:gd name="T98" fmla="*/ 90 w 178"/>
                <a:gd name="T99" fmla="*/ 194 h 221"/>
                <a:gd name="T100" fmla="*/ 30 w 178"/>
                <a:gd name="T101" fmla="*/ 194 h 221"/>
                <a:gd name="T102" fmla="*/ 82 w 178"/>
                <a:gd name="T103" fmla="*/ 26 h 22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8"/>
                <a:gd name="T157" fmla="*/ 0 h 221"/>
                <a:gd name="T158" fmla="*/ 178 w 178"/>
                <a:gd name="T159" fmla="*/ 221 h 22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8" h="221">
                  <a:moveTo>
                    <a:pt x="0" y="221"/>
                  </a:moveTo>
                  <a:lnTo>
                    <a:pt x="83" y="221"/>
                  </a:lnTo>
                  <a:lnTo>
                    <a:pt x="89" y="221"/>
                  </a:lnTo>
                  <a:lnTo>
                    <a:pt x="94" y="221"/>
                  </a:lnTo>
                  <a:lnTo>
                    <a:pt x="99" y="220"/>
                  </a:lnTo>
                  <a:lnTo>
                    <a:pt x="104" y="218"/>
                  </a:lnTo>
                  <a:lnTo>
                    <a:pt x="109" y="217"/>
                  </a:lnTo>
                  <a:lnTo>
                    <a:pt x="113" y="216"/>
                  </a:lnTo>
                  <a:lnTo>
                    <a:pt x="119" y="215"/>
                  </a:lnTo>
                  <a:lnTo>
                    <a:pt x="123" y="213"/>
                  </a:lnTo>
                  <a:lnTo>
                    <a:pt x="127" y="212"/>
                  </a:lnTo>
                  <a:lnTo>
                    <a:pt x="131" y="209"/>
                  </a:lnTo>
                  <a:lnTo>
                    <a:pt x="136" y="206"/>
                  </a:lnTo>
                  <a:lnTo>
                    <a:pt x="139" y="204"/>
                  </a:lnTo>
                  <a:lnTo>
                    <a:pt x="142" y="202"/>
                  </a:lnTo>
                  <a:lnTo>
                    <a:pt x="147" y="198"/>
                  </a:lnTo>
                  <a:lnTo>
                    <a:pt x="150" y="195"/>
                  </a:lnTo>
                  <a:lnTo>
                    <a:pt x="153" y="191"/>
                  </a:lnTo>
                  <a:lnTo>
                    <a:pt x="156" y="187"/>
                  </a:lnTo>
                  <a:lnTo>
                    <a:pt x="159" y="183"/>
                  </a:lnTo>
                  <a:lnTo>
                    <a:pt x="161" y="179"/>
                  </a:lnTo>
                  <a:lnTo>
                    <a:pt x="164" y="174"/>
                  </a:lnTo>
                  <a:lnTo>
                    <a:pt x="166" y="170"/>
                  </a:lnTo>
                  <a:lnTo>
                    <a:pt x="168" y="165"/>
                  </a:lnTo>
                  <a:lnTo>
                    <a:pt x="170" y="161"/>
                  </a:lnTo>
                  <a:lnTo>
                    <a:pt x="172" y="155"/>
                  </a:lnTo>
                  <a:lnTo>
                    <a:pt x="174" y="150"/>
                  </a:lnTo>
                  <a:lnTo>
                    <a:pt x="175" y="144"/>
                  </a:lnTo>
                  <a:lnTo>
                    <a:pt x="176" y="138"/>
                  </a:lnTo>
                  <a:lnTo>
                    <a:pt x="177" y="133"/>
                  </a:lnTo>
                  <a:lnTo>
                    <a:pt x="177" y="127"/>
                  </a:lnTo>
                  <a:lnTo>
                    <a:pt x="178" y="120"/>
                  </a:lnTo>
                  <a:lnTo>
                    <a:pt x="178" y="114"/>
                  </a:lnTo>
                  <a:lnTo>
                    <a:pt x="178" y="107"/>
                  </a:lnTo>
                  <a:lnTo>
                    <a:pt x="178" y="100"/>
                  </a:lnTo>
                  <a:lnTo>
                    <a:pt x="178" y="94"/>
                  </a:lnTo>
                  <a:lnTo>
                    <a:pt x="177" y="89"/>
                  </a:lnTo>
                  <a:lnTo>
                    <a:pt x="177" y="82"/>
                  </a:lnTo>
                  <a:lnTo>
                    <a:pt x="176" y="76"/>
                  </a:lnTo>
                  <a:lnTo>
                    <a:pt x="175" y="71"/>
                  </a:lnTo>
                  <a:lnTo>
                    <a:pt x="174" y="66"/>
                  </a:lnTo>
                  <a:lnTo>
                    <a:pt x="173" y="61"/>
                  </a:lnTo>
                  <a:lnTo>
                    <a:pt x="170" y="56"/>
                  </a:lnTo>
                  <a:lnTo>
                    <a:pt x="168" y="51"/>
                  </a:lnTo>
                  <a:lnTo>
                    <a:pt x="167" y="47"/>
                  </a:lnTo>
                  <a:lnTo>
                    <a:pt x="165" y="42"/>
                  </a:lnTo>
                  <a:lnTo>
                    <a:pt x="163" y="38"/>
                  </a:lnTo>
                  <a:lnTo>
                    <a:pt x="159" y="35"/>
                  </a:lnTo>
                  <a:lnTo>
                    <a:pt x="157" y="31"/>
                  </a:lnTo>
                  <a:lnTo>
                    <a:pt x="154" y="27"/>
                  </a:lnTo>
                  <a:lnTo>
                    <a:pt x="151" y="24"/>
                  </a:lnTo>
                  <a:lnTo>
                    <a:pt x="148" y="21"/>
                  </a:lnTo>
                  <a:lnTo>
                    <a:pt x="145" y="18"/>
                  </a:lnTo>
                  <a:lnTo>
                    <a:pt x="141" y="15"/>
                  </a:lnTo>
                  <a:lnTo>
                    <a:pt x="137" y="13"/>
                  </a:lnTo>
                  <a:lnTo>
                    <a:pt x="133" y="11"/>
                  </a:lnTo>
                  <a:lnTo>
                    <a:pt x="129" y="9"/>
                  </a:lnTo>
                  <a:lnTo>
                    <a:pt x="125" y="6"/>
                  </a:lnTo>
                  <a:lnTo>
                    <a:pt x="120" y="5"/>
                  </a:lnTo>
                  <a:lnTo>
                    <a:pt x="116" y="4"/>
                  </a:lnTo>
                  <a:lnTo>
                    <a:pt x="111" y="2"/>
                  </a:lnTo>
                  <a:lnTo>
                    <a:pt x="105" y="2"/>
                  </a:lnTo>
                  <a:lnTo>
                    <a:pt x="101" y="1"/>
                  </a:lnTo>
                  <a:lnTo>
                    <a:pt x="95" y="0"/>
                  </a:lnTo>
                  <a:lnTo>
                    <a:pt x="90" y="0"/>
                  </a:lnTo>
                  <a:lnTo>
                    <a:pt x="84" y="0"/>
                  </a:lnTo>
                  <a:lnTo>
                    <a:pt x="0" y="0"/>
                  </a:lnTo>
                  <a:lnTo>
                    <a:pt x="0" y="221"/>
                  </a:lnTo>
                  <a:close/>
                  <a:moveTo>
                    <a:pt x="82" y="26"/>
                  </a:moveTo>
                  <a:lnTo>
                    <a:pt x="90" y="26"/>
                  </a:lnTo>
                  <a:lnTo>
                    <a:pt x="97" y="27"/>
                  </a:lnTo>
                  <a:lnTo>
                    <a:pt x="103" y="29"/>
                  </a:lnTo>
                  <a:lnTo>
                    <a:pt x="110" y="31"/>
                  </a:lnTo>
                  <a:lnTo>
                    <a:pt x="116" y="33"/>
                  </a:lnTo>
                  <a:lnTo>
                    <a:pt x="121" y="38"/>
                  </a:lnTo>
                  <a:lnTo>
                    <a:pt x="127" y="42"/>
                  </a:lnTo>
                  <a:lnTo>
                    <a:pt x="131" y="47"/>
                  </a:lnTo>
                  <a:lnTo>
                    <a:pt x="135" y="53"/>
                  </a:lnTo>
                  <a:lnTo>
                    <a:pt x="138" y="58"/>
                  </a:lnTo>
                  <a:lnTo>
                    <a:pt x="141" y="65"/>
                  </a:lnTo>
                  <a:lnTo>
                    <a:pt x="144" y="73"/>
                  </a:lnTo>
                  <a:lnTo>
                    <a:pt x="146" y="81"/>
                  </a:lnTo>
                  <a:lnTo>
                    <a:pt x="147" y="90"/>
                  </a:lnTo>
                  <a:lnTo>
                    <a:pt x="148" y="99"/>
                  </a:lnTo>
                  <a:lnTo>
                    <a:pt x="148" y="109"/>
                  </a:lnTo>
                  <a:lnTo>
                    <a:pt x="148" y="119"/>
                  </a:lnTo>
                  <a:lnTo>
                    <a:pt x="147" y="128"/>
                  </a:lnTo>
                  <a:lnTo>
                    <a:pt x="146" y="137"/>
                  </a:lnTo>
                  <a:lnTo>
                    <a:pt x="144" y="145"/>
                  </a:lnTo>
                  <a:lnTo>
                    <a:pt x="141" y="153"/>
                  </a:lnTo>
                  <a:lnTo>
                    <a:pt x="139" y="160"/>
                  </a:lnTo>
                  <a:lnTo>
                    <a:pt x="135" y="167"/>
                  </a:lnTo>
                  <a:lnTo>
                    <a:pt x="131" y="172"/>
                  </a:lnTo>
                  <a:lnTo>
                    <a:pt x="127" y="177"/>
                  </a:lnTo>
                  <a:lnTo>
                    <a:pt x="122" y="181"/>
                  </a:lnTo>
                  <a:lnTo>
                    <a:pt x="117" y="186"/>
                  </a:lnTo>
                  <a:lnTo>
                    <a:pt x="110" y="188"/>
                  </a:lnTo>
                  <a:lnTo>
                    <a:pt x="104" y="190"/>
                  </a:lnTo>
                  <a:lnTo>
                    <a:pt x="97" y="192"/>
                  </a:lnTo>
                  <a:lnTo>
                    <a:pt x="90" y="194"/>
                  </a:lnTo>
                  <a:lnTo>
                    <a:pt x="82" y="194"/>
                  </a:lnTo>
                  <a:lnTo>
                    <a:pt x="30" y="194"/>
                  </a:lnTo>
                  <a:lnTo>
                    <a:pt x="30" y="26"/>
                  </a:lnTo>
                  <a:lnTo>
                    <a:pt x="82" y="26"/>
                  </a:lnTo>
                  <a:close/>
                </a:path>
              </a:pathLst>
            </a:custGeom>
            <a:solidFill>
              <a:srgbClr val="000000"/>
            </a:solidFill>
            <a:ln w="9525">
              <a:noFill/>
              <a:round/>
              <a:headEnd/>
              <a:tailEnd/>
            </a:ln>
          </p:spPr>
          <p:txBody>
            <a:bodyPr/>
            <a:lstStyle/>
            <a:p>
              <a:endParaRPr lang="es-ES"/>
            </a:p>
          </p:txBody>
        </p:sp>
        <p:sp>
          <p:nvSpPr>
            <p:cNvPr id="34983" name="Rectangle 160"/>
            <p:cNvSpPr>
              <a:spLocks noChangeArrowheads="1"/>
            </p:cNvSpPr>
            <p:nvPr/>
          </p:nvSpPr>
          <p:spPr bwMode="auto">
            <a:xfrm>
              <a:off x="2429" y="3506"/>
              <a:ext cx="964" cy="137"/>
            </a:xfrm>
            <a:prstGeom prst="rect">
              <a:avLst/>
            </a:prstGeom>
            <a:solidFill>
              <a:srgbClr val="FFFFFF"/>
            </a:solidFill>
            <a:ln w="0">
              <a:solidFill>
                <a:srgbClr val="000000"/>
              </a:solidFill>
              <a:miter lim="800000"/>
              <a:headEnd/>
              <a:tailEnd/>
            </a:ln>
          </p:spPr>
          <p:txBody>
            <a:bodyPr/>
            <a:lstStyle/>
            <a:p>
              <a:endParaRPr lang="es-ES"/>
            </a:p>
          </p:txBody>
        </p:sp>
        <p:sp>
          <p:nvSpPr>
            <p:cNvPr id="34984" name="Rectangle 161"/>
            <p:cNvSpPr>
              <a:spLocks noChangeArrowheads="1"/>
            </p:cNvSpPr>
            <p:nvPr/>
          </p:nvSpPr>
          <p:spPr bwMode="auto">
            <a:xfrm>
              <a:off x="445" y="599"/>
              <a:ext cx="964" cy="137"/>
            </a:xfrm>
            <a:prstGeom prst="rect">
              <a:avLst/>
            </a:prstGeom>
            <a:solidFill>
              <a:srgbClr val="FFFFFF"/>
            </a:solidFill>
            <a:ln w="0">
              <a:solidFill>
                <a:srgbClr val="000000"/>
              </a:solidFill>
              <a:miter lim="800000"/>
              <a:headEnd/>
              <a:tailEnd/>
            </a:ln>
          </p:spPr>
          <p:txBody>
            <a:bodyPr/>
            <a:lstStyle/>
            <a:p>
              <a:endParaRPr lang="es-ES"/>
            </a:p>
          </p:txBody>
        </p:sp>
        <p:sp>
          <p:nvSpPr>
            <p:cNvPr id="34985" name="Freeform 162"/>
            <p:cNvSpPr>
              <a:spLocks/>
            </p:cNvSpPr>
            <p:nvPr/>
          </p:nvSpPr>
          <p:spPr bwMode="auto">
            <a:xfrm>
              <a:off x="484" y="631"/>
              <a:ext cx="58" cy="66"/>
            </a:xfrm>
            <a:custGeom>
              <a:avLst/>
              <a:gdLst>
                <a:gd name="T0" fmla="*/ 148 w 174"/>
                <a:gd name="T1" fmla="*/ 193 h 197"/>
                <a:gd name="T2" fmla="*/ 174 w 174"/>
                <a:gd name="T3" fmla="*/ 90 h 197"/>
                <a:gd name="T4" fmla="*/ 96 w 174"/>
                <a:gd name="T5" fmla="*/ 123 h 197"/>
                <a:gd name="T6" fmla="*/ 137 w 174"/>
                <a:gd name="T7" fmla="*/ 132 h 197"/>
                <a:gd name="T8" fmla="*/ 129 w 174"/>
                <a:gd name="T9" fmla="*/ 146 h 197"/>
                <a:gd name="T10" fmla="*/ 117 w 174"/>
                <a:gd name="T11" fmla="*/ 157 h 197"/>
                <a:gd name="T12" fmla="*/ 102 w 174"/>
                <a:gd name="T13" fmla="*/ 161 h 197"/>
                <a:gd name="T14" fmla="*/ 82 w 174"/>
                <a:gd name="T15" fmla="*/ 161 h 197"/>
                <a:gd name="T16" fmla="*/ 61 w 174"/>
                <a:gd name="T17" fmla="*/ 153 h 197"/>
                <a:gd name="T18" fmla="*/ 48 w 174"/>
                <a:gd name="T19" fmla="*/ 136 h 197"/>
                <a:gd name="T20" fmla="*/ 41 w 174"/>
                <a:gd name="T21" fmla="*/ 113 h 197"/>
                <a:gd name="T22" fmla="*/ 41 w 174"/>
                <a:gd name="T23" fmla="*/ 83 h 197"/>
                <a:gd name="T24" fmla="*/ 48 w 174"/>
                <a:gd name="T25" fmla="*/ 60 h 197"/>
                <a:gd name="T26" fmla="*/ 61 w 174"/>
                <a:gd name="T27" fmla="*/ 43 h 197"/>
                <a:gd name="T28" fmla="*/ 79 w 174"/>
                <a:gd name="T29" fmla="*/ 35 h 197"/>
                <a:gd name="T30" fmla="*/ 100 w 174"/>
                <a:gd name="T31" fmla="*/ 34 h 197"/>
                <a:gd name="T32" fmla="*/ 114 w 174"/>
                <a:gd name="T33" fmla="*/ 38 h 197"/>
                <a:gd name="T34" fmla="*/ 124 w 174"/>
                <a:gd name="T35" fmla="*/ 45 h 197"/>
                <a:gd name="T36" fmla="*/ 132 w 174"/>
                <a:gd name="T37" fmla="*/ 55 h 197"/>
                <a:gd name="T38" fmla="*/ 174 w 174"/>
                <a:gd name="T39" fmla="*/ 62 h 197"/>
                <a:gd name="T40" fmla="*/ 165 w 174"/>
                <a:gd name="T41" fmla="*/ 36 h 197"/>
                <a:gd name="T42" fmla="*/ 148 w 174"/>
                <a:gd name="T43" fmla="*/ 17 h 197"/>
                <a:gd name="T44" fmla="*/ 122 w 174"/>
                <a:gd name="T45" fmla="*/ 4 h 197"/>
                <a:gd name="T46" fmla="*/ 89 w 174"/>
                <a:gd name="T47" fmla="*/ 0 h 197"/>
                <a:gd name="T48" fmla="*/ 70 w 174"/>
                <a:gd name="T49" fmla="*/ 2 h 197"/>
                <a:gd name="T50" fmla="*/ 53 w 174"/>
                <a:gd name="T51" fmla="*/ 6 h 197"/>
                <a:gd name="T52" fmla="*/ 37 w 174"/>
                <a:gd name="T53" fmla="*/ 16 h 197"/>
                <a:gd name="T54" fmla="*/ 25 w 174"/>
                <a:gd name="T55" fmla="*/ 27 h 197"/>
                <a:gd name="T56" fmla="*/ 14 w 174"/>
                <a:gd name="T57" fmla="*/ 40 h 197"/>
                <a:gd name="T58" fmla="*/ 7 w 174"/>
                <a:gd name="T59" fmla="*/ 57 h 197"/>
                <a:gd name="T60" fmla="*/ 1 w 174"/>
                <a:gd name="T61" fmla="*/ 76 h 197"/>
                <a:gd name="T62" fmla="*/ 0 w 174"/>
                <a:gd name="T63" fmla="*/ 98 h 197"/>
                <a:gd name="T64" fmla="*/ 1 w 174"/>
                <a:gd name="T65" fmla="*/ 119 h 197"/>
                <a:gd name="T66" fmla="*/ 7 w 174"/>
                <a:gd name="T67" fmla="*/ 138 h 197"/>
                <a:gd name="T68" fmla="*/ 14 w 174"/>
                <a:gd name="T69" fmla="*/ 155 h 197"/>
                <a:gd name="T70" fmla="*/ 25 w 174"/>
                <a:gd name="T71" fmla="*/ 170 h 197"/>
                <a:gd name="T72" fmla="*/ 38 w 174"/>
                <a:gd name="T73" fmla="*/ 181 h 197"/>
                <a:gd name="T74" fmla="*/ 53 w 174"/>
                <a:gd name="T75" fmla="*/ 190 h 197"/>
                <a:gd name="T76" fmla="*/ 69 w 174"/>
                <a:gd name="T77" fmla="*/ 195 h 197"/>
                <a:gd name="T78" fmla="*/ 88 w 174"/>
                <a:gd name="T79" fmla="*/ 197 h 197"/>
                <a:gd name="T80" fmla="*/ 105 w 174"/>
                <a:gd name="T81" fmla="*/ 196 h 197"/>
                <a:gd name="T82" fmla="*/ 120 w 174"/>
                <a:gd name="T83" fmla="*/ 190 h 197"/>
                <a:gd name="T84" fmla="*/ 132 w 174"/>
                <a:gd name="T85" fmla="*/ 181 h 197"/>
                <a:gd name="T86" fmla="*/ 143 w 174"/>
                <a:gd name="T87" fmla="*/ 169 h 19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4"/>
                <a:gd name="T133" fmla="*/ 0 h 197"/>
                <a:gd name="T134" fmla="*/ 174 w 174"/>
                <a:gd name="T135" fmla="*/ 197 h 19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4" h="197">
                  <a:moveTo>
                    <a:pt x="143" y="169"/>
                  </a:moveTo>
                  <a:lnTo>
                    <a:pt x="148" y="193"/>
                  </a:lnTo>
                  <a:lnTo>
                    <a:pt x="174" y="193"/>
                  </a:lnTo>
                  <a:lnTo>
                    <a:pt x="174" y="90"/>
                  </a:lnTo>
                  <a:lnTo>
                    <a:pt x="96" y="90"/>
                  </a:lnTo>
                  <a:lnTo>
                    <a:pt x="96" y="123"/>
                  </a:lnTo>
                  <a:lnTo>
                    <a:pt x="139" y="123"/>
                  </a:lnTo>
                  <a:lnTo>
                    <a:pt x="137" y="132"/>
                  </a:lnTo>
                  <a:lnTo>
                    <a:pt x="133" y="140"/>
                  </a:lnTo>
                  <a:lnTo>
                    <a:pt x="129" y="146"/>
                  </a:lnTo>
                  <a:lnTo>
                    <a:pt x="123" y="152"/>
                  </a:lnTo>
                  <a:lnTo>
                    <a:pt x="117" y="157"/>
                  </a:lnTo>
                  <a:lnTo>
                    <a:pt x="110" y="160"/>
                  </a:lnTo>
                  <a:lnTo>
                    <a:pt x="102" y="161"/>
                  </a:lnTo>
                  <a:lnTo>
                    <a:pt x="93" y="162"/>
                  </a:lnTo>
                  <a:lnTo>
                    <a:pt x="82" y="161"/>
                  </a:lnTo>
                  <a:lnTo>
                    <a:pt x="70" y="158"/>
                  </a:lnTo>
                  <a:lnTo>
                    <a:pt x="61" y="153"/>
                  </a:lnTo>
                  <a:lnTo>
                    <a:pt x="55" y="145"/>
                  </a:lnTo>
                  <a:lnTo>
                    <a:pt x="48" y="136"/>
                  </a:lnTo>
                  <a:lnTo>
                    <a:pt x="44" y="125"/>
                  </a:lnTo>
                  <a:lnTo>
                    <a:pt x="41" y="113"/>
                  </a:lnTo>
                  <a:lnTo>
                    <a:pt x="40" y="98"/>
                  </a:lnTo>
                  <a:lnTo>
                    <a:pt x="41" y="83"/>
                  </a:lnTo>
                  <a:lnTo>
                    <a:pt x="44" y="71"/>
                  </a:lnTo>
                  <a:lnTo>
                    <a:pt x="48" y="60"/>
                  </a:lnTo>
                  <a:lnTo>
                    <a:pt x="54" y="50"/>
                  </a:lnTo>
                  <a:lnTo>
                    <a:pt x="61" y="43"/>
                  </a:lnTo>
                  <a:lnTo>
                    <a:pt x="69" y="38"/>
                  </a:lnTo>
                  <a:lnTo>
                    <a:pt x="79" y="35"/>
                  </a:lnTo>
                  <a:lnTo>
                    <a:pt x="91" y="34"/>
                  </a:lnTo>
                  <a:lnTo>
                    <a:pt x="100" y="34"/>
                  </a:lnTo>
                  <a:lnTo>
                    <a:pt x="107" y="36"/>
                  </a:lnTo>
                  <a:lnTo>
                    <a:pt x="114" y="38"/>
                  </a:lnTo>
                  <a:lnTo>
                    <a:pt x="120" y="40"/>
                  </a:lnTo>
                  <a:lnTo>
                    <a:pt x="124" y="45"/>
                  </a:lnTo>
                  <a:lnTo>
                    <a:pt x="129" y="49"/>
                  </a:lnTo>
                  <a:lnTo>
                    <a:pt x="132" y="55"/>
                  </a:lnTo>
                  <a:lnTo>
                    <a:pt x="134" y="62"/>
                  </a:lnTo>
                  <a:lnTo>
                    <a:pt x="174" y="62"/>
                  </a:lnTo>
                  <a:lnTo>
                    <a:pt x="170" y="48"/>
                  </a:lnTo>
                  <a:lnTo>
                    <a:pt x="165" y="36"/>
                  </a:lnTo>
                  <a:lnTo>
                    <a:pt x="157" y="26"/>
                  </a:lnTo>
                  <a:lnTo>
                    <a:pt x="148" y="17"/>
                  </a:lnTo>
                  <a:lnTo>
                    <a:pt x="135" y="9"/>
                  </a:lnTo>
                  <a:lnTo>
                    <a:pt x="122" y="4"/>
                  </a:lnTo>
                  <a:lnTo>
                    <a:pt x="106" y="1"/>
                  </a:lnTo>
                  <a:lnTo>
                    <a:pt x="89" y="0"/>
                  </a:lnTo>
                  <a:lnTo>
                    <a:pt x="79" y="0"/>
                  </a:lnTo>
                  <a:lnTo>
                    <a:pt x="70" y="2"/>
                  </a:lnTo>
                  <a:lnTo>
                    <a:pt x="61" y="3"/>
                  </a:lnTo>
                  <a:lnTo>
                    <a:pt x="53" y="6"/>
                  </a:lnTo>
                  <a:lnTo>
                    <a:pt x="45" y="11"/>
                  </a:lnTo>
                  <a:lnTo>
                    <a:pt x="37" y="16"/>
                  </a:lnTo>
                  <a:lnTo>
                    <a:pt x="30" y="20"/>
                  </a:lnTo>
                  <a:lnTo>
                    <a:pt x="25" y="27"/>
                  </a:lnTo>
                  <a:lnTo>
                    <a:pt x="19" y="34"/>
                  </a:lnTo>
                  <a:lnTo>
                    <a:pt x="14" y="40"/>
                  </a:lnTo>
                  <a:lnTo>
                    <a:pt x="10" y="48"/>
                  </a:lnTo>
                  <a:lnTo>
                    <a:pt x="7" y="57"/>
                  </a:lnTo>
                  <a:lnTo>
                    <a:pt x="3" y="66"/>
                  </a:lnTo>
                  <a:lnTo>
                    <a:pt x="1" y="76"/>
                  </a:lnTo>
                  <a:lnTo>
                    <a:pt x="0" y="88"/>
                  </a:lnTo>
                  <a:lnTo>
                    <a:pt x="0" y="98"/>
                  </a:lnTo>
                  <a:lnTo>
                    <a:pt x="0" y="109"/>
                  </a:lnTo>
                  <a:lnTo>
                    <a:pt x="1" y="119"/>
                  </a:lnTo>
                  <a:lnTo>
                    <a:pt x="3" y="129"/>
                  </a:lnTo>
                  <a:lnTo>
                    <a:pt x="7" y="138"/>
                  </a:lnTo>
                  <a:lnTo>
                    <a:pt x="10" y="148"/>
                  </a:lnTo>
                  <a:lnTo>
                    <a:pt x="14" y="155"/>
                  </a:lnTo>
                  <a:lnTo>
                    <a:pt x="19" y="163"/>
                  </a:lnTo>
                  <a:lnTo>
                    <a:pt x="25" y="170"/>
                  </a:lnTo>
                  <a:lnTo>
                    <a:pt x="31" y="176"/>
                  </a:lnTo>
                  <a:lnTo>
                    <a:pt x="38" y="181"/>
                  </a:lnTo>
                  <a:lnTo>
                    <a:pt x="45" y="186"/>
                  </a:lnTo>
                  <a:lnTo>
                    <a:pt x="53" y="190"/>
                  </a:lnTo>
                  <a:lnTo>
                    <a:pt x="60" y="193"/>
                  </a:lnTo>
                  <a:lnTo>
                    <a:pt x="69" y="195"/>
                  </a:lnTo>
                  <a:lnTo>
                    <a:pt x="78" y="197"/>
                  </a:lnTo>
                  <a:lnTo>
                    <a:pt x="88" y="197"/>
                  </a:lnTo>
                  <a:lnTo>
                    <a:pt x="97" y="197"/>
                  </a:lnTo>
                  <a:lnTo>
                    <a:pt x="105" y="196"/>
                  </a:lnTo>
                  <a:lnTo>
                    <a:pt x="113" y="194"/>
                  </a:lnTo>
                  <a:lnTo>
                    <a:pt x="120" y="190"/>
                  </a:lnTo>
                  <a:lnTo>
                    <a:pt x="126" y="187"/>
                  </a:lnTo>
                  <a:lnTo>
                    <a:pt x="132" y="181"/>
                  </a:lnTo>
                  <a:lnTo>
                    <a:pt x="138" y="176"/>
                  </a:lnTo>
                  <a:lnTo>
                    <a:pt x="143" y="169"/>
                  </a:lnTo>
                  <a:close/>
                </a:path>
              </a:pathLst>
            </a:custGeom>
            <a:solidFill>
              <a:srgbClr val="000000"/>
            </a:solidFill>
            <a:ln w="9525">
              <a:noFill/>
              <a:round/>
              <a:headEnd/>
              <a:tailEnd/>
            </a:ln>
          </p:spPr>
          <p:txBody>
            <a:bodyPr/>
            <a:lstStyle/>
            <a:p>
              <a:endParaRPr lang="es-ES"/>
            </a:p>
          </p:txBody>
        </p:sp>
        <p:sp>
          <p:nvSpPr>
            <p:cNvPr id="34986" name="Freeform 163"/>
            <p:cNvSpPr>
              <a:spLocks noEditPoints="1"/>
            </p:cNvSpPr>
            <p:nvPr/>
          </p:nvSpPr>
          <p:spPr bwMode="auto">
            <a:xfrm>
              <a:off x="553" y="632"/>
              <a:ext cx="52" cy="63"/>
            </a:xfrm>
            <a:custGeom>
              <a:avLst/>
              <a:gdLst>
                <a:gd name="T0" fmla="*/ 38 w 155"/>
                <a:gd name="T1" fmla="*/ 190 h 190"/>
                <a:gd name="T2" fmla="*/ 80 w 155"/>
                <a:gd name="T3" fmla="*/ 115 h 190"/>
                <a:gd name="T4" fmla="*/ 93 w 155"/>
                <a:gd name="T5" fmla="*/ 116 h 190"/>
                <a:gd name="T6" fmla="*/ 101 w 155"/>
                <a:gd name="T7" fmla="*/ 122 h 190"/>
                <a:gd name="T8" fmla="*/ 105 w 155"/>
                <a:gd name="T9" fmla="*/ 131 h 190"/>
                <a:gd name="T10" fmla="*/ 108 w 155"/>
                <a:gd name="T11" fmla="*/ 146 h 190"/>
                <a:gd name="T12" fmla="*/ 109 w 155"/>
                <a:gd name="T13" fmla="*/ 173 h 190"/>
                <a:gd name="T14" fmla="*/ 111 w 155"/>
                <a:gd name="T15" fmla="*/ 185 h 190"/>
                <a:gd name="T16" fmla="*/ 155 w 155"/>
                <a:gd name="T17" fmla="*/ 190 h 190"/>
                <a:gd name="T18" fmla="*/ 150 w 155"/>
                <a:gd name="T19" fmla="*/ 181 h 190"/>
                <a:gd name="T20" fmla="*/ 148 w 155"/>
                <a:gd name="T21" fmla="*/ 169 h 190"/>
                <a:gd name="T22" fmla="*/ 147 w 155"/>
                <a:gd name="T23" fmla="*/ 140 h 190"/>
                <a:gd name="T24" fmla="*/ 146 w 155"/>
                <a:gd name="T25" fmla="*/ 124 h 190"/>
                <a:gd name="T26" fmla="*/ 141 w 155"/>
                <a:gd name="T27" fmla="*/ 113 h 190"/>
                <a:gd name="T28" fmla="*/ 134 w 155"/>
                <a:gd name="T29" fmla="*/ 104 h 190"/>
                <a:gd name="T30" fmla="*/ 123 w 155"/>
                <a:gd name="T31" fmla="*/ 98 h 190"/>
                <a:gd name="T32" fmla="*/ 136 w 155"/>
                <a:gd name="T33" fmla="*/ 91 h 190"/>
                <a:gd name="T34" fmla="*/ 145 w 155"/>
                <a:gd name="T35" fmla="*/ 82 h 190"/>
                <a:gd name="T36" fmla="*/ 149 w 155"/>
                <a:gd name="T37" fmla="*/ 70 h 190"/>
                <a:gd name="T38" fmla="*/ 151 w 155"/>
                <a:gd name="T39" fmla="*/ 53 h 190"/>
                <a:gd name="T40" fmla="*/ 148 w 155"/>
                <a:gd name="T41" fmla="*/ 29 h 190"/>
                <a:gd name="T42" fmla="*/ 137 w 155"/>
                <a:gd name="T43" fmla="*/ 14 h 190"/>
                <a:gd name="T44" fmla="*/ 118 w 155"/>
                <a:gd name="T45" fmla="*/ 3 h 190"/>
                <a:gd name="T46" fmla="*/ 91 w 155"/>
                <a:gd name="T47" fmla="*/ 0 h 190"/>
                <a:gd name="T48" fmla="*/ 0 w 155"/>
                <a:gd name="T49" fmla="*/ 190 h 190"/>
                <a:gd name="T50" fmla="*/ 38 w 155"/>
                <a:gd name="T51" fmla="*/ 33 h 190"/>
                <a:gd name="T52" fmla="*/ 92 w 155"/>
                <a:gd name="T53" fmla="*/ 33 h 190"/>
                <a:gd name="T54" fmla="*/ 102 w 155"/>
                <a:gd name="T55" fmla="*/ 36 h 190"/>
                <a:gd name="T56" fmla="*/ 110 w 155"/>
                <a:gd name="T57" fmla="*/ 43 h 190"/>
                <a:gd name="T58" fmla="*/ 113 w 155"/>
                <a:gd name="T59" fmla="*/ 52 h 190"/>
                <a:gd name="T60" fmla="*/ 113 w 155"/>
                <a:gd name="T61" fmla="*/ 63 h 190"/>
                <a:gd name="T62" fmla="*/ 109 w 155"/>
                <a:gd name="T63" fmla="*/ 73 h 190"/>
                <a:gd name="T64" fmla="*/ 102 w 155"/>
                <a:gd name="T65" fmla="*/ 79 h 190"/>
                <a:gd name="T66" fmla="*/ 91 w 155"/>
                <a:gd name="T67" fmla="*/ 82 h 190"/>
                <a:gd name="T68" fmla="*/ 38 w 155"/>
                <a:gd name="T69" fmla="*/ 82 h 19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5"/>
                <a:gd name="T106" fmla="*/ 0 h 190"/>
                <a:gd name="T107" fmla="*/ 155 w 155"/>
                <a:gd name="T108" fmla="*/ 190 h 19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5" h="190">
                  <a:moveTo>
                    <a:pt x="0" y="190"/>
                  </a:moveTo>
                  <a:lnTo>
                    <a:pt x="38" y="190"/>
                  </a:lnTo>
                  <a:lnTo>
                    <a:pt x="38" y="115"/>
                  </a:lnTo>
                  <a:lnTo>
                    <a:pt x="80" y="115"/>
                  </a:lnTo>
                  <a:lnTo>
                    <a:pt x="86" y="115"/>
                  </a:lnTo>
                  <a:lnTo>
                    <a:pt x="93" y="116"/>
                  </a:lnTo>
                  <a:lnTo>
                    <a:pt x="97" y="119"/>
                  </a:lnTo>
                  <a:lnTo>
                    <a:pt x="101" y="122"/>
                  </a:lnTo>
                  <a:lnTo>
                    <a:pt x="104" y="126"/>
                  </a:lnTo>
                  <a:lnTo>
                    <a:pt x="105" y="131"/>
                  </a:lnTo>
                  <a:lnTo>
                    <a:pt x="108" y="138"/>
                  </a:lnTo>
                  <a:lnTo>
                    <a:pt x="108" y="146"/>
                  </a:lnTo>
                  <a:lnTo>
                    <a:pt x="109" y="166"/>
                  </a:lnTo>
                  <a:lnTo>
                    <a:pt x="109" y="173"/>
                  </a:lnTo>
                  <a:lnTo>
                    <a:pt x="110" y="179"/>
                  </a:lnTo>
                  <a:lnTo>
                    <a:pt x="111" y="185"/>
                  </a:lnTo>
                  <a:lnTo>
                    <a:pt x="113" y="190"/>
                  </a:lnTo>
                  <a:lnTo>
                    <a:pt x="155" y="190"/>
                  </a:lnTo>
                  <a:lnTo>
                    <a:pt x="155" y="184"/>
                  </a:lnTo>
                  <a:lnTo>
                    <a:pt x="150" y="181"/>
                  </a:lnTo>
                  <a:lnTo>
                    <a:pt x="149" y="176"/>
                  </a:lnTo>
                  <a:lnTo>
                    <a:pt x="148" y="169"/>
                  </a:lnTo>
                  <a:lnTo>
                    <a:pt x="148" y="163"/>
                  </a:lnTo>
                  <a:lnTo>
                    <a:pt x="147" y="140"/>
                  </a:lnTo>
                  <a:lnTo>
                    <a:pt x="147" y="131"/>
                  </a:lnTo>
                  <a:lnTo>
                    <a:pt x="146" y="124"/>
                  </a:lnTo>
                  <a:lnTo>
                    <a:pt x="143" y="119"/>
                  </a:lnTo>
                  <a:lnTo>
                    <a:pt x="141" y="113"/>
                  </a:lnTo>
                  <a:lnTo>
                    <a:pt x="139" y="108"/>
                  </a:lnTo>
                  <a:lnTo>
                    <a:pt x="134" y="104"/>
                  </a:lnTo>
                  <a:lnTo>
                    <a:pt x="130" y="101"/>
                  </a:lnTo>
                  <a:lnTo>
                    <a:pt x="123" y="98"/>
                  </a:lnTo>
                  <a:lnTo>
                    <a:pt x="130" y="96"/>
                  </a:lnTo>
                  <a:lnTo>
                    <a:pt x="136" y="91"/>
                  </a:lnTo>
                  <a:lnTo>
                    <a:pt x="140" y="88"/>
                  </a:lnTo>
                  <a:lnTo>
                    <a:pt x="145" y="82"/>
                  </a:lnTo>
                  <a:lnTo>
                    <a:pt x="147" y="77"/>
                  </a:lnTo>
                  <a:lnTo>
                    <a:pt x="149" y="70"/>
                  </a:lnTo>
                  <a:lnTo>
                    <a:pt x="151" y="62"/>
                  </a:lnTo>
                  <a:lnTo>
                    <a:pt x="151" y="53"/>
                  </a:lnTo>
                  <a:lnTo>
                    <a:pt x="150" y="41"/>
                  </a:lnTo>
                  <a:lnTo>
                    <a:pt x="148" y="29"/>
                  </a:lnTo>
                  <a:lnTo>
                    <a:pt x="143" y="20"/>
                  </a:lnTo>
                  <a:lnTo>
                    <a:pt x="137" y="14"/>
                  </a:lnTo>
                  <a:lnTo>
                    <a:pt x="128" y="7"/>
                  </a:lnTo>
                  <a:lnTo>
                    <a:pt x="118" y="3"/>
                  </a:lnTo>
                  <a:lnTo>
                    <a:pt x="105" y="1"/>
                  </a:lnTo>
                  <a:lnTo>
                    <a:pt x="91" y="0"/>
                  </a:lnTo>
                  <a:lnTo>
                    <a:pt x="0" y="0"/>
                  </a:lnTo>
                  <a:lnTo>
                    <a:pt x="0" y="190"/>
                  </a:lnTo>
                  <a:close/>
                  <a:moveTo>
                    <a:pt x="38" y="82"/>
                  </a:moveTo>
                  <a:lnTo>
                    <a:pt x="38" y="33"/>
                  </a:lnTo>
                  <a:lnTo>
                    <a:pt x="85" y="33"/>
                  </a:lnTo>
                  <a:lnTo>
                    <a:pt x="92" y="33"/>
                  </a:lnTo>
                  <a:lnTo>
                    <a:pt x="97" y="34"/>
                  </a:lnTo>
                  <a:lnTo>
                    <a:pt x="102" y="36"/>
                  </a:lnTo>
                  <a:lnTo>
                    <a:pt x="106" y="40"/>
                  </a:lnTo>
                  <a:lnTo>
                    <a:pt x="110" y="43"/>
                  </a:lnTo>
                  <a:lnTo>
                    <a:pt x="111" y="47"/>
                  </a:lnTo>
                  <a:lnTo>
                    <a:pt x="113" y="52"/>
                  </a:lnTo>
                  <a:lnTo>
                    <a:pt x="113" y="58"/>
                  </a:lnTo>
                  <a:lnTo>
                    <a:pt x="113" y="63"/>
                  </a:lnTo>
                  <a:lnTo>
                    <a:pt x="111" y="69"/>
                  </a:lnTo>
                  <a:lnTo>
                    <a:pt x="109" y="73"/>
                  </a:lnTo>
                  <a:lnTo>
                    <a:pt x="106" y="77"/>
                  </a:lnTo>
                  <a:lnTo>
                    <a:pt x="102" y="79"/>
                  </a:lnTo>
                  <a:lnTo>
                    <a:pt x="97" y="81"/>
                  </a:lnTo>
                  <a:lnTo>
                    <a:pt x="91" y="82"/>
                  </a:lnTo>
                  <a:lnTo>
                    <a:pt x="84" y="82"/>
                  </a:lnTo>
                  <a:lnTo>
                    <a:pt x="38" y="82"/>
                  </a:lnTo>
                  <a:close/>
                </a:path>
              </a:pathLst>
            </a:custGeom>
            <a:solidFill>
              <a:srgbClr val="000000"/>
            </a:solidFill>
            <a:ln w="9525">
              <a:noFill/>
              <a:round/>
              <a:headEnd/>
              <a:tailEnd/>
            </a:ln>
          </p:spPr>
          <p:txBody>
            <a:bodyPr/>
            <a:lstStyle/>
            <a:p>
              <a:endParaRPr lang="es-ES"/>
            </a:p>
          </p:txBody>
        </p:sp>
        <p:sp>
          <p:nvSpPr>
            <p:cNvPr id="34987" name="Freeform 164"/>
            <p:cNvSpPr>
              <a:spLocks/>
            </p:cNvSpPr>
            <p:nvPr/>
          </p:nvSpPr>
          <p:spPr bwMode="auto">
            <a:xfrm>
              <a:off x="614" y="632"/>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7 h 194"/>
                <a:gd name="T10" fmla="*/ 4 w 150"/>
                <a:gd name="T11" fmla="*/ 154 h 194"/>
                <a:gd name="T12" fmla="*/ 7 w 150"/>
                <a:gd name="T13" fmla="*/ 160 h 194"/>
                <a:gd name="T14" fmla="*/ 11 w 150"/>
                <a:gd name="T15" fmla="*/ 166 h 194"/>
                <a:gd name="T16" fmla="*/ 14 w 150"/>
                <a:gd name="T17" fmla="*/ 170 h 194"/>
                <a:gd name="T18" fmla="*/ 19 w 150"/>
                <a:gd name="T19" fmla="*/ 176 h 194"/>
                <a:gd name="T20" fmla="*/ 24 w 150"/>
                <a:gd name="T21" fmla="*/ 181 h 194"/>
                <a:gd name="T22" fmla="*/ 30 w 150"/>
                <a:gd name="T23" fmla="*/ 184 h 194"/>
                <a:gd name="T24" fmla="*/ 35 w 150"/>
                <a:gd name="T25" fmla="*/ 187 h 194"/>
                <a:gd name="T26" fmla="*/ 42 w 150"/>
                <a:gd name="T27" fmla="*/ 190 h 194"/>
                <a:gd name="T28" fmla="*/ 50 w 150"/>
                <a:gd name="T29" fmla="*/ 192 h 194"/>
                <a:gd name="T30" fmla="*/ 58 w 150"/>
                <a:gd name="T31" fmla="*/ 193 h 194"/>
                <a:gd name="T32" fmla="*/ 66 w 150"/>
                <a:gd name="T33" fmla="*/ 194 h 194"/>
                <a:gd name="T34" fmla="*/ 75 w 150"/>
                <a:gd name="T35" fmla="*/ 194 h 194"/>
                <a:gd name="T36" fmla="*/ 84 w 150"/>
                <a:gd name="T37" fmla="*/ 194 h 194"/>
                <a:gd name="T38" fmla="*/ 91 w 150"/>
                <a:gd name="T39" fmla="*/ 193 h 194"/>
                <a:gd name="T40" fmla="*/ 99 w 150"/>
                <a:gd name="T41" fmla="*/ 192 h 194"/>
                <a:gd name="T42" fmla="*/ 107 w 150"/>
                <a:gd name="T43" fmla="*/ 190 h 194"/>
                <a:gd name="T44" fmla="*/ 114 w 150"/>
                <a:gd name="T45" fmla="*/ 187 h 194"/>
                <a:gd name="T46" fmla="*/ 119 w 150"/>
                <a:gd name="T47" fmla="*/ 184 h 194"/>
                <a:gd name="T48" fmla="*/ 125 w 150"/>
                <a:gd name="T49" fmla="*/ 181 h 194"/>
                <a:gd name="T50" fmla="*/ 131 w 150"/>
                <a:gd name="T51" fmla="*/ 176 h 194"/>
                <a:gd name="T52" fmla="*/ 135 w 150"/>
                <a:gd name="T53" fmla="*/ 170 h 194"/>
                <a:gd name="T54" fmla="*/ 138 w 150"/>
                <a:gd name="T55" fmla="*/ 166 h 194"/>
                <a:gd name="T56" fmla="*/ 142 w 150"/>
                <a:gd name="T57" fmla="*/ 160 h 194"/>
                <a:gd name="T58" fmla="*/ 145 w 150"/>
                <a:gd name="T59" fmla="*/ 154 h 194"/>
                <a:gd name="T60" fmla="*/ 147 w 150"/>
                <a:gd name="T61" fmla="*/ 147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9 h 194"/>
                <a:gd name="T74" fmla="*/ 112 w 150"/>
                <a:gd name="T75" fmla="*/ 129 h 194"/>
                <a:gd name="T76" fmla="*/ 109 w 150"/>
                <a:gd name="T77" fmla="*/ 137 h 194"/>
                <a:gd name="T78" fmla="*/ 107 w 150"/>
                <a:gd name="T79" fmla="*/ 145 h 194"/>
                <a:gd name="T80" fmla="*/ 103 w 150"/>
                <a:gd name="T81" fmla="*/ 150 h 194"/>
                <a:gd name="T82" fmla="*/ 98 w 150"/>
                <a:gd name="T83" fmla="*/ 155 h 194"/>
                <a:gd name="T84" fmla="*/ 91 w 150"/>
                <a:gd name="T85" fmla="*/ 158 h 194"/>
                <a:gd name="T86" fmla="*/ 84 w 150"/>
                <a:gd name="T87" fmla="*/ 159 h 194"/>
                <a:gd name="T88" fmla="*/ 75 w 150"/>
                <a:gd name="T89" fmla="*/ 160 h 194"/>
                <a:gd name="T90" fmla="*/ 66 w 150"/>
                <a:gd name="T91" fmla="*/ 159 h 194"/>
                <a:gd name="T92" fmla="*/ 59 w 150"/>
                <a:gd name="T93" fmla="*/ 158 h 194"/>
                <a:gd name="T94" fmla="*/ 52 w 150"/>
                <a:gd name="T95" fmla="*/ 155 h 194"/>
                <a:gd name="T96" fmla="*/ 48 w 150"/>
                <a:gd name="T97" fmla="*/ 150 h 194"/>
                <a:gd name="T98" fmla="*/ 43 w 150"/>
                <a:gd name="T99" fmla="*/ 145 h 194"/>
                <a:gd name="T100" fmla="*/ 41 w 150"/>
                <a:gd name="T101" fmla="*/ 137 h 194"/>
                <a:gd name="T102" fmla="*/ 39 w 150"/>
                <a:gd name="T103" fmla="*/ 129 h 194"/>
                <a:gd name="T104" fmla="*/ 39 w 150"/>
                <a:gd name="T105" fmla="*/ 119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7"/>
                  </a:lnTo>
                  <a:lnTo>
                    <a:pt x="4" y="154"/>
                  </a:lnTo>
                  <a:lnTo>
                    <a:pt x="7" y="160"/>
                  </a:lnTo>
                  <a:lnTo>
                    <a:pt x="11" y="166"/>
                  </a:lnTo>
                  <a:lnTo>
                    <a:pt x="14" y="170"/>
                  </a:lnTo>
                  <a:lnTo>
                    <a:pt x="19" y="176"/>
                  </a:lnTo>
                  <a:lnTo>
                    <a:pt x="24" y="181"/>
                  </a:lnTo>
                  <a:lnTo>
                    <a:pt x="30" y="184"/>
                  </a:lnTo>
                  <a:lnTo>
                    <a:pt x="35" y="187"/>
                  </a:lnTo>
                  <a:lnTo>
                    <a:pt x="42" y="190"/>
                  </a:lnTo>
                  <a:lnTo>
                    <a:pt x="50" y="192"/>
                  </a:lnTo>
                  <a:lnTo>
                    <a:pt x="58" y="193"/>
                  </a:lnTo>
                  <a:lnTo>
                    <a:pt x="66" y="194"/>
                  </a:lnTo>
                  <a:lnTo>
                    <a:pt x="75" y="194"/>
                  </a:lnTo>
                  <a:lnTo>
                    <a:pt x="84" y="194"/>
                  </a:lnTo>
                  <a:lnTo>
                    <a:pt x="91" y="193"/>
                  </a:lnTo>
                  <a:lnTo>
                    <a:pt x="99" y="192"/>
                  </a:lnTo>
                  <a:lnTo>
                    <a:pt x="107" y="190"/>
                  </a:lnTo>
                  <a:lnTo>
                    <a:pt x="114" y="187"/>
                  </a:lnTo>
                  <a:lnTo>
                    <a:pt x="119" y="184"/>
                  </a:lnTo>
                  <a:lnTo>
                    <a:pt x="125" y="181"/>
                  </a:lnTo>
                  <a:lnTo>
                    <a:pt x="131" y="176"/>
                  </a:lnTo>
                  <a:lnTo>
                    <a:pt x="135" y="170"/>
                  </a:lnTo>
                  <a:lnTo>
                    <a:pt x="138" y="166"/>
                  </a:lnTo>
                  <a:lnTo>
                    <a:pt x="142" y="160"/>
                  </a:lnTo>
                  <a:lnTo>
                    <a:pt x="145" y="154"/>
                  </a:lnTo>
                  <a:lnTo>
                    <a:pt x="147" y="147"/>
                  </a:lnTo>
                  <a:lnTo>
                    <a:pt x="149" y="139"/>
                  </a:lnTo>
                  <a:lnTo>
                    <a:pt x="150" y="131"/>
                  </a:lnTo>
                  <a:lnTo>
                    <a:pt x="150" y="122"/>
                  </a:lnTo>
                  <a:lnTo>
                    <a:pt x="150" y="0"/>
                  </a:lnTo>
                  <a:lnTo>
                    <a:pt x="112" y="0"/>
                  </a:lnTo>
                  <a:lnTo>
                    <a:pt x="112" y="119"/>
                  </a:lnTo>
                  <a:lnTo>
                    <a:pt x="112" y="129"/>
                  </a:lnTo>
                  <a:lnTo>
                    <a:pt x="109" y="137"/>
                  </a:lnTo>
                  <a:lnTo>
                    <a:pt x="107" y="145"/>
                  </a:lnTo>
                  <a:lnTo>
                    <a:pt x="103" y="150"/>
                  </a:lnTo>
                  <a:lnTo>
                    <a:pt x="98" y="155"/>
                  </a:lnTo>
                  <a:lnTo>
                    <a:pt x="91" y="158"/>
                  </a:lnTo>
                  <a:lnTo>
                    <a:pt x="84" y="159"/>
                  </a:lnTo>
                  <a:lnTo>
                    <a:pt x="75" y="160"/>
                  </a:lnTo>
                  <a:lnTo>
                    <a:pt x="66" y="159"/>
                  </a:lnTo>
                  <a:lnTo>
                    <a:pt x="59" y="158"/>
                  </a:lnTo>
                  <a:lnTo>
                    <a:pt x="52" y="155"/>
                  </a:lnTo>
                  <a:lnTo>
                    <a:pt x="48" y="150"/>
                  </a:lnTo>
                  <a:lnTo>
                    <a:pt x="43" y="145"/>
                  </a:lnTo>
                  <a:lnTo>
                    <a:pt x="41" y="137"/>
                  </a:lnTo>
                  <a:lnTo>
                    <a:pt x="39" y="129"/>
                  </a:lnTo>
                  <a:lnTo>
                    <a:pt x="39" y="119"/>
                  </a:lnTo>
                  <a:lnTo>
                    <a:pt x="39" y="0"/>
                  </a:lnTo>
                  <a:lnTo>
                    <a:pt x="0" y="0"/>
                  </a:lnTo>
                  <a:close/>
                </a:path>
              </a:pathLst>
            </a:custGeom>
            <a:solidFill>
              <a:srgbClr val="000000"/>
            </a:solidFill>
            <a:ln w="9525">
              <a:noFill/>
              <a:round/>
              <a:headEnd/>
              <a:tailEnd/>
            </a:ln>
          </p:spPr>
          <p:txBody>
            <a:bodyPr/>
            <a:lstStyle/>
            <a:p>
              <a:endParaRPr lang="es-ES"/>
            </a:p>
          </p:txBody>
        </p:sp>
        <p:sp>
          <p:nvSpPr>
            <p:cNvPr id="34988" name="Freeform 165"/>
            <p:cNvSpPr>
              <a:spLocks noEditPoints="1"/>
            </p:cNvSpPr>
            <p:nvPr/>
          </p:nvSpPr>
          <p:spPr bwMode="auto">
            <a:xfrm>
              <a:off x="675" y="632"/>
              <a:ext cx="48" cy="63"/>
            </a:xfrm>
            <a:custGeom>
              <a:avLst/>
              <a:gdLst>
                <a:gd name="T0" fmla="*/ 38 w 144"/>
                <a:gd name="T1" fmla="*/ 122 h 190"/>
                <a:gd name="T2" fmla="*/ 87 w 144"/>
                <a:gd name="T3" fmla="*/ 122 h 190"/>
                <a:gd name="T4" fmla="*/ 100 w 144"/>
                <a:gd name="T5" fmla="*/ 121 h 190"/>
                <a:gd name="T6" fmla="*/ 111 w 144"/>
                <a:gd name="T7" fmla="*/ 117 h 190"/>
                <a:gd name="T8" fmla="*/ 121 w 144"/>
                <a:gd name="T9" fmla="*/ 113 h 190"/>
                <a:gd name="T10" fmla="*/ 129 w 144"/>
                <a:gd name="T11" fmla="*/ 106 h 190"/>
                <a:gd name="T12" fmla="*/ 136 w 144"/>
                <a:gd name="T13" fmla="*/ 97 h 190"/>
                <a:gd name="T14" fmla="*/ 140 w 144"/>
                <a:gd name="T15" fmla="*/ 87 h 190"/>
                <a:gd name="T16" fmla="*/ 143 w 144"/>
                <a:gd name="T17" fmla="*/ 75 h 190"/>
                <a:gd name="T18" fmla="*/ 144 w 144"/>
                <a:gd name="T19" fmla="*/ 61 h 190"/>
                <a:gd name="T20" fmla="*/ 143 w 144"/>
                <a:gd name="T21" fmla="*/ 46 h 190"/>
                <a:gd name="T22" fmla="*/ 140 w 144"/>
                <a:gd name="T23" fmla="*/ 35 h 190"/>
                <a:gd name="T24" fmla="*/ 135 w 144"/>
                <a:gd name="T25" fmla="*/ 24 h 190"/>
                <a:gd name="T26" fmla="*/ 129 w 144"/>
                <a:gd name="T27" fmla="*/ 16 h 190"/>
                <a:gd name="T28" fmla="*/ 120 w 144"/>
                <a:gd name="T29" fmla="*/ 9 h 190"/>
                <a:gd name="T30" fmla="*/ 110 w 144"/>
                <a:gd name="T31" fmla="*/ 3 h 190"/>
                <a:gd name="T32" fmla="*/ 98 w 144"/>
                <a:gd name="T33" fmla="*/ 1 h 190"/>
                <a:gd name="T34" fmla="*/ 84 w 144"/>
                <a:gd name="T35" fmla="*/ 0 h 190"/>
                <a:gd name="T36" fmla="*/ 0 w 144"/>
                <a:gd name="T37" fmla="*/ 0 h 190"/>
                <a:gd name="T38" fmla="*/ 0 w 144"/>
                <a:gd name="T39" fmla="*/ 190 h 190"/>
                <a:gd name="T40" fmla="*/ 38 w 144"/>
                <a:gd name="T41" fmla="*/ 190 h 190"/>
                <a:gd name="T42" fmla="*/ 38 w 144"/>
                <a:gd name="T43" fmla="*/ 122 h 190"/>
                <a:gd name="T44" fmla="*/ 38 w 144"/>
                <a:gd name="T45" fmla="*/ 88 h 190"/>
                <a:gd name="T46" fmla="*/ 38 w 144"/>
                <a:gd name="T47" fmla="*/ 33 h 190"/>
                <a:gd name="T48" fmla="*/ 79 w 144"/>
                <a:gd name="T49" fmla="*/ 33 h 190"/>
                <a:gd name="T50" fmla="*/ 84 w 144"/>
                <a:gd name="T51" fmla="*/ 33 h 190"/>
                <a:gd name="T52" fmla="*/ 90 w 144"/>
                <a:gd name="T53" fmla="*/ 35 h 190"/>
                <a:gd name="T54" fmla="*/ 95 w 144"/>
                <a:gd name="T55" fmla="*/ 37 h 190"/>
                <a:gd name="T56" fmla="*/ 99 w 144"/>
                <a:gd name="T57" fmla="*/ 40 h 190"/>
                <a:gd name="T58" fmla="*/ 102 w 144"/>
                <a:gd name="T59" fmla="*/ 44 h 190"/>
                <a:gd name="T60" fmla="*/ 104 w 144"/>
                <a:gd name="T61" fmla="*/ 49 h 190"/>
                <a:gd name="T62" fmla="*/ 106 w 144"/>
                <a:gd name="T63" fmla="*/ 54 h 190"/>
                <a:gd name="T64" fmla="*/ 106 w 144"/>
                <a:gd name="T65" fmla="*/ 61 h 190"/>
                <a:gd name="T66" fmla="*/ 106 w 144"/>
                <a:gd name="T67" fmla="*/ 68 h 190"/>
                <a:gd name="T68" fmla="*/ 103 w 144"/>
                <a:gd name="T69" fmla="*/ 73 h 190"/>
                <a:gd name="T70" fmla="*/ 101 w 144"/>
                <a:gd name="T71" fmla="*/ 78 h 190"/>
                <a:gd name="T72" fmla="*/ 99 w 144"/>
                <a:gd name="T73" fmla="*/ 81 h 190"/>
                <a:gd name="T74" fmla="*/ 94 w 144"/>
                <a:gd name="T75" fmla="*/ 85 h 190"/>
                <a:gd name="T76" fmla="*/ 90 w 144"/>
                <a:gd name="T77" fmla="*/ 87 h 190"/>
                <a:gd name="T78" fmla="*/ 83 w 144"/>
                <a:gd name="T79" fmla="*/ 88 h 190"/>
                <a:gd name="T80" fmla="*/ 76 w 144"/>
                <a:gd name="T81" fmla="*/ 88 h 190"/>
                <a:gd name="T82" fmla="*/ 38 w 144"/>
                <a:gd name="T83" fmla="*/ 88 h 19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4"/>
                <a:gd name="T127" fmla="*/ 0 h 190"/>
                <a:gd name="T128" fmla="*/ 144 w 144"/>
                <a:gd name="T129" fmla="*/ 190 h 19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4" h="190">
                  <a:moveTo>
                    <a:pt x="38" y="122"/>
                  </a:moveTo>
                  <a:lnTo>
                    <a:pt x="87" y="122"/>
                  </a:lnTo>
                  <a:lnTo>
                    <a:pt x="100" y="121"/>
                  </a:lnTo>
                  <a:lnTo>
                    <a:pt x="111" y="117"/>
                  </a:lnTo>
                  <a:lnTo>
                    <a:pt x="121" y="113"/>
                  </a:lnTo>
                  <a:lnTo>
                    <a:pt x="129" y="106"/>
                  </a:lnTo>
                  <a:lnTo>
                    <a:pt x="136" y="97"/>
                  </a:lnTo>
                  <a:lnTo>
                    <a:pt x="140" y="87"/>
                  </a:lnTo>
                  <a:lnTo>
                    <a:pt x="143" y="75"/>
                  </a:lnTo>
                  <a:lnTo>
                    <a:pt x="144" y="61"/>
                  </a:lnTo>
                  <a:lnTo>
                    <a:pt x="143" y="46"/>
                  </a:lnTo>
                  <a:lnTo>
                    <a:pt x="140" y="35"/>
                  </a:lnTo>
                  <a:lnTo>
                    <a:pt x="135" y="24"/>
                  </a:lnTo>
                  <a:lnTo>
                    <a:pt x="129" y="16"/>
                  </a:lnTo>
                  <a:lnTo>
                    <a:pt x="120" y="9"/>
                  </a:lnTo>
                  <a:lnTo>
                    <a:pt x="110" y="3"/>
                  </a:lnTo>
                  <a:lnTo>
                    <a:pt x="98" y="1"/>
                  </a:lnTo>
                  <a:lnTo>
                    <a:pt x="84" y="0"/>
                  </a:lnTo>
                  <a:lnTo>
                    <a:pt x="0" y="0"/>
                  </a:lnTo>
                  <a:lnTo>
                    <a:pt x="0" y="190"/>
                  </a:lnTo>
                  <a:lnTo>
                    <a:pt x="38" y="190"/>
                  </a:lnTo>
                  <a:lnTo>
                    <a:pt x="38" y="122"/>
                  </a:lnTo>
                  <a:close/>
                  <a:moveTo>
                    <a:pt x="38" y="88"/>
                  </a:moveTo>
                  <a:lnTo>
                    <a:pt x="38" y="33"/>
                  </a:lnTo>
                  <a:lnTo>
                    <a:pt x="79" y="33"/>
                  </a:lnTo>
                  <a:lnTo>
                    <a:pt x="84" y="33"/>
                  </a:lnTo>
                  <a:lnTo>
                    <a:pt x="90" y="35"/>
                  </a:lnTo>
                  <a:lnTo>
                    <a:pt x="95" y="37"/>
                  </a:lnTo>
                  <a:lnTo>
                    <a:pt x="99" y="40"/>
                  </a:lnTo>
                  <a:lnTo>
                    <a:pt x="102" y="44"/>
                  </a:lnTo>
                  <a:lnTo>
                    <a:pt x="104" y="49"/>
                  </a:lnTo>
                  <a:lnTo>
                    <a:pt x="106" y="54"/>
                  </a:lnTo>
                  <a:lnTo>
                    <a:pt x="106" y="61"/>
                  </a:lnTo>
                  <a:lnTo>
                    <a:pt x="106" y="68"/>
                  </a:lnTo>
                  <a:lnTo>
                    <a:pt x="103" y="73"/>
                  </a:lnTo>
                  <a:lnTo>
                    <a:pt x="101" y="78"/>
                  </a:lnTo>
                  <a:lnTo>
                    <a:pt x="99" y="81"/>
                  </a:lnTo>
                  <a:lnTo>
                    <a:pt x="94" y="85"/>
                  </a:lnTo>
                  <a:lnTo>
                    <a:pt x="90" y="87"/>
                  </a:lnTo>
                  <a:lnTo>
                    <a:pt x="83" y="88"/>
                  </a:lnTo>
                  <a:lnTo>
                    <a:pt x="76" y="88"/>
                  </a:lnTo>
                  <a:lnTo>
                    <a:pt x="38" y="88"/>
                  </a:lnTo>
                  <a:close/>
                </a:path>
              </a:pathLst>
            </a:custGeom>
            <a:solidFill>
              <a:srgbClr val="000000"/>
            </a:solidFill>
            <a:ln w="9525">
              <a:noFill/>
              <a:round/>
              <a:headEnd/>
              <a:tailEnd/>
            </a:ln>
          </p:spPr>
          <p:txBody>
            <a:bodyPr/>
            <a:lstStyle/>
            <a:p>
              <a:endParaRPr lang="es-ES"/>
            </a:p>
          </p:txBody>
        </p:sp>
        <p:sp>
          <p:nvSpPr>
            <p:cNvPr id="34989" name="Freeform 166"/>
            <p:cNvSpPr>
              <a:spLocks noEditPoints="1"/>
            </p:cNvSpPr>
            <p:nvPr/>
          </p:nvSpPr>
          <p:spPr bwMode="auto">
            <a:xfrm>
              <a:off x="729" y="631"/>
              <a:ext cx="62" cy="66"/>
            </a:xfrm>
            <a:custGeom>
              <a:avLst/>
              <a:gdLst>
                <a:gd name="T0" fmla="*/ 0 w 184"/>
                <a:gd name="T1" fmla="*/ 109 h 197"/>
                <a:gd name="T2" fmla="*/ 3 w 184"/>
                <a:gd name="T3" fmla="*/ 129 h 197"/>
                <a:gd name="T4" fmla="*/ 10 w 184"/>
                <a:gd name="T5" fmla="*/ 149 h 197"/>
                <a:gd name="T6" fmla="*/ 19 w 184"/>
                <a:gd name="T7" fmla="*/ 163 h 197"/>
                <a:gd name="T8" fmla="*/ 31 w 184"/>
                <a:gd name="T9" fmla="*/ 177 h 197"/>
                <a:gd name="T10" fmla="*/ 46 w 184"/>
                <a:gd name="T11" fmla="*/ 187 h 197"/>
                <a:gd name="T12" fmla="*/ 63 w 184"/>
                <a:gd name="T13" fmla="*/ 194 h 197"/>
                <a:gd name="T14" fmla="*/ 82 w 184"/>
                <a:gd name="T15" fmla="*/ 197 h 197"/>
                <a:gd name="T16" fmla="*/ 102 w 184"/>
                <a:gd name="T17" fmla="*/ 197 h 197"/>
                <a:gd name="T18" fmla="*/ 121 w 184"/>
                <a:gd name="T19" fmla="*/ 194 h 197"/>
                <a:gd name="T20" fmla="*/ 138 w 184"/>
                <a:gd name="T21" fmla="*/ 187 h 197"/>
                <a:gd name="T22" fmla="*/ 152 w 184"/>
                <a:gd name="T23" fmla="*/ 177 h 197"/>
                <a:gd name="T24" fmla="*/ 165 w 184"/>
                <a:gd name="T25" fmla="*/ 163 h 197"/>
                <a:gd name="T26" fmla="*/ 173 w 184"/>
                <a:gd name="T27" fmla="*/ 149 h 197"/>
                <a:gd name="T28" fmla="*/ 180 w 184"/>
                <a:gd name="T29" fmla="*/ 129 h 197"/>
                <a:gd name="T30" fmla="*/ 184 w 184"/>
                <a:gd name="T31" fmla="*/ 109 h 197"/>
                <a:gd name="T32" fmla="*/ 184 w 184"/>
                <a:gd name="T33" fmla="*/ 88 h 197"/>
                <a:gd name="T34" fmla="*/ 180 w 184"/>
                <a:gd name="T35" fmla="*/ 67 h 197"/>
                <a:gd name="T36" fmla="*/ 173 w 184"/>
                <a:gd name="T37" fmla="*/ 48 h 197"/>
                <a:gd name="T38" fmla="*/ 165 w 184"/>
                <a:gd name="T39" fmla="*/ 34 h 197"/>
                <a:gd name="T40" fmla="*/ 152 w 184"/>
                <a:gd name="T41" fmla="*/ 20 h 197"/>
                <a:gd name="T42" fmla="*/ 138 w 184"/>
                <a:gd name="T43" fmla="*/ 11 h 197"/>
                <a:gd name="T44" fmla="*/ 121 w 184"/>
                <a:gd name="T45" fmla="*/ 3 h 197"/>
                <a:gd name="T46" fmla="*/ 102 w 184"/>
                <a:gd name="T47" fmla="*/ 0 h 197"/>
                <a:gd name="T48" fmla="*/ 82 w 184"/>
                <a:gd name="T49" fmla="*/ 0 h 197"/>
                <a:gd name="T50" fmla="*/ 63 w 184"/>
                <a:gd name="T51" fmla="*/ 3 h 197"/>
                <a:gd name="T52" fmla="*/ 46 w 184"/>
                <a:gd name="T53" fmla="*/ 11 h 197"/>
                <a:gd name="T54" fmla="*/ 31 w 184"/>
                <a:gd name="T55" fmla="*/ 20 h 197"/>
                <a:gd name="T56" fmla="*/ 19 w 184"/>
                <a:gd name="T57" fmla="*/ 34 h 197"/>
                <a:gd name="T58" fmla="*/ 10 w 184"/>
                <a:gd name="T59" fmla="*/ 48 h 197"/>
                <a:gd name="T60" fmla="*/ 3 w 184"/>
                <a:gd name="T61" fmla="*/ 67 h 197"/>
                <a:gd name="T62" fmla="*/ 0 w 184"/>
                <a:gd name="T63" fmla="*/ 88 h 197"/>
                <a:gd name="T64" fmla="*/ 39 w 184"/>
                <a:gd name="T65" fmla="*/ 99 h 197"/>
                <a:gd name="T66" fmla="*/ 42 w 184"/>
                <a:gd name="T67" fmla="*/ 71 h 197"/>
                <a:gd name="T68" fmla="*/ 52 w 184"/>
                <a:gd name="T69" fmla="*/ 50 h 197"/>
                <a:gd name="T70" fmla="*/ 69 w 184"/>
                <a:gd name="T71" fmla="*/ 38 h 197"/>
                <a:gd name="T72" fmla="*/ 92 w 184"/>
                <a:gd name="T73" fmla="*/ 34 h 197"/>
                <a:gd name="T74" fmla="*/ 114 w 184"/>
                <a:gd name="T75" fmla="*/ 38 h 197"/>
                <a:gd name="T76" fmla="*/ 130 w 184"/>
                <a:gd name="T77" fmla="*/ 50 h 197"/>
                <a:gd name="T78" fmla="*/ 141 w 184"/>
                <a:gd name="T79" fmla="*/ 71 h 197"/>
                <a:gd name="T80" fmla="*/ 144 w 184"/>
                <a:gd name="T81" fmla="*/ 99 h 197"/>
                <a:gd name="T82" fmla="*/ 141 w 184"/>
                <a:gd name="T83" fmla="*/ 126 h 197"/>
                <a:gd name="T84" fmla="*/ 130 w 184"/>
                <a:gd name="T85" fmla="*/ 146 h 197"/>
                <a:gd name="T86" fmla="*/ 114 w 184"/>
                <a:gd name="T87" fmla="*/ 159 h 197"/>
                <a:gd name="T88" fmla="*/ 92 w 184"/>
                <a:gd name="T89" fmla="*/ 163 h 197"/>
                <a:gd name="T90" fmla="*/ 69 w 184"/>
                <a:gd name="T91" fmla="*/ 159 h 197"/>
                <a:gd name="T92" fmla="*/ 52 w 184"/>
                <a:gd name="T93" fmla="*/ 146 h 197"/>
                <a:gd name="T94" fmla="*/ 42 w 184"/>
                <a:gd name="T95" fmla="*/ 126 h 197"/>
                <a:gd name="T96" fmla="*/ 39 w 184"/>
                <a:gd name="T97" fmla="*/ 99 h 19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84"/>
                <a:gd name="T148" fmla="*/ 0 h 197"/>
                <a:gd name="T149" fmla="*/ 184 w 184"/>
                <a:gd name="T150" fmla="*/ 197 h 19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84" h="197">
                  <a:moveTo>
                    <a:pt x="0" y="99"/>
                  </a:moveTo>
                  <a:lnTo>
                    <a:pt x="0" y="109"/>
                  </a:lnTo>
                  <a:lnTo>
                    <a:pt x="1" y="120"/>
                  </a:lnTo>
                  <a:lnTo>
                    <a:pt x="3" y="129"/>
                  </a:lnTo>
                  <a:lnTo>
                    <a:pt x="7" y="140"/>
                  </a:lnTo>
                  <a:lnTo>
                    <a:pt x="10" y="149"/>
                  </a:lnTo>
                  <a:lnTo>
                    <a:pt x="14" y="157"/>
                  </a:lnTo>
                  <a:lnTo>
                    <a:pt x="19" y="163"/>
                  </a:lnTo>
                  <a:lnTo>
                    <a:pt x="24" y="170"/>
                  </a:lnTo>
                  <a:lnTo>
                    <a:pt x="31" y="177"/>
                  </a:lnTo>
                  <a:lnTo>
                    <a:pt x="38" y="181"/>
                  </a:lnTo>
                  <a:lnTo>
                    <a:pt x="46" y="187"/>
                  </a:lnTo>
                  <a:lnTo>
                    <a:pt x="54" y="190"/>
                  </a:lnTo>
                  <a:lnTo>
                    <a:pt x="63" y="194"/>
                  </a:lnTo>
                  <a:lnTo>
                    <a:pt x="72" y="195"/>
                  </a:lnTo>
                  <a:lnTo>
                    <a:pt x="82" y="197"/>
                  </a:lnTo>
                  <a:lnTo>
                    <a:pt x="92" y="197"/>
                  </a:lnTo>
                  <a:lnTo>
                    <a:pt x="102" y="197"/>
                  </a:lnTo>
                  <a:lnTo>
                    <a:pt x="112" y="195"/>
                  </a:lnTo>
                  <a:lnTo>
                    <a:pt x="121" y="194"/>
                  </a:lnTo>
                  <a:lnTo>
                    <a:pt x="130" y="190"/>
                  </a:lnTo>
                  <a:lnTo>
                    <a:pt x="138" y="187"/>
                  </a:lnTo>
                  <a:lnTo>
                    <a:pt x="145" y="181"/>
                  </a:lnTo>
                  <a:lnTo>
                    <a:pt x="152" y="177"/>
                  </a:lnTo>
                  <a:lnTo>
                    <a:pt x="159" y="170"/>
                  </a:lnTo>
                  <a:lnTo>
                    <a:pt x="165" y="163"/>
                  </a:lnTo>
                  <a:lnTo>
                    <a:pt x="169" y="157"/>
                  </a:lnTo>
                  <a:lnTo>
                    <a:pt x="173" y="149"/>
                  </a:lnTo>
                  <a:lnTo>
                    <a:pt x="177" y="140"/>
                  </a:lnTo>
                  <a:lnTo>
                    <a:pt x="180" y="129"/>
                  </a:lnTo>
                  <a:lnTo>
                    <a:pt x="182" y="120"/>
                  </a:lnTo>
                  <a:lnTo>
                    <a:pt x="184" y="109"/>
                  </a:lnTo>
                  <a:lnTo>
                    <a:pt x="184" y="99"/>
                  </a:lnTo>
                  <a:lnTo>
                    <a:pt x="184" y="88"/>
                  </a:lnTo>
                  <a:lnTo>
                    <a:pt x="182" y="76"/>
                  </a:lnTo>
                  <a:lnTo>
                    <a:pt x="180" y="67"/>
                  </a:lnTo>
                  <a:lnTo>
                    <a:pt x="177" y="57"/>
                  </a:lnTo>
                  <a:lnTo>
                    <a:pt x="173" y="48"/>
                  </a:lnTo>
                  <a:lnTo>
                    <a:pt x="169" y="40"/>
                  </a:lnTo>
                  <a:lnTo>
                    <a:pt x="165" y="34"/>
                  </a:lnTo>
                  <a:lnTo>
                    <a:pt x="159" y="27"/>
                  </a:lnTo>
                  <a:lnTo>
                    <a:pt x="152" y="20"/>
                  </a:lnTo>
                  <a:lnTo>
                    <a:pt x="145" y="16"/>
                  </a:lnTo>
                  <a:lnTo>
                    <a:pt x="138" y="11"/>
                  </a:lnTo>
                  <a:lnTo>
                    <a:pt x="130" y="6"/>
                  </a:lnTo>
                  <a:lnTo>
                    <a:pt x="121" y="3"/>
                  </a:lnTo>
                  <a:lnTo>
                    <a:pt x="112" y="2"/>
                  </a:lnTo>
                  <a:lnTo>
                    <a:pt x="102" y="0"/>
                  </a:lnTo>
                  <a:lnTo>
                    <a:pt x="92" y="0"/>
                  </a:lnTo>
                  <a:lnTo>
                    <a:pt x="82" y="0"/>
                  </a:lnTo>
                  <a:lnTo>
                    <a:pt x="72" y="2"/>
                  </a:lnTo>
                  <a:lnTo>
                    <a:pt x="63" y="3"/>
                  </a:lnTo>
                  <a:lnTo>
                    <a:pt x="54" y="6"/>
                  </a:lnTo>
                  <a:lnTo>
                    <a:pt x="46" y="11"/>
                  </a:lnTo>
                  <a:lnTo>
                    <a:pt x="38" y="16"/>
                  </a:lnTo>
                  <a:lnTo>
                    <a:pt x="31" y="20"/>
                  </a:lnTo>
                  <a:lnTo>
                    <a:pt x="24" y="27"/>
                  </a:lnTo>
                  <a:lnTo>
                    <a:pt x="19" y="34"/>
                  </a:lnTo>
                  <a:lnTo>
                    <a:pt x="14" y="40"/>
                  </a:lnTo>
                  <a:lnTo>
                    <a:pt x="10" y="48"/>
                  </a:lnTo>
                  <a:lnTo>
                    <a:pt x="7" y="57"/>
                  </a:lnTo>
                  <a:lnTo>
                    <a:pt x="3" y="67"/>
                  </a:lnTo>
                  <a:lnTo>
                    <a:pt x="1" y="76"/>
                  </a:lnTo>
                  <a:lnTo>
                    <a:pt x="0" y="88"/>
                  </a:lnTo>
                  <a:lnTo>
                    <a:pt x="0" y="99"/>
                  </a:lnTo>
                  <a:close/>
                  <a:moveTo>
                    <a:pt x="39" y="99"/>
                  </a:moveTo>
                  <a:lnTo>
                    <a:pt x="40" y="83"/>
                  </a:lnTo>
                  <a:lnTo>
                    <a:pt x="42" y="71"/>
                  </a:lnTo>
                  <a:lnTo>
                    <a:pt x="47" y="60"/>
                  </a:lnTo>
                  <a:lnTo>
                    <a:pt x="52" y="50"/>
                  </a:lnTo>
                  <a:lnTo>
                    <a:pt x="60" y="44"/>
                  </a:lnTo>
                  <a:lnTo>
                    <a:pt x="69" y="38"/>
                  </a:lnTo>
                  <a:lnTo>
                    <a:pt x="79" y="35"/>
                  </a:lnTo>
                  <a:lnTo>
                    <a:pt x="92" y="34"/>
                  </a:lnTo>
                  <a:lnTo>
                    <a:pt x="103" y="35"/>
                  </a:lnTo>
                  <a:lnTo>
                    <a:pt x="114" y="38"/>
                  </a:lnTo>
                  <a:lnTo>
                    <a:pt x="123" y="44"/>
                  </a:lnTo>
                  <a:lnTo>
                    <a:pt x="130" y="50"/>
                  </a:lnTo>
                  <a:lnTo>
                    <a:pt x="137" y="60"/>
                  </a:lnTo>
                  <a:lnTo>
                    <a:pt x="141" y="71"/>
                  </a:lnTo>
                  <a:lnTo>
                    <a:pt x="143" y="83"/>
                  </a:lnTo>
                  <a:lnTo>
                    <a:pt x="144" y="99"/>
                  </a:lnTo>
                  <a:lnTo>
                    <a:pt x="143" y="114"/>
                  </a:lnTo>
                  <a:lnTo>
                    <a:pt x="141" y="126"/>
                  </a:lnTo>
                  <a:lnTo>
                    <a:pt x="137" y="137"/>
                  </a:lnTo>
                  <a:lnTo>
                    <a:pt x="130" y="146"/>
                  </a:lnTo>
                  <a:lnTo>
                    <a:pt x="123" y="154"/>
                  </a:lnTo>
                  <a:lnTo>
                    <a:pt x="114" y="159"/>
                  </a:lnTo>
                  <a:lnTo>
                    <a:pt x="103" y="162"/>
                  </a:lnTo>
                  <a:lnTo>
                    <a:pt x="92" y="163"/>
                  </a:lnTo>
                  <a:lnTo>
                    <a:pt x="79" y="162"/>
                  </a:lnTo>
                  <a:lnTo>
                    <a:pt x="69" y="159"/>
                  </a:lnTo>
                  <a:lnTo>
                    <a:pt x="60" y="154"/>
                  </a:lnTo>
                  <a:lnTo>
                    <a:pt x="52" y="146"/>
                  </a:lnTo>
                  <a:lnTo>
                    <a:pt x="47" y="137"/>
                  </a:lnTo>
                  <a:lnTo>
                    <a:pt x="42" y="126"/>
                  </a:lnTo>
                  <a:lnTo>
                    <a:pt x="40" y="114"/>
                  </a:lnTo>
                  <a:lnTo>
                    <a:pt x="39" y="99"/>
                  </a:lnTo>
                  <a:close/>
                </a:path>
              </a:pathLst>
            </a:custGeom>
            <a:solidFill>
              <a:srgbClr val="000000"/>
            </a:solidFill>
            <a:ln w="9525">
              <a:noFill/>
              <a:round/>
              <a:headEnd/>
              <a:tailEnd/>
            </a:ln>
          </p:spPr>
          <p:txBody>
            <a:bodyPr/>
            <a:lstStyle/>
            <a:p>
              <a:endParaRPr lang="es-ES"/>
            </a:p>
          </p:txBody>
        </p:sp>
        <p:sp>
          <p:nvSpPr>
            <p:cNvPr id="34990" name="Freeform 167"/>
            <p:cNvSpPr>
              <a:spLocks noEditPoints="1"/>
            </p:cNvSpPr>
            <p:nvPr/>
          </p:nvSpPr>
          <p:spPr bwMode="auto">
            <a:xfrm>
              <a:off x="824" y="632"/>
              <a:ext cx="53" cy="63"/>
            </a:xfrm>
            <a:custGeom>
              <a:avLst/>
              <a:gdLst>
                <a:gd name="T0" fmla="*/ 0 w 159"/>
                <a:gd name="T1" fmla="*/ 190 h 190"/>
                <a:gd name="T2" fmla="*/ 64 w 159"/>
                <a:gd name="T3" fmla="*/ 190 h 190"/>
                <a:gd name="T4" fmla="*/ 73 w 159"/>
                <a:gd name="T5" fmla="*/ 190 h 190"/>
                <a:gd name="T6" fmla="*/ 82 w 159"/>
                <a:gd name="T7" fmla="*/ 190 h 190"/>
                <a:gd name="T8" fmla="*/ 91 w 159"/>
                <a:gd name="T9" fmla="*/ 188 h 190"/>
                <a:gd name="T10" fmla="*/ 100 w 159"/>
                <a:gd name="T11" fmla="*/ 186 h 190"/>
                <a:gd name="T12" fmla="*/ 108 w 159"/>
                <a:gd name="T13" fmla="*/ 185 h 190"/>
                <a:gd name="T14" fmla="*/ 115 w 159"/>
                <a:gd name="T15" fmla="*/ 182 h 190"/>
                <a:gd name="T16" fmla="*/ 122 w 159"/>
                <a:gd name="T17" fmla="*/ 177 h 190"/>
                <a:gd name="T18" fmla="*/ 129 w 159"/>
                <a:gd name="T19" fmla="*/ 173 h 190"/>
                <a:gd name="T20" fmla="*/ 136 w 159"/>
                <a:gd name="T21" fmla="*/ 166 h 190"/>
                <a:gd name="T22" fmla="*/ 141 w 159"/>
                <a:gd name="T23" fmla="*/ 159 h 190"/>
                <a:gd name="T24" fmla="*/ 147 w 159"/>
                <a:gd name="T25" fmla="*/ 150 h 190"/>
                <a:gd name="T26" fmla="*/ 152 w 159"/>
                <a:gd name="T27" fmla="*/ 141 h 190"/>
                <a:gd name="T28" fmla="*/ 155 w 159"/>
                <a:gd name="T29" fmla="*/ 131 h 190"/>
                <a:gd name="T30" fmla="*/ 157 w 159"/>
                <a:gd name="T31" fmla="*/ 120 h 190"/>
                <a:gd name="T32" fmla="*/ 159 w 159"/>
                <a:gd name="T33" fmla="*/ 107 h 190"/>
                <a:gd name="T34" fmla="*/ 159 w 159"/>
                <a:gd name="T35" fmla="*/ 95 h 190"/>
                <a:gd name="T36" fmla="*/ 159 w 159"/>
                <a:gd name="T37" fmla="*/ 84 h 190"/>
                <a:gd name="T38" fmla="*/ 158 w 159"/>
                <a:gd name="T39" fmla="*/ 72 h 190"/>
                <a:gd name="T40" fmla="*/ 156 w 159"/>
                <a:gd name="T41" fmla="*/ 62 h 190"/>
                <a:gd name="T42" fmla="*/ 154 w 159"/>
                <a:gd name="T43" fmla="*/ 53 h 190"/>
                <a:gd name="T44" fmla="*/ 152 w 159"/>
                <a:gd name="T45" fmla="*/ 44 h 190"/>
                <a:gd name="T46" fmla="*/ 147 w 159"/>
                <a:gd name="T47" fmla="*/ 37 h 190"/>
                <a:gd name="T48" fmla="*/ 144 w 159"/>
                <a:gd name="T49" fmla="*/ 29 h 190"/>
                <a:gd name="T50" fmla="*/ 138 w 159"/>
                <a:gd name="T51" fmla="*/ 24 h 190"/>
                <a:gd name="T52" fmla="*/ 132 w 159"/>
                <a:gd name="T53" fmla="*/ 18 h 190"/>
                <a:gd name="T54" fmla="*/ 126 w 159"/>
                <a:gd name="T55" fmla="*/ 14 h 190"/>
                <a:gd name="T56" fmla="*/ 119 w 159"/>
                <a:gd name="T57" fmla="*/ 9 h 190"/>
                <a:gd name="T58" fmla="*/ 111 w 159"/>
                <a:gd name="T59" fmla="*/ 6 h 190"/>
                <a:gd name="T60" fmla="*/ 103 w 159"/>
                <a:gd name="T61" fmla="*/ 3 h 190"/>
                <a:gd name="T62" fmla="*/ 94 w 159"/>
                <a:gd name="T63" fmla="*/ 1 h 190"/>
                <a:gd name="T64" fmla="*/ 84 w 159"/>
                <a:gd name="T65" fmla="*/ 0 h 190"/>
                <a:gd name="T66" fmla="*/ 74 w 159"/>
                <a:gd name="T67" fmla="*/ 0 h 190"/>
                <a:gd name="T68" fmla="*/ 0 w 159"/>
                <a:gd name="T69" fmla="*/ 0 h 190"/>
                <a:gd name="T70" fmla="*/ 0 w 159"/>
                <a:gd name="T71" fmla="*/ 190 h 190"/>
                <a:gd name="T72" fmla="*/ 38 w 159"/>
                <a:gd name="T73" fmla="*/ 156 h 190"/>
                <a:gd name="T74" fmla="*/ 38 w 159"/>
                <a:gd name="T75" fmla="*/ 33 h 190"/>
                <a:gd name="T76" fmla="*/ 74 w 159"/>
                <a:gd name="T77" fmla="*/ 33 h 190"/>
                <a:gd name="T78" fmla="*/ 85 w 159"/>
                <a:gd name="T79" fmla="*/ 34 h 190"/>
                <a:gd name="T80" fmla="*/ 94 w 159"/>
                <a:gd name="T81" fmla="*/ 36 h 190"/>
                <a:gd name="T82" fmla="*/ 102 w 159"/>
                <a:gd name="T83" fmla="*/ 42 h 190"/>
                <a:gd name="T84" fmla="*/ 109 w 159"/>
                <a:gd name="T85" fmla="*/ 47 h 190"/>
                <a:gd name="T86" fmla="*/ 113 w 159"/>
                <a:gd name="T87" fmla="*/ 57 h 190"/>
                <a:gd name="T88" fmla="*/ 118 w 159"/>
                <a:gd name="T89" fmla="*/ 68 h 190"/>
                <a:gd name="T90" fmla="*/ 119 w 159"/>
                <a:gd name="T91" fmla="*/ 80 h 190"/>
                <a:gd name="T92" fmla="*/ 120 w 159"/>
                <a:gd name="T93" fmla="*/ 95 h 190"/>
                <a:gd name="T94" fmla="*/ 119 w 159"/>
                <a:gd name="T95" fmla="*/ 110 h 190"/>
                <a:gd name="T96" fmla="*/ 117 w 159"/>
                <a:gd name="T97" fmla="*/ 123 h 190"/>
                <a:gd name="T98" fmla="*/ 113 w 159"/>
                <a:gd name="T99" fmla="*/ 133 h 190"/>
                <a:gd name="T100" fmla="*/ 108 w 159"/>
                <a:gd name="T101" fmla="*/ 141 h 190"/>
                <a:gd name="T102" fmla="*/ 101 w 159"/>
                <a:gd name="T103" fmla="*/ 148 h 190"/>
                <a:gd name="T104" fmla="*/ 92 w 159"/>
                <a:gd name="T105" fmla="*/ 152 h 190"/>
                <a:gd name="T106" fmla="*/ 82 w 159"/>
                <a:gd name="T107" fmla="*/ 155 h 190"/>
                <a:gd name="T108" fmla="*/ 70 w 159"/>
                <a:gd name="T109" fmla="*/ 156 h 190"/>
                <a:gd name="T110" fmla="*/ 38 w 159"/>
                <a:gd name="T111" fmla="*/ 156 h 19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9"/>
                <a:gd name="T169" fmla="*/ 0 h 190"/>
                <a:gd name="T170" fmla="*/ 159 w 159"/>
                <a:gd name="T171" fmla="*/ 190 h 19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9" h="190">
                  <a:moveTo>
                    <a:pt x="0" y="190"/>
                  </a:moveTo>
                  <a:lnTo>
                    <a:pt x="64" y="190"/>
                  </a:lnTo>
                  <a:lnTo>
                    <a:pt x="73" y="190"/>
                  </a:lnTo>
                  <a:lnTo>
                    <a:pt x="82" y="190"/>
                  </a:lnTo>
                  <a:lnTo>
                    <a:pt x="91" y="188"/>
                  </a:lnTo>
                  <a:lnTo>
                    <a:pt x="100" y="186"/>
                  </a:lnTo>
                  <a:lnTo>
                    <a:pt x="108" y="185"/>
                  </a:lnTo>
                  <a:lnTo>
                    <a:pt x="115" y="182"/>
                  </a:lnTo>
                  <a:lnTo>
                    <a:pt x="122" y="177"/>
                  </a:lnTo>
                  <a:lnTo>
                    <a:pt x="129" y="173"/>
                  </a:lnTo>
                  <a:lnTo>
                    <a:pt x="136" y="166"/>
                  </a:lnTo>
                  <a:lnTo>
                    <a:pt x="141" y="159"/>
                  </a:lnTo>
                  <a:lnTo>
                    <a:pt x="147" y="150"/>
                  </a:lnTo>
                  <a:lnTo>
                    <a:pt x="152" y="141"/>
                  </a:lnTo>
                  <a:lnTo>
                    <a:pt x="155" y="131"/>
                  </a:lnTo>
                  <a:lnTo>
                    <a:pt x="157" y="120"/>
                  </a:lnTo>
                  <a:lnTo>
                    <a:pt x="159" y="107"/>
                  </a:lnTo>
                  <a:lnTo>
                    <a:pt x="159" y="95"/>
                  </a:lnTo>
                  <a:lnTo>
                    <a:pt x="159" y="84"/>
                  </a:lnTo>
                  <a:lnTo>
                    <a:pt x="158" y="72"/>
                  </a:lnTo>
                  <a:lnTo>
                    <a:pt x="156" y="62"/>
                  </a:lnTo>
                  <a:lnTo>
                    <a:pt x="154" y="53"/>
                  </a:lnTo>
                  <a:lnTo>
                    <a:pt x="152" y="44"/>
                  </a:lnTo>
                  <a:lnTo>
                    <a:pt x="147" y="37"/>
                  </a:lnTo>
                  <a:lnTo>
                    <a:pt x="144" y="29"/>
                  </a:lnTo>
                  <a:lnTo>
                    <a:pt x="138" y="24"/>
                  </a:lnTo>
                  <a:lnTo>
                    <a:pt x="132" y="18"/>
                  </a:lnTo>
                  <a:lnTo>
                    <a:pt x="126" y="14"/>
                  </a:lnTo>
                  <a:lnTo>
                    <a:pt x="119" y="9"/>
                  </a:lnTo>
                  <a:lnTo>
                    <a:pt x="111" y="6"/>
                  </a:lnTo>
                  <a:lnTo>
                    <a:pt x="103" y="3"/>
                  </a:lnTo>
                  <a:lnTo>
                    <a:pt x="94" y="1"/>
                  </a:lnTo>
                  <a:lnTo>
                    <a:pt x="84" y="0"/>
                  </a:lnTo>
                  <a:lnTo>
                    <a:pt x="74" y="0"/>
                  </a:lnTo>
                  <a:lnTo>
                    <a:pt x="0" y="0"/>
                  </a:lnTo>
                  <a:lnTo>
                    <a:pt x="0" y="190"/>
                  </a:lnTo>
                  <a:close/>
                  <a:moveTo>
                    <a:pt x="38" y="156"/>
                  </a:moveTo>
                  <a:lnTo>
                    <a:pt x="38" y="33"/>
                  </a:lnTo>
                  <a:lnTo>
                    <a:pt x="74" y="33"/>
                  </a:lnTo>
                  <a:lnTo>
                    <a:pt x="85" y="34"/>
                  </a:lnTo>
                  <a:lnTo>
                    <a:pt x="94" y="36"/>
                  </a:lnTo>
                  <a:lnTo>
                    <a:pt x="102" y="42"/>
                  </a:lnTo>
                  <a:lnTo>
                    <a:pt x="109" y="47"/>
                  </a:lnTo>
                  <a:lnTo>
                    <a:pt x="113" y="57"/>
                  </a:lnTo>
                  <a:lnTo>
                    <a:pt x="118" y="68"/>
                  </a:lnTo>
                  <a:lnTo>
                    <a:pt x="119" y="80"/>
                  </a:lnTo>
                  <a:lnTo>
                    <a:pt x="120" y="95"/>
                  </a:lnTo>
                  <a:lnTo>
                    <a:pt x="119" y="110"/>
                  </a:lnTo>
                  <a:lnTo>
                    <a:pt x="117" y="123"/>
                  </a:lnTo>
                  <a:lnTo>
                    <a:pt x="113" y="133"/>
                  </a:lnTo>
                  <a:lnTo>
                    <a:pt x="108" y="141"/>
                  </a:lnTo>
                  <a:lnTo>
                    <a:pt x="101" y="148"/>
                  </a:lnTo>
                  <a:lnTo>
                    <a:pt x="92" y="152"/>
                  </a:lnTo>
                  <a:lnTo>
                    <a:pt x="82" y="155"/>
                  </a:lnTo>
                  <a:lnTo>
                    <a:pt x="70" y="156"/>
                  </a:lnTo>
                  <a:lnTo>
                    <a:pt x="38" y="156"/>
                  </a:lnTo>
                  <a:close/>
                </a:path>
              </a:pathLst>
            </a:custGeom>
            <a:solidFill>
              <a:srgbClr val="000000"/>
            </a:solidFill>
            <a:ln w="9525">
              <a:noFill/>
              <a:round/>
              <a:headEnd/>
              <a:tailEnd/>
            </a:ln>
          </p:spPr>
          <p:txBody>
            <a:bodyPr/>
            <a:lstStyle/>
            <a:p>
              <a:endParaRPr lang="es-ES"/>
            </a:p>
          </p:txBody>
        </p:sp>
        <p:sp>
          <p:nvSpPr>
            <p:cNvPr id="34991" name="Freeform 168"/>
            <p:cNvSpPr>
              <a:spLocks/>
            </p:cNvSpPr>
            <p:nvPr/>
          </p:nvSpPr>
          <p:spPr bwMode="auto">
            <a:xfrm>
              <a:off x="886" y="632"/>
              <a:ext cx="47" cy="63"/>
            </a:xfrm>
            <a:custGeom>
              <a:avLst/>
              <a:gdLst>
                <a:gd name="T0" fmla="*/ 0 w 142"/>
                <a:gd name="T1" fmla="*/ 190 h 190"/>
                <a:gd name="T2" fmla="*/ 142 w 142"/>
                <a:gd name="T3" fmla="*/ 190 h 190"/>
                <a:gd name="T4" fmla="*/ 142 w 142"/>
                <a:gd name="T5" fmla="*/ 155 h 190"/>
                <a:gd name="T6" fmla="*/ 38 w 142"/>
                <a:gd name="T7" fmla="*/ 155 h 190"/>
                <a:gd name="T8" fmla="*/ 38 w 142"/>
                <a:gd name="T9" fmla="*/ 105 h 190"/>
                <a:gd name="T10" fmla="*/ 128 w 142"/>
                <a:gd name="T11" fmla="*/ 105 h 190"/>
                <a:gd name="T12" fmla="*/ 128 w 142"/>
                <a:gd name="T13" fmla="*/ 72 h 190"/>
                <a:gd name="T14" fmla="*/ 38 w 142"/>
                <a:gd name="T15" fmla="*/ 72 h 190"/>
                <a:gd name="T16" fmla="*/ 38 w 142"/>
                <a:gd name="T17" fmla="*/ 33 h 190"/>
                <a:gd name="T18" fmla="*/ 137 w 142"/>
                <a:gd name="T19" fmla="*/ 33 h 190"/>
                <a:gd name="T20" fmla="*/ 137 w 142"/>
                <a:gd name="T21" fmla="*/ 0 h 190"/>
                <a:gd name="T22" fmla="*/ 0 w 142"/>
                <a:gd name="T23" fmla="*/ 0 h 190"/>
                <a:gd name="T24" fmla="*/ 0 w 142"/>
                <a:gd name="T25" fmla="*/ 190 h 1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2"/>
                <a:gd name="T40" fmla="*/ 0 h 190"/>
                <a:gd name="T41" fmla="*/ 142 w 142"/>
                <a:gd name="T42" fmla="*/ 190 h 1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2" h="190">
                  <a:moveTo>
                    <a:pt x="0" y="190"/>
                  </a:moveTo>
                  <a:lnTo>
                    <a:pt x="142" y="190"/>
                  </a:lnTo>
                  <a:lnTo>
                    <a:pt x="142" y="155"/>
                  </a:lnTo>
                  <a:lnTo>
                    <a:pt x="38" y="155"/>
                  </a:lnTo>
                  <a:lnTo>
                    <a:pt x="38" y="105"/>
                  </a:lnTo>
                  <a:lnTo>
                    <a:pt x="128" y="105"/>
                  </a:lnTo>
                  <a:lnTo>
                    <a:pt x="128" y="72"/>
                  </a:lnTo>
                  <a:lnTo>
                    <a:pt x="38" y="72"/>
                  </a:lnTo>
                  <a:lnTo>
                    <a:pt x="38" y="33"/>
                  </a:lnTo>
                  <a:lnTo>
                    <a:pt x="137" y="33"/>
                  </a:lnTo>
                  <a:lnTo>
                    <a:pt x="137" y="0"/>
                  </a:lnTo>
                  <a:lnTo>
                    <a:pt x="0" y="0"/>
                  </a:lnTo>
                  <a:lnTo>
                    <a:pt x="0" y="190"/>
                  </a:lnTo>
                  <a:close/>
                </a:path>
              </a:pathLst>
            </a:custGeom>
            <a:solidFill>
              <a:srgbClr val="000000"/>
            </a:solidFill>
            <a:ln w="9525">
              <a:noFill/>
              <a:round/>
              <a:headEnd/>
              <a:tailEnd/>
            </a:ln>
          </p:spPr>
          <p:txBody>
            <a:bodyPr/>
            <a:lstStyle/>
            <a:p>
              <a:endParaRPr lang="es-ES"/>
            </a:p>
          </p:txBody>
        </p:sp>
        <p:sp>
          <p:nvSpPr>
            <p:cNvPr id="34992" name="Freeform 169"/>
            <p:cNvSpPr>
              <a:spLocks/>
            </p:cNvSpPr>
            <p:nvPr/>
          </p:nvSpPr>
          <p:spPr bwMode="auto">
            <a:xfrm>
              <a:off x="963" y="631"/>
              <a:ext cx="58" cy="66"/>
            </a:xfrm>
            <a:custGeom>
              <a:avLst/>
              <a:gdLst>
                <a:gd name="T0" fmla="*/ 134 w 172"/>
                <a:gd name="T1" fmla="*/ 128 h 197"/>
                <a:gd name="T2" fmla="*/ 129 w 172"/>
                <a:gd name="T3" fmla="*/ 143 h 197"/>
                <a:gd name="T4" fmla="*/ 119 w 172"/>
                <a:gd name="T5" fmla="*/ 153 h 197"/>
                <a:gd name="T6" fmla="*/ 107 w 172"/>
                <a:gd name="T7" fmla="*/ 160 h 197"/>
                <a:gd name="T8" fmla="*/ 90 w 172"/>
                <a:gd name="T9" fmla="*/ 162 h 197"/>
                <a:gd name="T10" fmla="*/ 69 w 172"/>
                <a:gd name="T11" fmla="*/ 158 h 197"/>
                <a:gd name="T12" fmla="*/ 53 w 172"/>
                <a:gd name="T13" fmla="*/ 145 h 197"/>
                <a:gd name="T14" fmla="*/ 43 w 172"/>
                <a:gd name="T15" fmla="*/ 126 h 197"/>
                <a:gd name="T16" fmla="*/ 40 w 172"/>
                <a:gd name="T17" fmla="*/ 99 h 197"/>
                <a:gd name="T18" fmla="*/ 43 w 172"/>
                <a:gd name="T19" fmla="*/ 71 h 197"/>
                <a:gd name="T20" fmla="*/ 53 w 172"/>
                <a:gd name="T21" fmla="*/ 52 h 197"/>
                <a:gd name="T22" fmla="*/ 70 w 172"/>
                <a:gd name="T23" fmla="*/ 39 h 197"/>
                <a:gd name="T24" fmla="*/ 92 w 172"/>
                <a:gd name="T25" fmla="*/ 35 h 197"/>
                <a:gd name="T26" fmla="*/ 108 w 172"/>
                <a:gd name="T27" fmla="*/ 37 h 197"/>
                <a:gd name="T28" fmla="*/ 120 w 172"/>
                <a:gd name="T29" fmla="*/ 43 h 197"/>
                <a:gd name="T30" fmla="*/ 129 w 172"/>
                <a:gd name="T31" fmla="*/ 53 h 197"/>
                <a:gd name="T32" fmla="*/ 134 w 172"/>
                <a:gd name="T33" fmla="*/ 67 h 197"/>
                <a:gd name="T34" fmla="*/ 169 w 172"/>
                <a:gd name="T35" fmla="*/ 52 h 197"/>
                <a:gd name="T36" fmla="*/ 158 w 172"/>
                <a:gd name="T37" fmla="*/ 27 h 197"/>
                <a:gd name="T38" fmla="*/ 137 w 172"/>
                <a:gd name="T39" fmla="*/ 10 h 197"/>
                <a:gd name="T40" fmla="*/ 109 w 172"/>
                <a:gd name="T41" fmla="*/ 1 h 197"/>
                <a:gd name="T42" fmla="*/ 81 w 172"/>
                <a:gd name="T43" fmla="*/ 0 h 197"/>
                <a:gd name="T44" fmla="*/ 62 w 172"/>
                <a:gd name="T45" fmla="*/ 3 h 197"/>
                <a:gd name="T46" fmla="*/ 44 w 172"/>
                <a:gd name="T47" fmla="*/ 10 h 197"/>
                <a:gd name="T48" fmla="*/ 31 w 172"/>
                <a:gd name="T49" fmla="*/ 19 h 197"/>
                <a:gd name="T50" fmla="*/ 18 w 172"/>
                <a:gd name="T51" fmla="*/ 31 h 197"/>
                <a:gd name="T52" fmla="*/ 9 w 172"/>
                <a:gd name="T53" fmla="*/ 47 h 197"/>
                <a:gd name="T54" fmla="*/ 4 w 172"/>
                <a:gd name="T55" fmla="*/ 65 h 197"/>
                <a:gd name="T56" fmla="*/ 0 w 172"/>
                <a:gd name="T57" fmla="*/ 87 h 197"/>
                <a:gd name="T58" fmla="*/ 0 w 172"/>
                <a:gd name="T59" fmla="*/ 110 h 197"/>
                <a:gd name="T60" fmla="*/ 4 w 172"/>
                <a:gd name="T61" fmla="*/ 131 h 197"/>
                <a:gd name="T62" fmla="*/ 9 w 172"/>
                <a:gd name="T63" fmla="*/ 149 h 197"/>
                <a:gd name="T64" fmla="*/ 18 w 172"/>
                <a:gd name="T65" fmla="*/ 164 h 197"/>
                <a:gd name="T66" fmla="*/ 29 w 172"/>
                <a:gd name="T67" fmla="*/ 177 h 197"/>
                <a:gd name="T68" fmla="*/ 43 w 172"/>
                <a:gd name="T69" fmla="*/ 187 h 197"/>
                <a:gd name="T70" fmla="*/ 60 w 172"/>
                <a:gd name="T71" fmla="*/ 194 h 197"/>
                <a:gd name="T72" fmla="*/ 79 w 172"/>
                <a:gd name="T73" fmla="*/ 197 h 197"/>
                <a:gd name="T74" fmla="*/ 106 w 172"/>
                <a:gd name="T75" fmla="*/ 196 h 197"/>
                <a:gd name="T76" fmla="*/ 136 w 172"/>
                <a:gd name="T77" fmla="*/ 186 h 197"/>
                <a:gd name="T78" fmla="*/ 157 w 172"/>
                <a:gd name="T79" fmla="*/ 168 h 197"/>
                <a:gd name="T80" fmla="*/ 169 w 172"/>
                <a:gd name="T81" fmla="*/ 143 h 19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2"/>
                <a:gd name="T124" fmla="*/ 0 h 197"/>
                <a:gd name="T125" fmla="*/ 172 w 172"/>
                <a:gd name="T126" fmla="*/ 197 h 19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2" h="197">
                  <a:moveTo>
                    <a:pt x="172" y="128"/>
                  </a:moveTo>
                  <a:lnTo>
                    <a:pt x="134" y="128"/>
                  </a:lnTo>
                  <a:lnTo>
                    <a:pt x="131" y="136"/>
                  </a:lnTo>
                  <a:lnTo>
                    <a:pt x="129" y="143"/>
                  </a:lnTo>
                  <a:lnTo>
                    <a:pt x="125" y="149"/>
                  </a:lnTo>
                  <a:lnTo>
                    <a:pt x="119" y="153"/>
                  </a:lnTo>
                  <a:lnTo>
                    <a:pt x="113" y="158"/>
                  </a:lnTo>
                  <a:lnTo>
                    <a:pt x="107" y="160"/>
                  </a:lnTo>
                  <a:lnTo>
                    <a:pt x="99" y="162"/>
                  </a:lnTo>
                  <a:lnTo>
                    <a:pt x="90" y="162"/>
                  </a:lnTo>
                  <a:lnTo>
                    <a:pt x="79" y="161"/>
                  </a:lnTo>
                  <a:lnTo>
                    <a:pt x="69" y="158"/>
                  </a:lnTo>
                  <a:lnTo>
                    <a:pt x="60" y="153"/>
                  </a:lnTo>
                  <a:lnTo>
                    <a:pt x="53" y="145"/>
                  </a:lnTo>
                  <a:lnTo>
                    <a:pt x="47" y="136"/>
                  </a:lnTo>
                  <a:lnTo>
                    <a:pt x="43" y="126"/>
                  </a:lnTo>
                  <a:lnTo>
                    <a:pt x="41" y="114"/>
                  </a:lnTo>
                  <a:lnTo>
                    <a:pt x="40" y="99"/>
                  </a:lnTo>
                  <a:lnTo>
                    <a:pt x="41" y="84"/>
                  </a:lnTo>
                  <a:lnTo>
                    <a:pt x="43" y="71"/>
                  </a:lnTo>
                  <a:lnTo>
                    <a:pt x="47" y="61"/>
                  </a:lnTo>
                  <a:lnTo>
                    <a:pt x="53" y="52"/>
                  </a:lnTo>
                  <a:lnTo>
                    <a:pt x="61" y="44"/>
                  </a:lnTo>
                  <a:lnTo>
                    <a:pt x="70" y="39"/>
                  </a:lnTo>
                  <a:lnTo>
                    <a:pt x="80" y="36"/>
                  </a:lnTo>
                  <a:lnTo>
                    <a:pt x="92" y="35"/>
                  </a:lnTo>
                  <a:lnTo>
                    <a:pt x="100" y="35"/>
                  </a:lnTo>
                  <a:lnTo>
                    <a:pt x="108" y="37"/>
                  </a:lnTo>
                  <a:lnTo>
                    <a:pt x="115" y="39"/>
                  </a:lnTo>
                  <a:lnTo>
                    <a:pt x="120" y="43"/>
                  </a:lnTo>
                  <a:lnTo>
                    <a:pt x="126" y="47"/>
                  </a:lnTo>
                  <a:lnTo>
                    <a:pt x="129" y="53"/>
                  </a:lnTo>
                  <a:lnTo>
                    <a:pt x="131" y="60"/>
                  </a:lnTo>
                  <a:lnTo>
                    <a:pt x="134" y="67"/>
                  </a:lnTo>
                  <a:lnTo>
                    <a:pt x="172" y="67"/>
                  </a:lnTo>
                  <a:lnTo>
                    <a:pt x="169" y="52"/>
                  </a:lnTo>
                  <a:lnTo>
                    <a:pt x="165" y="39"/>
                  </a:lnTo>
                  <a:lnTo>
                    <a:pt x="158" y="27"/>
                  </a:lnTo>
                  <a:lnTo>
                    <a:pt x="148" y="18"/>
                  </a:lnTo>
                  <a:lnTo>
                    <a:pt x="137" y="10"/>
                  </a:lnTo>
                  <a:lnTo>
                    <a:pt x="125" y="4"/>
                  </a:lnTo>
                  <a:lnTo>
                    <a:pt x="109" y="1"/>
                  </a:lnTo>
                  <a:lnTo>
                    <a:pt x="92" y="0"/>
                  </a:lnTo>
                  <a:lnTo>
                    <a:pt x="81" y="0"/>
                  </a:lnTo>
                  <a:lnTo>
                    <a:pt x="71" y="1"/>
                  </a:lnTo>
                  <a:lnTo>
                    <a:pt x="62" y="3"/>
                  </a:lnTo>
                  <a:lnTo>
                    <a:pt x="53" y="6"/>
                  </a:lnTo>
                  <a:lnTo>
                    <a:pt x="44" y="10"/>
                  </a:lnTo>
                  <a:lnTo>
                    <a:pt x="37" y="14"/>
                  </a:lnTo>
                  <a:lnTo>
                    <a:pt x="31" y="19"/>
                  </a:lnTo>
                  <a:lnTo>
                    <a:pt x="24" y="26"/>
                  </a:lnTo>
                  <a:lnTo>
                    <a:pt x="18" y="31"/>
                  </a:lnTo>
                  <a:lnTo>
                    <a:pt x="14" y="39"/>
                  </a:lnTo>
                  <a:lnTo>
                    <a:pt x="9" y="47"/>
                  </a:lnTo>
                  <a:lnTo>
                    <a:pt x="6" y="56"/>
                  </a:lnTo>
                  <a:lnTo>
                    <a:pt x="4" y="65"/>
                  </a:lnTo>
                  <a:lnTo>
                    <a:pt x="1" y="76"/>
                  </a:lnTo>
                  <a:lnTo>
                    <a:pt x="0" y="87"/>
                  </a:lnTo>
                  <a:lnTo>
                    <a:pt x="0" y="99"/>
                  </a:lnTo>
                  <a:lnTo>
                    <a:pt x="0" y="110"/>
                  </a:lnTo>
                  <a:lnTo>
                    <a:pt x="1" y="120"/>
                  </a:lnTo>
                  <a:lnTo>
                    <a:pt x="4" y="131"/>
                  </a:lnTo>
                  <a:lnTo>
                    <a:pt x="6" y="141"/>
                  </a:lnTo>
                  <a:lnTo>
                    <a:pt x="9" y="149"/>
                  </a:lnTo>
                  <a:lnTo>
                    <a:pt x="14" y="158"/>
                  </a:lnTo>
                  <a:lnTo>
                    <a:pt x="18" y="164"/>
                  </a:lnTo>
                  <a:lnTo>
                    <a:pt x="24" y="171"/>
                  </a:lnTo>
                  <a:lnTo>
                    <a:pt x="29" y="177"/>
                  </a:lnTo>
                  <a:lnTo>
                    <a:pt x="36" y="182"/>
                  </a:lnTo>
                  <a:lnTo>
                    <a:pt x="43" y="187"/>
                  </a:lnTo>
                  <a:lnTo>
                    <a:pt x="51" y="190"/>
                  </a:lnTo>
                  <a:lnTo>
                    <a:pt x="60" y="194"/>
                  </a:lnTo>
                  <a:lnTo>
                    <a:pt x="69" y="196"/>
                  </a:lnTo>
                  <a:lnTo>
                    <a:pt x="79" y="197"/>
                  </a:lnTo>
                  <a:lnTo>
                    <a:pt x="89" y="197"/>
                  </a:lnTo>
                  <a:lnTo>
                    <a:pt x="106" y="196"/>
                  </a:lnTo>
                  <a:lnTo>
                    <a:pt x="121" y="193"/>
                  </a:lnTo>
                  <a:lnTo>
                    <a:pt x="136" y="186"/>
                  </a:lnTo>
                  <a:lnTo>
                    <a:pt x="147" y="178"/>
                  </a:lnTo>
                  <a:lnTo>
                    <a:pt x="157" y="168"/>
                  </a:lnTo>
                  <a:lnTo>
                    <a:pt x="164" y="157"/>
                  </a:lnTo>
                  <a:lnTo>
                    <a:pt x="169" y="143"/>
                  </a:lnTo>
                  <a:lnTo>
                    <a:pt x="172" y="128"/>
                  </a:lnTo>
                  <a:close/>
                </a:path>
              </a:pathLst>
            </a:custGeom>
            <a:solidFill>
              <a:srgbClr val="000000"/>
            </a:solidFill>
            <a:ln w="9525">
              <a:noFill/>
              <a:round/>
              <a:headEnd/>
              <a:tailEnd/>
            </a:ln>
          </p:spPr>
          <p:txBody>
            <a:bodyPr/>
            <a:lstStyle/>
            <a:p>
              <a:endParaRPr lang="es-ES"/>
            </a:p>
          </p:txBody>
        </p:sp>
        <p:sp>
          <p:nvSpPr>
            <p:cNvPr id="34993" name="Freeform 170"/>
            <p:cNvSpPr>
              <a:spLocks noEditPoints="1"/>
            </p:cNvSpPr>
            <p:nvPr/>
          </p:nvSpPr>
          <p:spPr bwMode="auto">
            <a:xfrm>
              <a:off x="1024" y="632"/>
              <a:ext cx="60" cy="63"/>
            </a:xfrm>
            <a:custGeom>
              <a:avLst/>
              <a:gdLst>
                <a:gd name="T0" fmla="*/ 67 w 179"/>
                <a:gd name="T1" fmla="*/ 0 h 190"/>
                <a:gd name="T2" fmla="*/ 0 w 179"/>
                <a:gd name="T3" fmla="*/ 190 h 190"/>
                <a:gd name="T4" fmla="*/ 40 w 179"/>
                <a:gd name="T5" fmla="*/ 190 h 190"/>
                <a:gd name="T6" fmla="*/ 52 w 179"/>
                <a:gd name="T7" fmla="*/ 150 h 190"/>
                <a:gd name="T8" fmla="*/ 125 w 179"/>
                <a:gd name="T9" fmla="*/ 150 h 190"/>
                <a:gd name="T10" fmla="*/ 139 w 179"/>
                <a:gd name="T11" fmla="*/ 190 h 190"/>
                <a:gd name="T12" fmla="*/ 179 w 179"/>
                <a:gd name="T13" fmla="*/ 190 h 190"/>
                <a:gd name="T14" fmla="*/ 112 w 179"/>
                <a:gd name="T15" fmla="*/ 0 h 190"/>
                <a:gd name="T16" fmla="*/ 67 w 179"/>
                <a:gd name="T17" fmla="*/ 0 h 190"/>
                <a:gd name="T18" fmla="*/ 89 w 179"/>
                <a:gd name="T19" fmla="*/ 38 h 190"/>
                <a:gd name="T20" fmla="*/ 115 w 179"/>
                <a:gd name="T21" fmla="*/ 119 h 190"/>
                <a:gd name="T22" fmla="*/ 63 w 179"/>
                <a:gd name="T23" fmla="*/ 119 h 190"/>
                <a:gd name="T24" fmla="*/ 89 w 179"/>
                <a:gd name="T25" fmla="*/ 38 h 1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90"/>
                <a:gd name="T41" fmla="*/ 179 w 179"/>
                <a:gd name="T42" fmla="*/ 190 h 1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90">
                  <a:moveTo>
                    <a:pt x="67" y="0"/>
                  </a:moveTo>
                  <a:lnTo>
                    <a:pt x="0" y="190"/>
                  </a:lnTo>
                  <a:lnTo>
                    <a:pt x="40" y="190"/>
                  </a:lnTo>
                  <a:lnTo>
                    <a:pt x="52" y="150"/>
                  </a:lnTo>
                  <a:lnTo>
                    <a:pt x="125" y="150"/>
                  </a:lnTo>
                  <a:lnTo>
                    <a:pt x="139" y="190"/>
                  </a:lnTo>
                  <a:lnTo>
                    <a:pt x="179" y="190"/>
                  </a:lnTo>
                  <a:lnTo>
                    <a:pt x="112" y="0"/>
                  </a:lnTo>
                  <a:lnTo>
                    <a:pt x="67" y="0"/>
                  </a:lnTo>
                  <a:close/>
                  <a:moveTo>
                    <a:pt x="89" y="38"/>
                  </a:moveTo>
                  <a:lnTo>
                    <a:pt x="115" y="119"/>
                  </a:lnTo>
                  <a:lnTo>
                    <a:pt x="63" y="119"/>
                  </a:lnTo>
                  <a:lnTo>
                    <a:pt x="89" y="38"/>
                  </a:lnTo>
                  <a:close/>
                </a:path>
              </a:pathLst>
            </a:custGeom>
            <a:solidFill>
              <a:srgbClr val="000000"/>
            </a:solidFill>
            <a:ln w="9525">
              <a:noFill/>
              <a:round/>
              <a:headEnd/>
              <a:tailEnd/>
            </a:ln>
          </p:spPr>
          <p:txBody>
            <a:bodyPr/>
            <a:lstStyle/>
            <a:p>
              <a:endParaRPr lang="es-ES"/>
            </a:p>
          </p:txBody>
        </p:sp>
        <p:sp>
          <p:nvSpPr>
            <p:cNvPr id="34994" name="Freeform 171"/>
            <p:cNvSpPr>
              <a:spLocks/>
            </p:cNvSpPr>
            <p:nvPr/>
          </p:nvSpPr>
          <p:spPr bwMode="auto">
            <a:xfrm>
              <a:off x="1089" y="632"/>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7 h 194"/>
                <a:gd name="T10" fmla="*/ 4 w 150"/>
                <a:gd name="T11" fmla="*/ 154 h 194"/>
                <a:gd name="T12" fmla="*/ 8 w 150"/>
                <a:gd name="T13" fmla="*/ 160 h 194"/>
                <a:gd name="T14" fmla="*/ 11 w 150"/>
                <a:gd name="T15" fmla="*/ 166 h 194"/>
                <a:gd name="T16" fmla="*/ 14 w 150"/>
                <a:gd name="T17" fmla="*/ 170 h 194"/>
                <a:gd name="T18" fmla="*/ 19 w 150"/>
                <a:gd name="T19" fmla="*/ 176 h 194"/>
                <a:gd name="T20" fmla="*/ 24 w 150"/>
                <a:gd name="T21" fmla="*/ 181 h 194"/>
                <a:gd name="T22" fmla="*/ 30 w 150"/>
                <a:gd name="T23" fmla="*/ 184 h 194"/>
                <a:gd name="T24" fmla="*/ 36 w 150"/>
                <a:gd name="T25" fmla="*/ 187 h 194"/>
                <a:gd name="T26" fmla="*/ 42 w 150"/>
                <a:gd name="T27" fmla="*/ 190 h 194"/>
                <a:gd name="T28" fmla="*/ 50 w 150"/>
                <a:gd name="T29" fmla="*/ 192 h 194"/>
                <a:gd name="T30" fmla="*/ 58 w 150"/>
                <a:gd name="T31" fmla="*/ 193 h 194"/>
                <a:gd name="T32" fmla="*/ 66 w 150"/>
                <a:gd name="T33" fmla="*/ 194 h 194"/>
                <a:gd name="T34" fmla="*/ 75 w 150"/>
                <a:gd name="T35" fmla="*/ 194 h 194"/>
                <a:gd name="T36" fmla="*/ 84 w 150"/>
                <a:gd name="T37" fmla="*/ 194 h 194"/>
                <a:gd name="T38" fmla="*/ 92 w 150"/>
                <a:gd name="T39" fmla="*/ 193 h 194"/>
                <a:gd name="T40" fmla="*/ 99 w 150"/>
                <a:gd name="T41" fmla="*/ 192 h 194"/>
                <a:gd name="T42" fmla="*/ 107 w 150"/>
                <a:gd name="T43" fmla="*/ 190 h 194"/>
                <a:gd name="T44" fmla="*/ 114 w 150"/>
                <a:gd name="T45" fmla="*/ 187 h 194"/>
                <a:gd name="T46" fmla="*/ 120 w 150"/>
                <a:gd name="T47" fmla="*/ 184 h 194"/>
                <a:gd name="T48" fmla="*/ 125 w 150"/>
                <a:gd name="T49" fmla="*/ 181 h 194"/>
                <a:gd name="T50" fmla="*/ 131 w 150"/>
                <a:gd name="T51" fmla="*/ 176 h 194"/>
                <a:gd name="T52" fmla="*/ 135 w 150"/>
                <a:gd name="T53" fmla="*/ 170 h 194"/>
                <a:gd name="T54" fmla="*/ 139 w 150"/>
                <a:gd name="T55" fmla="*/ 166 h 194"/>
                <a:gd name="T56" fmla="*/ 142 w 150"/>
                <a:gd name="T57" fmla="*/ 160 h 194"/>
                <a:gd name="T58" fmla="*/ 145 w 150"/>
                <a:gd name="T59" fmla="*/ 154 h 194"/>
                <a:gd name="T60" fmla="*/ 148 w 150"/>
                <a:gd name="T61" fmla="*/ 147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9 h 194"/>
                <a:gd name="T74" fmla="*/ 112 w 150"/>
                <a:gd name="T75" fmla="*/ 129 h 194"/>
                <a:gd name="T76" fmla="*/ 110 w 150"/>
                <a:gd name="T77" fmla="*/ 137 h 194"/>
                <a:gd name="T78" fmla="*/ 107 w 150"/>
                <a:gd name="T79" fmla="*/ 145 h 194"/>
                <a:gd name="T80" fmla="*/ 103 w 150"/>
                <a:gd name="T81" fmla="*/ 150 h 194"/>
                <a:gd name="T82" fmla="*/ 98 w 150"/>
                <a:gd name="T83" fmla="*/ 155 h 194"/>
                <a:gd name="T84" fmla="*/ 92 w 150"/>
                <a:gd name="T85" fmla="*/ 158 h 194"/>
                <a:gd name="T86" fmla="*/ 84 w 150"/>
                <a:gd name="T87" fmla="*/ 159 h 194"/>
                <a:gd name="T88" fmla="*/ 75 w 150"/>
                <a:gd name="T89" fmla="*/ 160 h 194"/>
                <a:gd name="T90" fmla="*/ 66 w 150"/>
                <a:gd name="T91" fmla="*/ 159 h 194"/>
                <a:gd name="T92" fmla="*/ 59 w 150"/>
                <a:gd name="T93" fmla="*/ 158 h 194"/>
                <a:gd name="T94" fmla="*/ 52 w 150"/>
                <a:gd name="T95" fmla="*/ 155 h 194"/>
                <a:gd name="T96" fmla="*/ 48 w 150"/>
                <a:gd name="T97" fmla="*/ 150 h 194"/>
                <a:gd name="T98" fmla="*/ 43 w 150"/>
                <a:gd name="T99" fmla="*/ 145 h 194"/>
                <a:gd name="T100" fmla="*/ 41 w 150"/>
                <a:gd name="T101" fmla="*/ 137 h 194"/>
                <a:gd name="T102" fmla="*/ 39 w 150"/>
                <a:gd name="T103" fmla="*/ 129 h 194"/>
                <a:gd name="T104" fmla="*/ 39 w 150"/>
                <a:gd name="T105" fmla="*/ 119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7"/>
                  </a:lnTo>
                  <a:lnTo>
                    <a:pt x="4" y="154"/>
                  </a:lnTo>
                  <a:lnTo>
                    <a:pt x="8" y="160"/>
                  </a:lnTo>
                  <a:lnTo>
                    <a:pt x="11" y="166"/>
                  </a:lnTo>
                  <a:lnTo>
                    <a:pt x="14" y="170"/>
                  </a:lnTo>
                  <a:lnTo>
                    <a:pt x="19" y="176"/>
                  </a:lnTo>
                  <a:lnTo>
                    <a:pt x="24" y="181"/>
                  </a:lnTo>
                  <a:lnTo>
                    <a:pt x="30" y="184"/>
                  </a:lnTo>
                  <a:lnTo>
                    <a:pt x="36" y="187"/>
                  </a:lnTo>
                  <a:lnTo>
                    <a:pt x="42" y="190"/>
                  </a:lnTo>
                  <a:lnTo>
                    <a:pt x="50" y="192"/>
                  </a:lnTo>
                  <a:lnTo>
                    <a:pt x="58" y="193"/>
                  </a:lnTo>
                  <a:lnTo>
                    <a:pt x="66" y="194"/>
                  </a:lnTo>
                  <a:lnTo>
                    <a:pt x="75" y="194"/>
                  </a:lnTo>
                  <a:lnTo>
                    <a:pt x="84" y="194"/>
                  </a:lnTo>
                  <a:lnTo>
                    <a:pt x="92" y="193"/>
                  </a:lnTo>
                  <a:lnTo>
                    <a:pt x="99" y="192"/>
                  </a:lnTo>
                  <a:lnTo>
                    <a:pt x="107" y="190"/>
                  </a:lnTo>
                  <a:lnTo>
                    <a:pt x="114" y="187"/>
                  </a:lnTo>
                  <a:lnTo>
                    <a:pt x="120" y="184"/>
                  </a:lnTo>
                  <a:lnTo>
                    <a:pt x="125" y="181"/>
                  </a:lnTo>
                  <a:lnTo>
                    <a:pt x="131" y="176"/>
                  </a:lnTo>
                  <a:lnTo>
                    <a:pt x="135" y="170"/>
                  </a:lnTo>
                  <a:lnTo>
                    <a:pt x="139" y="166"/>
                  </a:lnTo>
                  <a:lnTo>
                    <a:pt x="142" y="160"/>
                  </a:lnTo>
                  <a:lnTo>
                    <a:pt x="145" y="154"/>
                  </a:lnTo>
                  <a:lnTo>
                    <a:pt x="148" y="147"/>
                  </a:lnTo>
                  <a:lnTo>
                    <a:pt x="149" y="139"/>
                  </a:lnTo>
                  <a:lnTo>
                    <a:pt x="150" y="131"/>
                  </a:lnTo>
                  <a:lnTo>
                    <a:pt x="150" y="122"/>
                  </a:lnTo>
                  <a:lnTo>
                    <a:pt x="150" y="0"/>
                  </a:lnTo>
                  <a:lnTo>
                    <a:pt x="112" y="0"/>
                  </a:lnTo>
                  <a:lnTo>
                    <a:pt x="112" y="119"/>
                  </a:lnTo>
                  <a:lnTo>
                    <a:pt x="112" y="129"/>
                  </a:lnTo>
                  <a:lnTo>
                    <a:pt x="110" y="137"/>
                  </a:lnTo>
                  <a:lnTo>
                    <a:pt x="107" y="145"/>
                  </a:lnTo>
                  <a:lnTo>
                    <a:pt x="103" y="150"/>
                  </a:lnTo>
                  <a:lnTo>
                    <a:pt x="98" y="155"/>
                  </a:lnTo>
                  <a:lnTo>
                    <a:pt x="92" y="158"/>
                  </a:lnTo>
                  <a:lnTo>
                    <a:pt x="84" y="159"/>
                  </a:lnTo>
                  <a:lnTo>
                    <a:pt x="75" y="160"/>
                  </a:lnTo>
                  <a:lnTo>
                    <a:pt x="66" y="159"/>
                  </a:lnTo>
                  <a:lnTo>
                    <a:pt x="59" y="158"/>
                  </a:lnTo>
                  <a:lnTo>
                    <a:pt x="52" y="155"/>
                  </a:lnTo>
                  <a:lnTo>
                    <a:pt x="48" y="150"/>
                  </a:lnTo>
                  <a:lnTo>
                    <a:pt x="43" y="145"/>
                  </a:lnTo>
                  <a:lnTo>
                    <a:pt x="41" y="137"/>
                  </a:lnTo>
                  <a:lnTo>
                    <a:pt x="39" y="129"/>
                  </a:lnTo>
                  <a:lnTo>
                    <a:pt x="39" y="119"/>
                  </a:lnTo>
                  <a:lnTo>
                    <a:pt x="39" y="0"/>
                  </a:lnTo>
                  <a:lnTo>
                    <a:pt x="0" y="0"/>
                  </a:lnTo>
                  <a:close/>
                </a:path>
              </a:pathLst>
            </a:custGeom>
            <a:solidFill>
              <a:srgbClr val="000000"/>
            </a:solidFill>
            <a:ln w="9525">
              <a:noFill/>
              <a:round/>
              <a:headEnd/>
              <a:tailEnd/>
            </a:ln>
          </p:spPr>
          <p:txBody>
            <a:bodyPr/>
            <a:lstStyle/>
            <a:p>
              <a:endParaRPr lang="es-ES"/>
            </a:p>
          </p:txBody>
        </p:sp>
        <p:sp>
          <p:nvSpPr>
            <p:cNvPr id="34995" name="Freeform 172"/>
            <p:cNvSpPr>
              <a:spLocks/>
            </p:cNvSpPr>
            <p:nvPr/>
          </p:nvSpPr>
          <p:spPr bwMode="auto">
            <a:xfrm>
              <a:off x="1147" y="631"/>
              <a:ext cx="51" cy="66"/>
            </a:xfrm>
            <a:custGeom>
              <a:avLst/>
              <a:gdLst>
                <a:gd name="T0" fmla="*/ 2 w 153"/>
                <a:gd name="T1" fmla="*/ 149 h 197"/>
                <a:gd name="T2" fmla="*/ 12 w 153"/>
                <a:gd name="T3" fmla="*/ 171 h 197"/>
                <a:gd name="T4" fmla="*/ 32 w 153"/>
                <a:gd name="T5" fmla="*/ 188 h 197"/>
                <a:gd name="T6" fmla="*/ 60 w 153"/>
                <a:gd name="T7" fmla="*/ 196 h 197"/>
                <a:gd name="T8" fmla="*/ 95 w 153"/>
                <a:gd name="T9" fmla="*/ 196 h 197"/>
                <a:gd name="T10" fmla="*/ 123 w 153"/>
                <a:gd name="T11" fmla="*/ 188 h 197"/>
                <a:gd name="T12" fmla="*/ 142 w 153"/>
                <a:gd name="T13" fmla="*/ 172 h 197"/>
                <a:gd name="T14" fmla="*/ 152 w 153"/>
                <a:gd name="T15" fmla="*/ 150 h 197"/>
                <a:gd name="T16" fmla="*/ 153 w 153"/>
                <a:gd name="T17" fmla="*/ 129 h 197"/>
                <a:gd name="T18" fmla="*/ 150 w 153"/>
                <a:gd name="T19" fmla="*/ 117 h 197"/>
                <a:gd name="T20" fmla="*/ 144 w 153"/>
                <a:gd name="T21" fmla="*/ 106 h 197"/>
                <a:gd name="T22" fmla="*/ 135 w 153"/>
                <a:gd name="T23" fmla="*/ 98 h 197"/>
                <a:gd name="T24" fmla="*/ 121 w 153"/>
                <a:gd name="T25" fmla="*/ 90 h 197"/>
                <a:gd name="T26" fmla="*/ 98 w 153"/>
                <a:gd name="T27" fmla="*/ 83 h 197"/>
                <a:gd name="T28" fmla="*/ 75 w 153"/>
                <a:gd name="T29" fmla="*/ 76 h 197"/>
                <a:gd name="T30" fmla="*/ 58 w 153"/>
                <a:gd name="T31" fmla="*/ 73 h 197"/>
                <a:gd name="T32" fmla="*/ 47 w 153"/>
                <a:gd name="T33" fmla="*/ 67 h 197"/>
                <a:gd name="T34" fmla="*/ 41 w 153"/>
                <a:gd name="T35" fmla="*/ 60 h 197"/>
                <a:gd name="T36" fmla="*/ 40 w 153"/>
                <a:gd name="T37" fmla="*/ 49 h 197"/>
                <a:gd name="T38" fmla="*/ 44 w 153"/>
                <a:gd name="T39" fmla="*/ 40 h 197"/>
                <a:gd name="T40" fmla="*/ 52 w 153"/>
                <a:gd name="T41" fmla="*/ 35 h 197"/>
                <a:gd name="T42" fmla="*/ 65 w 153"/>
                <a:gd name="T43" fmla="*/ 31 h 197"/>
                <a:gd name="T44" fmla="*/ 80 w 153"/>
                <a:gd name="T45" fmla="*/ 31 h 197"/>
                <a:gd name="T46" fmla="*/ 94 w 153"/>
                <a:gd name="T47" fmla="*/ 36 h 197"/>
                <a:gd name="T48" fmla="*/ 103 w 153"/>
                <a:gd name="T49" fmla="*/ 43 h 197"/>
                <a:gd name="T50" fmla="*/ 108 w 153"/>
                <a:gd name="T51" fmla="*/ 53 h 197"/>
                <a:gd name="T52" fmla="*/ 146 w 153"/>
                <a:gd name="T53" fmla="*/ 60 h 197"/>
                <a:gd name="T54" fmla="*/ 141 w 153"/>
                <a:gd name="T55" fmla="*/ 35 h 197"/>
                <a:gd name="T56" fmla="*/ 127 w 153"/>
                <a:gd name="T57" fmla="*/ 16 h 197"/>
                <a:gd name="T58" fmla="*/ 105 w 153"/>
                <a:gd name="T59" fmla="*/ 4 h 197"/>
                <a:gd name="T60" fmla="*/ 76 w 153"/>
                <a:gd name="T61" fmla="*/ 0 h 197"/>
                <a:gd name="T62" fmla="*/ 44 w 153"/>
                <a:gd name="T63" fmla="*/ 3 h 197"/>
                <a:gd name="T64" fmla="*/ 21 w 153"/>
                <a:gd name="T65" fmla="*/ 14 h 197"/>
                <a:gd name="T66" fmla="*/ 7 w 153"/>
                <a:gd name="T67" fmla="*/ 32 h 197"/>
                <a:gd name="T68" fmla="*/ 3 w 153"/>
                <a:gd name="T69" fmla="*/ 56 h 197"/>
                <a:gd name="T70" fmla="*/ 4 w 153"/>
                <a:gd name="T71" fmla="*/ 70 h 197"/>
                <a:gd name="T72" fmla="*/ 9 w 153"/>
                <a:gd name="T73" fmla="*/ 82 h 197"/>
                <a:gd name="T74" fmla="*/ 14 w 153"/>
                <a:gd name="T75" fmla="*/ 91 h 197"/>
                <a:gd name="T76" fmla="*/ 23 w 153"/>
                <a:gd name="T77" fmla="*/ 99 h 197"/>
                <a:gd name="T78" fmla="*/ 43 w 153"/>
                <a:gd name="T79" fmla="*/ 107 h 197"/>
                <a:gd name="T80" fmla="*/ 65 w 153"/>
                <a:gd name="T81" fmla="*/ 113 h 197"/>
                <a:gd name="T82" fmla="*/ 87 w 153"/>
                <a:gd name="T83" fmla="*/ 118 h 197"/>
                <a:gd name="T84" fmla="*/ 103 w 153"/>
                <a:gd name="T85" fmla="*/ 123 h 197"/>
                <a:gd name="T86" fmla="*/ 112 w 153"/>
                <a:gd name="T87" fmla="*/ 131 h 197"/>
                <a:gd name="T88" fmla="*/ 115 w 153"/>
                <a:gd name="T89" fmla="*/ 141 h 197"/>
                <a:gd name="T90" fmla="*/ 113 w 153"/>
                <a:gd name="T91" fmla="*/ 151 h 197"/>
                <a:gd name="T92" fmla="*/ 106 w 153"/>
                <a:gd name="T93" fmla="*/ 159 h 197"/>
                <a:gd name="T94" fmla="*/ 96 w 153"/>
                <a:gd name="T95" fmla="*/ 163 h 197"/>
                <a:gd name="T96" fmla="*/ 81 w 153"/>
                <a:gd name="T97" fmla="*/ 164 h 197"/>
                <a:gd name="T98" fmla="*/ 63 w 153"/>
                <a:gd name="T99" fmla="*/ 162 h 197"/>
                <a:gd name="T100" fmla="*/ 51 w 153"/>
                <a:gd name="T101" fmla="*/ 157 h 197"/>
                <a:gd name="T102" fmla="*/ 42 w 153"/>
                <a:gd name="T103" fmla="*/ 148 h 197"/>
                <a:gd name="T104" fmla="*/ 38 w 153"/>
                <a:gd name="T105" fmla="*/ 134 h 19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3"/>
                <a:gd name="T160" fmla="*/ 0 h 197"/>
                <a:gd name="T161" fmla="*/ 153 w 153"/>
                <a:gd name="T162" fmla="*/ 197 h 19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3" h="197">
                  <a:moveTo>
                    <a:pt x="0" y="134"/>
                  </a:moveTo>
                  <a:lnTo>
                    <a:pt x="2" y="149"/>
                  </a:lnTo>
                  <a:lnTo>
                    <a:pt x="6" y="161"/>
                  </a:lnTo>
                  <a:lnTo>
                    <a:pt x="12" y="171"/>
                  </a:lnTo>
                  <a:lnTo>
                    <a:pt x="21" y="180"/>
                  </a:lnTo>
                  <a:lnTo>
                    <a:pt x="32" y="188"/>
                  </a:lnTo>
                  <a:lnTo>
                    <a:pt x="45" y="193"/>
                  </a:lnTo>
                  <a:lnTo>
                    <a:pt x="60" y="196"/>
                  </a:lnTo>
                  <a:lnTo>
                    <a:pt x="77" y="197"/>
                  </a:lnTo>
                  <a:lnTo>
                    <a:pt x="95" y="196"/>
                  </a:lnTo>
                  <a:lnTo>
                    <a:pt x="109" y="193"/>
                  </a:lnTo>
                  <a:lnTo>
                    <a:pt x="123" y="188"/>
                  </a:lnTo>
                  <a:lnTo>
                    <a:pt x="134" y="181"/>
                  </a:lnTo>
                  <a:lnTo>
                    <a:pt x="142" y="172"/>
                  </a:lnTo>
                  <a:lnTo>
                    <a:pt x="149" y="162"/>
                  </a:lnTo>
                  <a:lnTo>
                    <a:pt x="152" y="150"/>
                  </a:lnTo>
                  <a:lnTo>
                    <a:pt x="153" y="136"/>
                  </a:lnTo>
                  <a:lnTo>
                    <a:pt x="153" y="129"/>
                  </a:lnTo>
                  <a:lnTo>
                    <a:pt x="152" y="123"/>
                  </a:lnTo>
                  <a:lnTo>
                    <a:pt x="150" y="117"/>
                  </a:lnTo>
                  <a:lnTo>
                    <a:pt x="147" y="111"/>
                  </a:lnTo>
                  <a:lnTo>
                    <a:pt x="144" y="106"/>
                  </a:lnTo>
                  <a:lnTo>
                    <a:pt x="140" y="101"/>
                  </a:lnTo>
                  <a:lnTo>
                    <a:pt x="135" y="98"/>
                  </a:lnTo>
                  <a:lnTo>
                    <a:pt x="130" y="94"/>
                  </a:lnTo>
                  <a:lnTo>
                    <a:pt x="121" y="90"/>
                  </a:lnTo>
                  <a:lnTo>
                    <a:pt x="110" y="87"/>
                  </a:lnTo>
                  <a:lnTo>
                    <a:pt x="98" y="83"/>
                  </a:lnTo>
                  <a:lnTo>
                    <a:pt x="86" y="80"/>
                  </a:lnTo>
                  <a:lnTo>
                    <a:pt x="75" y="76"/>
                  </a:lnTo>
                  <a:lnTo>
                    <a:pt x="66" y="75"/>
                  </a:lnTo>
                  <a:lnTo>
                    <a:pt x="58" y="73"/>
                  </a:lnTo>
                  <a:lnTo>
                    <a:pt x="51" y="71"/>
                  </a:lnTo>
                  <a:lnTo>
                    <a:pt x="47" y="67"/>
                  </a:lnTo>
                  <a:lnTo>
                    <a:pt x="42" y="64"/>
                  </a:lnTo>
                  <a:lnTo>
                    <a:pt x="41" y="60"/>
                  </a:lnTo>
                  <a:lnTo>
                    <a:pt x="40" y="54"/>
                  </a:lnTo>
                  <a:lnTo>
                    <a:pt x="40" y="49"/>
                  </a:lnTo>
                  <a:lnTo>
                    <a:pt x="42" y="45"/>
                  </a:lnTo>
                  <a:lnTo>
                    <a:pt x="44" y="40"/>
                  </a:lnTo>
                  <a:lnTo>
                    <a:pt x="48" y="37"/>
                  </a:lnTo>
                  <a:lnTo>
                    <a:pt x="52" y="35"/>
                  </a:lnTo>
                  <a:lnTo>
                    <a:pt x="58" y="32"/>
                  </a:lnTo>
                  <a:lnTo>
                    <a:pt x="65" y="31"/>
                  </a:lnTo>
                  <a:lnTo>
                    <a:pt x="71" y="31"/>
                  </a:lnTo>
                  <a:lnTo>
                    <a:pt x="80" y="31"/>
                  </a:lnTo>
                  <a:lnTo>
                    <a:pt x="87" y="34"/>
                  </a:lnTo>
                  <a:lnTo>
                    <a:pt x="94" y="36"/>
                  </a:lnTo>
                  <a:lnTo>
                    <a:pt x="98" y="38"/>
                  </a:lnTo>
                  <a:lnTo>
                    <a:pt x="103" y="43"/>
                  </a:lnTo>
                  <a:lnTo>
                    <a:pt x="106" y="47"/>
                  </a:lnTo>
                  <a:lnTo>
                    <a:pt x="108" y="53"/>
                  </a:lnTo>
                  <a:lnTo>
                    <a:pt x="109" y="60"/>
                  </a:lnTo>
                  <a:lnTo>
                    <a:pt x="146" y="60"/>
                  </a:lnTo>
                  <a:lnTo>
                    <a:pt x="145" y="46"/>
                  </a:lnTo>
                  <a:lnTo>
                    <a:pt x="141" y="35"/>
                  </a:lnTo>
                  <a:lnTo>
                    <a:pt x="135" y="25"/>
                  </a:lnTo>
                  <a:lnTo>
                    <a:pt x="127" y="16"/>
                  </a:lnTo>
                  <a:lnTo>
                    <a:pt x="117" y="9"/>
                  </a:lnTo>
                  <a:lnTo>
                    <a:pt x="105" y="4"/>
                  </a:lnTo>
                  <a:lnTo>
                    <a:pt x="91" y="1"/>
                  </a:lnTo>
                  <a:lnTo>
                    <a:pt x="76" y="0"/>
                  </a:lnTo>
                  <a:lnTo>
                    <a:pt x="59" y="1"/>
                  </a:lnTo>
                  <a:lnTo>
                    <a:pt x="44" y="3"/>
                  </a:lnTo>
                  <a:lnTo>
                    <a:pt x="32" y="8"/>
                  </a:lnTo>
                  <a:lnTo>
                    <a:pt x="21" y="14"/>
                  </a:lnTo>
                  <a:lnTo>
                    <a:pt x="13" y="22"/>
                  </a:lnTo>
                  <a:lnTo>
                    <a:pt x="7" y="32"/>
                  </a:lnTo>
                  <a:lnTo>
                    <a:pt x="4" y="44"/>
                  </a:lnTo>
                  <a:lnTo>
                    <a:pt x="3" y="56"/>
                  </a:lnTo>
                  <a:lnTo>
                    <a:pt x="3" y="63"/>
                  </a:lnTo>
                  <a:lnTo>
                    <a:pt x="4" y="70"/>
                  </a:lnTo>
                  <a:lnTo>
                    <a:pt x="6" y="76"/>
                  </a:lnTo>
                  <a:lnTo>
                    <a:pt x="9" y="82"/>
                  </a:lnTo>
                  <a:lnTo>
                    <a:pt x="11" y="87"/>
                  </a:lnTo>
                  <a:lnTo>
                    <a:pt x="14" y="91"/>
                  </a:lnTo>
                  <a:lnTo>
                    <a:pt x="19" y="96"/>
                  </a:lnTo>
                  <a:lnTo>
                    <a:pt x="23" y="99"/>
                  </a:lnTo>
                  <a:lnTo>
                    <a:pt x="33" y="104"/>
                  </a:lnTo>
                  <a:lnTo>
                    <a:pt x="43" y="107"/>
                  </a:lnTo>
                  <a:lnTo>
                    <a:pt x="53" y="110"/>
                  </a:lnTo>
                  <a:lnTo>
                    <a:pt x="65" y="113"/>
                  </a:lnTo>
                  <a:lnTo>
                    <a:pt x="77" y="115"/>
                  </a:lnTo>
                  <a:lnTo>
                    <a:pt x="87" y="118"/>
                  </a:lnTo>
                  <a:lnTo>
                    <a:pt x="96" y="120"/>
                  </a:lnTo>
                  <a:lnTo>
                    <a:pt x="103" y="123"/>
                  </a:lnTo>
                  <a:lnTo>
                    <a:pt x="108" y="126"/>
                  </a:lnTo>
                  <a:lnTo>
                    <a:pt x="112" y="131"/>
                  </a:lnTo>
                  <a:lnTo>
                    <a:pt x="114" y="135"/>
                  </a:lnTo>
                  <a:lnTo>
                    <a:pt x="115" y="141"/>
                  </a:lnTo>
                  <a:lnTo>
                    <a:pt x="115" y="146"/>
                  </a:lnTo>
                  <a:lnTo>
                    <a:pt x="113" y="151"/>
                  </a:lnTo>
                  <a:lnTo>
                    <a:pt x="110" y="155"/>
                  </a:lnTo>
                  <a:lnTo>
                    <a:pt x="106" y="159"/>
                  </a:lnTo>
                  <a:lnTo>
                    <a:pt x="102" y="161"/>
                  </a:lnTo>
                  <a:lnTo>
                    <a:pt x="96" y="163"/>
                  </a:lnTo>
                  <a:lnTo>
                    <a:pt x="89" y="164"/>
                  </a:lnTo>
                  <a:lnTo>
                    <a:pt x="81" y="164"/>
                  </a:lnTo>
                  <a:lnTo>
                    <a:pt x="71" y="164"/>
                  </a:lnTo>
                  <a:lnTo>
                    <a:pt x="63" y="162"/>
                  </a:lnTo>
                  <a:lnTo>
                    <a:pt x="57" y="160"/>
                  </a:lnTo>
                  <a:lnTo>
                    <a:pt x="51" y="157"/>
                  </a:lnTo>
                  <a:lnTo>
                    <a:pt x="45" y="153"/>
                  </a:lnTo>
                  <a:lnTo>
                    <a:pt x="42" y="148"/>
                  </a:lnTo>
                  <a:lnTo>
                    <a:pt x="40" y="142"/>
                  </a:lnTo>
                  <a:lnTo>
                    <a:pt x="38" y="134"/>
                  </a:lnTo>
                  <a:lnTo>
                    <a:pt x="0" y="134"/>
                  </a:lnTo>
                  <a:close/>
                </a:path>
              </a:pathLst>
            </a:custGeom>
            <a:solidFill>
              <a:srgbClr val="000000"/>
            </a:solidFill>
            <a:ln w="9525">
              <a:noFill/>
              <a:round/>
              <a:headEnd/>
              <a:tailEnd/>
            </a:ln>
          </p:spPr>
          <p:txBody>
            <a:bodyPr/>
            <a:lstStyle/>
            <a:p>
              <a:endParaRPr lang="es-ES"/>
            </a:p>
          </p:txBody>
        </p:sp>
        <p:sp>
          <p:nvSpPr>
            <p:cNvPr id="34996" name="Freeform 173"/>
            <p:cNvSpPr>
              <a:spLocks noEditPoints="1"/>
            </p:cNvSpPr>
            <p:nvPr/>
          </p:nvSpPr>
          <p:spPr bwMode="auto">
            <a:xfrm>
              <a:off x="1201" y="632"/>
              <a:ext cx="60" cy="63"/>
            </a:xfrm>
            <a:custGeom>
              <a:avLst/>
              <a:gdLst>
                <a:gd name="T0" fmla="*/ 67 w 179"/>
                <a:gd name="T1" fmla="*/ 0 h 190"/>
                <a:gd name="T2" fmla="*/ 0 w 179"/>
                <a:gd name="T3" fmla="*/ 190 h 190"/>
                <a:gd name="T4" fmla="*/ 40 w 179"/>
                <a:gd name="T5" fmla="*/ 190 h 190"/>
                <a:gd name="T6" fmla="*/ 53 w 179"/>
                <a:gd name="T7" fmla="*/ 150 h 190"/>
                <a:gd name="T8" fmla="*/ 125 w 179"/>
                <a:gd name="T9" fmla="*/ 150 h 190"/>
                <a:gd name="T10" fmla="*/ 139 w 179"/>
                <a:gd name="T11" fmla="*/ 190 h 190"/>
                <a:gd name="T12" fmla="*/ 179 w 179"/>
                <a:gd name="T13" fmla="*/ 190 h 190"/>
                <a:gd name="T14" fmla="*/ 112 w 179"/>
                <a:gd name="T15" fmla="*/ 0 h 190"/>
                <a:gd name="T16" fmla="*/ 67 w 179"/>
                <a:gd name="T17" fmla="*/ 0 h 190"/>
                <a:gd name="T18" fmla="*/ 90 w 179"/>
                <a:gd name="T19" fmla="*/ 38 h 190"/>
                <a:gd name="T20" fmla="*/ 115 w 179"/>
                <a:gd name="T21" fmla="*/ 119 h 190"/>
                <a:gd name="T22" fmla="*/ 63 w 179"/>
                <a:gd name="T23" fmla="*/ 119 h 190"/>
                <a:gd name="T24" fmla="*/ 90 w 179"/>
                <a:gd name="T25" fmla="*/ 38 h 1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90"/>
                <a:gd name="T41" fmla="*/ 179 w 179"/>
                <a:gd name="T42" fmla="*/ 190 h 1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90">
                  <a:moveTo>
                    <a:pt x="67" y="0"/>
                  </a:moveTo>
                  <a:lnTo>
                    <a:pt x="0" y="190"/>
                  </a:lnTo>
                  <a:lnTo>
                    <a:pt x="40" y="190"/>
                  </a:lnTo>
                  <a:lnTo>
                    <a:pt x="53" y="150"/>
                  </a:lnTo>
                  <a:lnTo>
                    <a:pt x="125" y="150"/>
                  </a:lnTo>
                  <a:lnTo>
                    <a:pt x="139" y="190"/>
                  </a:lnTo>
                  <a:lnTo>
                    <a:pt x="179" y="190"/>
                  </a:lnTo>
                  <a:lnTo>
                    <a:pt x="112" y="0"/>
                  </a:lnTo>
                  <a:lnTo>
                    <a:pt x="67" y="0"/>
                  </a:lnTo>
                  <a:close/>
                  <a:moveTo>
                    <a:pt x="90" y="38"/>
                  </a:moveTo>
                  <a:lnTo>
                    <a:pt x="115" y="119"/>
                  </a:lnTo>
                  <a:lnTo>
                    <a:pt x="63" y="119"/>
                  </a:lnTo>
                  <a:lnTo>
                    <a:pt x="90" y="38"/>
                  </a:lnTo>
                  <a:close/>
                </a:path>
              </a:pathLst>
            </a:custGeom>
            <a:solidFill>
              <a:srgbClr val="000000"/>
            </a:solidFill>
            <a:ln w="9525">
              <a:noFill/>
              <a:round/>
              <a:headEnd/>
              <a:tailEnd/>
            </a:ln>
          </p:spPr>
          <p:txBody>
            <a:bodyPr/>
            <a:lstStyle/>
            <a:p>
              <a:endParaRPr lang="es-ES"/>
            </a:p>
          </p:txBody>
        </p:sp>
        <p:sp>
          <p:nvSpPr>
            <p:cNvPr id="34997" name="Freeform 174"/>
            <p:cNvSpPr>
              <a:spLocks/>
            </p:cNvSpPr>
            <p:nvPr/>
          </p:nvSpPr>
          <p:spPr bwMode="auto">
            <a:xfrm>
              <a:off x="1263" y="631"/>
              <a:ext cx="51" cy="66"/>
            </a:xfrm>
            <a:custGeom>
              <a:avLst/>
              <a:gdLst>
                <a:gd name="T0" fmla="*/ 2 w 153"/>
                <a:gd name="T1" fmla="*/ 149 h 197"/>
                <a:gd name="T2" fmla="*/ 12 w 153"/>
                <a:gd name="T3" fmla="*/ 171 h 197"/>
                <a:gd name="T4" fmla="*/ 32 w 153"/>
                <a:gd name="T5" fmla="*/ 188 h 197"/>
                <a:gd name="T6" fmla="*/ 60 w 153"/>
                <a:gd name="T7" fmla="*/ 196 h 197"/>
                <a:gd name="T8" fmla="*/ 95 w 153"/>
                <a:gd name="T9" fmla="*/ 196 h 197"/>
                <a:gd name="T10" fmla="*/ 123 w 153"/>
                <a:gd name="T11" fmla="*/ 188 h 197"/>
                <a:gd name="T12" fmla="*/ 142 w 153"/>
                <a:gd name="T13" fmla="*/ 172 h 197"/>
                <a:gd name="T14" fmla="*/ 152 w 153"/>
                <a:gd name="T15" fmla="*/ 150 h 197"/>
                <a:gd name="T16" fmla="*/ 153 w 153"/>
                <a:gd name="T17" fmla="*/ 129 h 197"/>
                <a:gd name="T18" fmla="*/ 150 w 153"/>
                <a:gd name="T19" fmla="*/ 117 h 197"/>
                <a:gd name="T20" fmla="*/ 145 w 153"/>
                <a:gd name="T21" fmla="*/ 106 h 197"/>
                <a:gd name="T22" fmla="*/ 136 w 153"/>
                <a:gd name="T23" fmla="*/ 98 h 197"/>
                <a:gd name="T24" fmla="*/ 121 w 153"/>
                <a:gd name="T25" fmla="*/ 90 h 197"/>
                <a:gd name="T26" fmla="*/ 99 w 153"/>
                <a:gd name="T27" fmla="*/ 83 h 197"/>
                <a:gd name="T28" fmla="*/ 75 w 153"/>
                <a:gd name="T29" fmla="*/ 76 h 197"/>
                <a:gd name="T30" fmla="*/ 58 w 153"/>
                <a:gd name="T31" fmla="*/ 73 h 197"/>
                <a:gd name="T32" fmla="*/ 47 w 153"/>
                <a:gd name="T33" fmla="*/ 67 h 197"/>
                <a:gd name="T34" fmla="*/ 41 w 153"/>
                <a:gd name="T35" fmla="*/ 60 h 197"/>
                <a:gd name="T36" fmla="*/ 40 w 153"/>
                <a:gd name="T37" fmla="*/ 49 h 197"/>
                <a:gd name="T38" fmla="*/ 45 w 153"/>
                <a:gd name="T39" fmla="*/ 40 h 197"/>
                <a:gd name="T40" fmla="*/ 53 w 153"/>
                <a:gd name="T41" fmla="*/ 35 h 197"/>
                <a:gd name="T42" fmla="*/ 65 w 153"/>
                <a:gd name="T43" fmla="*/ 31 h 197"/>
                <a:gd name="T44" fmla="*/ 81 w 153"/>
                <a:gd name="T45" fmla="*/ 31 h 197"/>
                <a:gd name="T46" fmla="*/ 94 w 153"/>
                <a:gd name="T47" fmla="*/ 36 h 197"/>
                <a:gd name="T48" fmla="*/ 103 w 153"/>
                <a:gd name="T49" fmla="*/ 43 h 197"/>
                <a:gd name="T50" fmla="*/ 109 w 153"/>
                <a:gd name="T51" fmla="*/ 53 h 197"/>
                <a:gd name="T52" fmla="*/ 147 w 153"/>
                <a:gd name="T53" fmla="*/ 60 h 197"/>
                <a:gd name="T54" fmla="*/ 141 w 153"/>
                <a:gd name="T55" fmla="*/ 35 h 197"/>
                <a:gd name="T56" fmla="*/ 128 w 153"/>
                <a:gd name="T57" fmla="*/ 16 h 197"/>
                <a:gd name="T58" fmla="*/ 105 w 153"/>
                <a:gd name="T59" fmla="*/ 4 h 197"/>
                <a:gd name="T60" fmla="*/ 76 w 153"/>
                <a:gd name="T61" fmla="*/ 0 h 197"/>
                <a:gd name="T62" fmla="*/ 45 w 153"/>
                <a:gd name="T63" fmla="*/ 3 h 197"/>
                <a:gd name="T64" fmla="*/ 21 w 153"/>
                <a:gd name="T65" fmla="*/ 14 h 197"/>
                <a:gd name="T66" fmla="*/ 8 w 153"/>
                <a:gd name="T67" fmla="*/ 32 h 197"/>
                <a:gd name="T68" fmla="*/ 3 w 153"/>
                <a:gd name="T69" fmla="*/ 56 h 197"/>
                <a:gd name="T70" fmla="*/ 4 w 153"/>
                <a:gd name="T71" fmla="*/ 70 h 197"/>
                <a:gd name="T72" fmla="*/ 9 w 153"/>
                <a:gd name="T73" fmla="*/ 82 h 197"/>
                <a:gd name="T74" fmla="*/ 15 w 153"/>
                <a:gd name="T75" fmla="*/ 91 h 197"/>
                <a:gd name="T76" fmla="*/ 24 w 153"/>
                <a:gd name="T77" fmla="*/ 99 h 197"/>
                <a:gd name="T78" fmla="*/ 44 w 153"/>
                <a:gd name="T79" fmla="*/ 107 h 197"/>
                <a:gd name="T80" fmla="*/ 65 w 153"/>
                <a:gd name="T81" fmla="*/ 113 h 197"/>
                <a:gd name="T82" fmla="*/ 87 w 153"/>
                <a:gd name="T83" fmla="*/ 118 h 197"/>
                <a:gd name="T84" fmla="*/ 103 w 153"/>
                <a:gd name="T85" fmla="*/ 123 h 197"/>
                <a:gd name="T86" fmla="*/ 112 w 153"/>
                <a:gd name="T87" fmla="*/ 131 h 197"/>
                <a:gd name="T88" fmla="*/ 115 w 153"/>
                <a:gd name="T89" fmla="*/ 141 h 197"/>
                <a:gd name="T90" fmla="*/ 113 w 153"/>
                <a:gd name="T91" fmla="*/ 151 h 197"/>
                <a:gd name="T92" fmla="*/ 106 w 153"/>
                <a:gd name="T93" fmla="*/ 159 h 197"/>
                <a:gd name="T94" fmla="*/ 96 w 153"/>
                <a:gd name="T95" fmla="*/ 163 h 197"/>
                <a:gd name="T96" fmla="*/ 82 w 153"/>
                <a:gd name="T97" fmla="*/ 164 h 197"/>
                <a:gd name="T98" fmla="*/ 64 w 153"/>
                <a:gd name="T99" fmla="*/ 162 h 197"/>
                <a:gd name="T100" fmla="*/ 52 w 153"/>
                <a:gd name="T101" fmla="*/ 157 h 197"/>
                <a:gd name="T102" fmla="*/ 43 w 153"/>
                <a:gd name="T103" fmla="*/ 148 h 197"/>
                <a:gd name="T104" fmla="*/ 38 w 153"/>
                <a:gd name="T105" fmla="*/ 134 h 19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3"/>
                <a:gd name="T160" fmla="*/ 0 h 197"/>
                <a:gd name="T161" fmla="*/ 153 w 153"/>
                <a:gd name="T162" fmla="*/ 197 h 19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3" h="197">
                  <a:moveTo>
                    <a:pt x="0" y="134"/>
                  </a:moveTo>
                  <a:lnTo>
                    <a:pt x="2" y="149"/>
                  </a:lnTo>
                  <a:lnTo>
                    <a:pt x="7" y="161"/>
                  </a:lnTo>
                  <a:lnTo>
                    <a:pt x="12" y="171"/>
                  </a:lnTo>
                  <a:lnTo>
                    <a:pt x="21" y="180"/>
                  </a:lnTo>
                  <a:lnTo>
                    <a:pt x="32" y="188"/>
                  </a:lnTo>
                  <a:lnTo>
                    <a:pt x="46" y="193"/>
                  </a:lnTo>
                  <a:lnTo>
                    <a:pt x="60" y="196"/>
                  </a:lnTo>
                  <a:lnTo>
                    <a:pt x="77" y="197"/>
                  </a:lnTo>
                  <a:lnTo>
                    <a:pt x="95" y="196"/>
                  </a:lnTo>
                  <a:lnTo>
                    <a:pt x="110" y="193"/>
                  </a:lnTo>
                  <a:lnTo>
                    <a:pt x="123" y="188"/>
                  </a:lnTo>
                  <a:lnTo>
                    <a:pt x="134" y="181"/>
                  </a:lnTo>
                  <a:lnTo>
                    <a:pt x="142" y="172"/>
                  </a:lnTo>
                  <a:lnTo>
                    <a:pt x="149" y="162"/>
                  </a:lnTo>
                  <a:lnTo>
                    <a:pt x="152" y="150"/>
                  </a:lnTo>
                  <a:lnTo>
                    <a:pt x="153" y="136"/>
                  </a:lnTo>
                  <a:lnTo>
                    <a:pt x="153" y="129"/>
                  </a:lnTo>
                  <a:lnTo>
                    <a:pt x="152" y="123"/>
                  </a:lnTo>
                  <a:lnTo>
                    <a:pt x="150" y="117"/>
                  </a:lnTo>
                  <a:lnTo>
                    <a:pt x="148" y="111"/>
                  </a:lnTo>
                  <a:lnTo>
                    <a:pt x="145" y="106"/>
                  </a:lnTo>
                  <a:lnTo>
                    <a:pt x="140" y="101"/>
                  </a:lnTo>
                  <a:lnTo>
                    <a:pt x="136" y="98"/>
                  </a:lnTo>
                  <a:lnTo>
                    <a:pt x="130" y="94"/>
                  </a:lnTo>
                  <a:lnTo>
                    <a:pt x="121" y="90"/>
                  </a:lnTo>
                  <a:lnTo>
                    <a:pt x="111" y="87"/>
                  </a:lnTo>
                  <a:lnTo>
                    <a:pt x="99" y="83"/>
                  </a:lnTo>
                  <a:lnTo>
                    <a:pt x="86" y="80"/>
                  </a:lnTo>
                  <a:lnTo>
                    <a:pt x="75" y="76"/>
                  </a:lnTo>
                  <a:lnTo>
                    <a:pt x="66" y="75"/>
                  </a:lnTo>
                  <a:lnTo>
                    <a:pt x="58" y="73"/>
                  </a:lnTo>
                  <a:lnTo>
                    <a:pt x="52" y="71"/>
                  </a:lnTo>
                  <a:lnTo>
                    <a:pt x="47" y="67"/>
                  </a:lnTo>
                  <a:lnTo>
                    <a:pt x="43" y="64"/>
                  </a:lnTo>
                  <a:lnTo>
                    <a:pt x="41" y="60"/>
                  </a:lnTo>
                  <a:lnTo>
                    <a:pt x="40" y="54"/>
                  </a:lnTo>
                  <a:lnTo>
                    <a:pt x="40" y="49"/>
                  </a:lnTo>
                  <a:lnTo>
                    <a:pt x="43" y="45"/>
                  </a:lnTo>
                  <a:lnTo>
                    <a:pt x="45" y="40"/>
                  </a:lnTo>
                  <a:lnTo>
                    <a:pt x="48" y="37"/>
                  </a:lnTo>
                  <a:lnTo>
                    <a:pt x="53" y="35"/>
                  </a:lnTo>
                  <a:lnTo>
                    <a:pt x="58" y="32"/>
                  </a:lnTo>
                  <a:lnTo>
                    <a:pt x="65" y="31"/>
                  </a:lnTo>
                  <a:lnTo>
                    <a:pt x="72" y="31"/>
                  </a:lnTo>
                  <a:lnTo>
                    <a:pt x="81" y="31"/>
                  </a:lnTo>
                  <a:lnTo>
                    <a:pt x="87" y="34"/>
                  </a:lnTo>
                  <a:lnTo>
                    <a:pt x="94" y="36"/>
                  </a:lnTo>
                  <a:lnTo>
                    <a:pt x="99" y="38"/>
                  </a:lnTo>
                  <a:lnTo>
                    <a:pt x="103" y="43"/>
                  </a:lnTo>
                  <a:lnTo>
                    <a:pt x="106" y="47"/>
                  </a:lnTo>
                  <a:lnTo>
                    <a:pt x="109" y="53"/>
                  </a:lnTo>
                  <a:lnTo>
                    <a:pt x="110" y="60"/>
                  </a:lnTo>
                  <a:lnTo>
                    <a:pt x="147" y="60"/>
                  </a:lnTo>
                  <a:lnTo>
                    <a:pt x="146" y="46"/>
                  </a:lnTo>
                  <a:lnTo>
                    <a:pt x="141" y="35"/>
                  </a:lnTo>
                  <a:lnTo>
                    <a:pt x="136" y="25"/>
                  </a:lnTo>
                  <a:lnTo>
                    <a:pt x="128" y="16"/>
                  </a:lnTo>
                  <a:lnTo>
                    <a:pt x="118" y="9"/>
                  </a:lnTo>
                  <a:lnTo>
                    <a:pt x="105" y="4"/>
                  </a:lnTo>
                  <a:lnTo>
                    <a:pt x="92" y="1"/>
                  </a:lnTo>
                  <a:lnTo>
                    <a:pt x="76" y="0"/>
                  </a:lnTo>
                  <a:lnTo>
                    <a:pt x="59" y="1"/>
                  </a:lnTo>
                  <a:lnTo>
                    <a:pt x="45" y="3"/>
                  </a:lnTo>
                  <a:lnTo>
                    <a:pt x="32" y="8"/>
                  </a:lnTo>
                  <a:lnTo>
                    <a:pt x="21" y="14"/>
                  </a:lnTo>
                  <a:lnTo>
                    <a:pt x="13" y="22"/>
                  </a:lnTo>
                  <a:lnTo>
                    <a:pt x="8" y="32"/>
                  </a:lnTo>
                  <a:lnTo>
                    <a:pt x="4" y="44"/>
                  </a:lnTo>
                  <a:lnTo>
                    <a:pt x="3" y="56"/>
                  </a:lnTo>
                  <a:lnTo>
                    <a:pt x="3" y="63"/>
                  </a:lnTo>
                  <a:lnTo>
                    <a:pt x="4" y="70"/>
                  </a:lnTo>
                  <a:lnTo>
                    <a:pt x="7" y="76"/>
                  </a:lnTo>
                  <a:lnTo>
                    <a:pt x="9" y="82"/>
                  </a:lnTo>
                  <a:lnTo>
                    <a:pt x="11" y="87"/>
                  </a:lnTo>
                  <a:lnTo>
                    <a:pt x="15" y="91"/>
                  </a:lnTo>
                  <a:lnTo>
                    <a:pt x="19" y="96"/>
                  </a:lnTo>
                  <a:lnTo>
                    <a:pt x="24" y="99"/>
                  </a:lnTo>
                  <a:lnTo>
                    <a:pt x="34" y="104"/>
                  </a:lnTo>
                  <a:lnTo>
                    <a:pt x="44" y="107"/>
                  </a:lnTo>
                  <a:lnTo>
                    <a:pt x="54" y="110"/>
                  </a:lnTo>
                  <a:lnTo>
                    <a:pt x="65" y="113"/>
                  </a:lnTo>
                  <a:lnTo>
                    <a:pt x="77" y="115"/>
                  </a:lnTo>
                  <a:lnTo>
                    <a:pt x="87" y="118"/>
                  </a:lnTo>
                  <a:lnTo>
                    <a:pt x="96" y="120"/>
                  </a:lnTo>
                  <a:lnTo>
                    <a:pt x="103" y="123"/>
                  </a:lnTo>
                  <a:lnTo>
                    <a:pt x="109" y="126"/>
                  </a:lnTo>
                  <a:lnTo>
                    <a:pt x="112" y="131"/>
                  </a:lnTo>
                  <a:lnTo>
                    <a:pt x="114" y="135"/>
                  </a:lnTo>
                  <a:lnTo>
                    <a:pt x="115" y="141"/>
                  </a:lnTo>
                  <a:lnTo>
                    <a:pt x="115" y="146"/>
                  </a:lnTo>
                  <a:lnTo>
                    <a:pt x="113" y="151"/>
                  </a:lnTo>
                  <a:lnTo>
                    <a:pt x="111" y="155"/>
                  </a:lnTo>
                  <a:lnTo>
                    <a:pt x="106" y="159"/>
                  </a:lnTo>
                  <a:lnTo>
                    <a:pt x="102" y="161"/>
                  </a:lnTo>
                  <a:lnTo>
                    <a:pt x="96" y="163"/>
                  </a:lnTo>
                  <a:lnTo>
                    <a:pt x="90" y="164"/>
                  </a:lnTo>
                  <a:lnTo>
                    <a:pt x="82" y="164"/>
                  </a:lnTo>
                  <a:lnTo>
                    <a:pt x="72" y="164"/>
                  </a:lnTo>
                  <a:lnTo>
                    <a:pt x="64" y="162"/>
                  </a:lnTo>
                  <a:lnTo>
                    <a:pt x="57" y="160"/>
                  </a:lnTo>
                  <a:lnTo>
                    <a:pt x="52" y="157"/>
                  </a:lnTo>
                  <a:lnTo>
                    <a:pt x="46" y="153"/>
                  </a:lnTo>
                  <a:lnTo>
                    <a:pt x="43" y="148"/>
                  </a:lnTo>
                  <a:lnTo>
                    <a:pt x="40" y="142"/>
                  </a:lnTo>
                  <a:lnTo>
                    <a:pt x="38" y="134"/>
                  </a:lnTo>
                  <a:lnTo>
                    <a:pt x="0" y="134"/>
                  </a:lnTo>
                  <a:close/>
                </a:path>
              </a:pathLst>
            </a:custGeom>
            <a:solidFill>
              <a:srgbClr val="000000"/>
            </a:solidFill>
            <a:ln w="9525">
              <a:noFill/>
              <a:round/>
              <a:headEnd/>
              <a:tailEnd/>
            </a:ln>
          </p:spPr>
          <p:txBody>
            <a:bodyPr/>
            <a:lstStyle/>
            <a:p>
              <a:endParaRPr lang="es-ES"/>
            </a:p>
          </p:txBody>
        </p:sp>
        <p:sp>
          <p:nvSpPr>
            <p:cNvPr id="34998" name="Rectangle 175"/>
            <p:cNvSpPr>
              <a:spLocks noChangeArrowheads="1"/>
            </p:cNvSpPr>
            <p:nvPr/>
          </p:nvSpPr>
          <p:spPr bwMode="auto">
            <a:xfrm>
              <a:off x="455" y="3506"/>
              <a:ext cx="964" cy="137"/>
            </a:xfrm>
            <a:prstGeom prst="rect">
              <a:avLst/>
            </a:prstGeom>
            <a:solidFill>
              <a:srgbClr val="FFFFFF"/>
            </a:solidFill>
            <a:ln w="0">
              <a:solidFill>
                <a:srgbClr val="000000"/>
              </a:solidFill>
              <a:miter lim="800000"/>
              <a:headEnd/>
              <a:tailEnd/>
            </a:ln>
          </p:spPr>
          <p:txBody>
            <a:bodyPr/>
            <a:lstStyle/>
            <a:p>
              <a:endParaRPr lang="es-ES"/>
            </a:p>
          </p:txBody>
        </p:sp>
        <p:sp>
          <p:nvSpPr>
            <p:cNvPr id="34999" name="Freeform 176"/>
            <p:cNvSpPr>
              <a:spLocks/>
            </p:cNvSpPr>
            <p:nvPr/>
          </p:nvSpPr>
          <p:spPr bwMode="auto">
            <a:xfrm>
              <a:off x="3842" y="1014"/>
              <a:ext cx="57" cy="66"/>
            </a:xfrm>
            <a:custGeom>
              <a:avLst/>
              <a:gdLst>
                <a:gd name="T0" fmla="*/ 134 w 172"/>
                <a:gd name="T1" fmla="*/ 129 h 198"/>
                <a:gd name="T2" fmla="*/ 129 w 172"/>
                <a:gd name="T3" fmla="*/ 144 h 198"/>
                <a:gd name="T4" fmla="*/ 119 w 172"/>
                <a:gd name="T5" fmla="*/ 154 h 198"/>
                <a:gd name="T6" fmla="*/ 107 w 172"/>
                <a:gd name="T7" fmla="*/ 161 h 198"/>
                <a:gd name="T8" fmla="*/ 90 w 172"/>
                <a:gd name="T9" fmla="*/ 163 h 198"/>
                <a:gd name="T10" fmla="*/ 69 w 172"/>
                <a:gd name="T11" fmla="*/ 158 h 198"/>
                <a:gd name="T12" fmla="*/ 53 w 172"/>
                <a:gd name="T13" fmla="*/ 146 h 198"/>
                <a:gd name="T14" fmla="*/ 43 w 172"/>
                <a:gd name="T15" fmla="*/ 127 h 198"/>
                <a:gd name="T16" fmla="*/ 40 w 172"/>
                <a:gd name="T17" fmla="*/ 100 h 198"/>
                <a:gd name="T18" fmla="*/ 43 w 172"/>
                <a:gd name="T19" fmla="*/ 71 h 198"/>
                <a:gd name="T20" fmla="*/ 53 w 172"/>
                <a:gd name="T21" fmla="*/ 52 h 198"/>
                <a:gd name="T22" fmla="*/ 70 w 172"/>
                <a:gd name="T23" fmla="*/ 40 h 198"/>
                <a:gd name="T24" fmla="*/ 92 w 172"/>
                <a:gd name="T25" fmla="*/ 35 h 198"/>
                <a:gd name="T26" fmla="*/ 108 w 172"/>
                <a:gd name="T27" fmla="*/ 38 h 198"/>
                <a:gd name="T28" fmla="*/ 120 w 172"/>
                <a:gd name="T29" fmla="*/ 43 h 198"/>
                <a:gd name="T30" fmla="*/ 129 w 172"/>
                <a:gd name="T31" fmla="*/ 53 h 198"/>
                <a:gd name="T32" fmla="*/ 134 w 172"/>
                <a:gd name="T33" fmla="*/ 68 h 198"/>
                <a:gd name="T34" fmla="*/ 169 w 172"/>
                <a:gd name="T35" fmla="*/ 52 h 198"/>
                <a:gd name="T36" fmla="*/ 158 w 172"/>
                <a:gd name="T37" fmla="*/ 27 h 198"/>
                <a:gd name="T38" fmla="*/ 137 w 172"/>
                <a:gd name="T39" fmla="*/ 10 h 198"/>
                <a:gd name="T40" fmla="*/ 109 w 172"/>
                <a:gd name="T41" fmla="*/ 1 h 198"/>
                <a:gd name="T42" fmla="*/ 81 w 172"/>
                <a:gd name="T43" fmla="*/ 0 h 198"/>
                <a:gd name="T44" fmla="*/ 62 w 172"/>
                <a:gd name="T45" fmla="*/ 4 h 198"/>
                <a:gd name="T46" fmla="*/ 44 w 172"/>
                <a:gd name="T47" fmla="*/ 10 h 198"/>
                <a:gd name="T48" fmla="*/ 31 w 172"/>
                <a:gd name="T49" fmla="*/ 19 h 198"/>
                <a:gd name="T50" fmla="*/ 18 w 172"/>
                <a:gd name="T51" fmla="*/ 32 h 198"/>
                <a:gd name="T52" fmla="*/ 9 w 172"/>
                <a:gd name="T53" fmla="*/ 48 h 198"/>
                <a:gd name="T54" fmla="*/ 4 w 172"/>
                <a:gd name="T55" fmla="*/ 66 h 198"/>
                <a:gd name="T56" fmla="*/ 0 w 172"/>
                <a:gd name="T57" fmla="*/ 87 h 198"/>
                <a:gd name="T58" fmla="*/ 0 w 172"/>
                <a:gd name="T59" fmla="*/ 111 h 198"/>
                <a:gd name="T60" fmla="*/ 4 w 172"/>
                <a:gd name="T61" fmla="*/ 131 h 198"/>
                <a:gd name="T62" fmla="*/ 9 w 172"/>
                <a:gd name="T63" fmla="*/ 149 h 198"/>
                <a:gd name="T64" fmla="*/ 18 w 172"/>
                <a:gd name="T65" fmla="*/ 165 h 198"/>
                <a:gd name="T66" fmla="*/ 29 w 172"/>
                <a:gd name="T67" fmla="*/ 177 h 198"/>
                <a:gd name="T68" fmla="*/ 43 w 172"/>
                <a:gd name="T69" fmla="*/ 188 h 198"/>
                <a:gd name="T70" fmla="*/ 60 w 172"/>
                <a:gd name="T71" fmla="*/ 194 h 198"/>
                <a:gd name="T72" fmla="*/ 79 w 172"/>
                <a:gd name="T73" fmla="*/ 198 h 198"/>
                <a:gd name="T74" fmla="*/ 106 w 172"/>
                <a:gd name="T75" fmla="*/ 197 h 198"/>
                <a:gd name="T76" fmla="*/ 136 w 172"/>
                <a:gd name="T77" fmla="*/ 186 h 198"/>
                <a:gd name="T78" fmla="*/ 157 w 172"/>
                <a:gd name="T79" fmla="*/ 168 h 198"/>
                <a:gd name="T80" fmla="*/ 169 w 172"/>
                <a:gd name="T81" fmla="*/ 144 h 1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2"/>
                <a:gd name="T124" fmla="*/ 0 h 198"/>
                <a:gd name="T125" fmla="*/ 172 w 172"/>
                <a:gd name="T126" fmla="*/ 198 h 19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2" h="198">
                  <a:moveTo>
                    <a:pt x="172" y="129"/>
                  </a:moveTo>
                  <a:lnTo>
                    <a:pt x="134" y="129"/>
                  </a:lnTo>
                  <a:lnTo>
                    <a:pt x="131" y="137"/>
                  </a:lnTo>
                  <a:lnTo>
                    <a:pt x="129" y="144"/>
                  </a:lnTo>
                  <a:lnTo>
                    <a:pt x="125" y="149"/>
                  </a:lnTo>
                  <a:lnTo>
                    <a:pt x="119" y="154"/>
                  </a:lnTo>
                  <a:lnTo>
                    <a:pt x="113" y="158"/>
                  </a:lnTo>
                  <a:lnTo>
                    <a:pt x="107" y="161"/>
                  </a:lnTo>
                  <a:lnTo>
                    <a:pt x="99" y="163"/>
                  </a:lnTo>
                  <a:lnTo>
                    <a:pt x="90" y="163"/>
                  </a:lnTo>
                  <a:lnTo>
                    <a:pt x="79" y="162"/>
                  </a:lnTo>
                  <a:lnTo>
                    <a:pt x="69" y="158"/>
                  </a:lnTo>
                  <a:lnTo>
                    <a:pt x="60" y="154"/>
                  </a:lnTo>
                  <a:lnTo>
                    <a:pt x="53" y="146"/>
                  </a:lnTo>
                  <a:lnTo>
                    <a:pt x="47" y="137"/>
                  </a:lnTo>
                  <a:lnTo>
                    <a:pt x="43" y="127"/>
                  </a:lnTo>
                  <a:lnTo>
                    <a:pt x="41" y="114"/>
                  </a:lnTo>
                  <a:lnTo>
                    <a:pt x="40" y="100"/>
                  </a:lnTo>
                  <a:lnTo>
                    <a:pt x="41" y="85"/>
                  </a:lnTo>
                  <a:lnTo>
                    <a:pt x="43" y="71"/>
                  </a:lnTo>
                  <a:lnTo>
                    <a:pt x="47" y="61"/>
                  </a:lnTo>
                  <a:lnTo>
                    <a:pt x="53" y="52"/>
                  </a:lnTo>
                  <a:lnTo>
                    <a:pt x="61" y="44"/>
                  </a:lnTo>
                  <a:lnTo>
                    <a:pt x="70" y="40"/>
                  </a:lnTo>
                  <a:lnTo>
                    <a:pt x="80" y="36"/>
                  </a:lnTo>
                  <a:lnTo>
                    <a:pt x="92" y="35"/>
                  </a:lnTo>
                  <a:lnTo>
                    <a:pt x="100" y="35"/>
                  </a:lnTo>
                  <a:lnTo>
                    <a:pt x="108" y="38"/>
                  </a:lnTo>
                  <a:lnTo>
                    <a:pt x="115" y="40"/>
                  </a:lnTo>
                  <a:lnTo>
                    <a:pt x="120" y="43"/>
                  </a:lnTo>
                  <a:lnTo>
                    <a:pt x="126" y="48"/>
                  </a:lnTo>
                  <a:lnTo>
                    <a:pt x="129" y="53"/>
                  </a:lnTo>
                  <a:lnTo>
                    <a:pt x="131" y="60"/>
                  </a:lnTo>
                  <a:lnTo>
                    <a:pt x="134" y="68"/>
                  </a:lnTo>
                  <a:lnTo>
                    <a:pt x="172" y="68"/>
                  </a:lnTo>
                  <a:lnTo>
                    <a:pt x="169" y="52"/>
                  </a:lnTo>
                  <a:lnTo>
                    <a:pt x="165" y="40"/>
                  </a:lnTo>
                  <a:lnTo>
                    <a:pt x="158" y="27"/>
                  </a:lnTo>
                  <a:lnTo>
                    <a:pt x="148" y="18"/>
                  </a:lnTo>
                  <a:lnTo>
                    <a:pt x="137" y="10"/>
                  </a:lnTo>
                  <a:lnTo>
                    <a:pt x="125" y="5"/>
                  </a:lnTo>
                  <a:lnTo>
                    <a:pt x="109" y="1"/>
                  </a:lnTo>
                  <a:lnTo>
                    <a:pt x="92" y="0"/>
                  </a:lnTo>
                  <a:lnTo>
                    <a:pt x="81" y="0"/>
                  </a:lnTo>
                  <a:lnTo>
                    <a:pt x="71" y="1"/>
                  </a:lnTo>
                  <a:lnTo>
                    <a:pt x="62" y="4"/>
                  </a:lnTo>
                  <a:lnTo>
                    <a:pt x="53" y="7"/>
                  </a:lnTo>
                  <a:lnTo>
                    <a:pt x="44" y="10"/>
                  </a:lnTo>
                  <a:lnTo>
                    <a:pt x="37" y="15"/>
                  </a:lnTo>
                  <a:lnTo>
                    <a:pt x="31" y="19"/>
                  </a:lnTo>
                  <a:lnTo>
                    <a:pt x="24" y="26"/>
                  </a:lnTo>
                  <a:lnTo>
                    <a:pt x="18" y="32"/>
                  </a:lnTo>
                  <a:lnTo>
                    <a:pt x="14" y="40"/>
                  </a:lnTo>
                  <a:lnTo>
                    <a:pt x="9" y="48"/>
                  </a:lnTo>
                  <a:lnTo>
                    <a:pt x="6" y="57"/>
                  </a:lnTo>
                  <a:lnTo>
                    <a:pt x="4" y="66"/>
                  </a:lnTo>
                  <a:lnTo>
                    <a:pt x="1" y="77"/>
                  </a:lnTo>
                  <a:lnTo>
                    <a:pt x="0" y="87"/>
                  </a:lnTo>
                  <a:lnTo>
                    <a:pt x="0" y="100"/>
                  </a:lnTo>
                  <a:lnTo>
                    <a:pt x="0" y="111"/>
                  </a:lnTo>
                  <a:lnTo>
                    <a:pt x="1" y="121"/>
                  </a:lnTo>
                  <a:lnTo>
                    <a:pt x="4" y="131"/>
                  </a:lnTo>
                  <a:lnTo>
                    <a:pt x="6" y="141"/>
                  </a:lnTo>
                  <a:lnTo>
                    <a:pt x="9" y="149"/>
                  </a:lnTo>
                  <a:lnTo>
                    <a:pt x="14" y="158"/>
                  </a:lnTo>
                  <a:lnTo>
                    <a:pt x="18" y="165"/>
                  </a:lnTo>
                  <a:lnTo>
                    <a:pt x="24" y="172"/>
                  </a:lnTo>
                  <a:lnTo>
                    <a:pt x="29" y="177"/>
                  </a:lnTo>
                  <a:lnTo>
                    <a:pt x="36" y="183"/>
                  </a:lnTo>
                  <a:lnTo>
                    <a:pt x="43" y="188"/>
                  </a:lnTo>
                  <a:lnTo>
                    <a:pt x="51" y="191"/>
                  </a:lnTo>
                  <a:lnTo>
                    <a:pt x="60" y="194"/>
                  </a:lnTo>
                  <a:lnTo>
                    <a:pt x="69" y="197"/>
                  </a:lnTo>
                  <a:lnTo>
                    <a:pt x="79" y="198"/>
                  </a:lnTo>
                  <a:lnTo>
                    <a:pt x="89" y="198"/>
                  </a:lnTo>
                  <a:lnTo>
                    <a:pt x="106" y="197"/>
                  </a:lnTo>
                  <a:lnTo>
                    <a:pt x="121" y="193"/>
                  </a:lnTo>
                  <a:lnTo>
                    <a:pt x="136" y="186"/>
                  </a:lnTo>
                  <a:lnTo>
                    <a:pt x="147" y="179"/>
                  </a:lnTo>
                  <a:lnTo>
                    <a:pt x="157" y="168"/>
                  </a:lnTo>
                  <a:lnTo>
                    <a:pt x="164" y="157"/>
                  </a:lnTo>
                  <a:lnTo>
                    <a:pt x="169" y="144"/>
                  </a:lnTo>
                  <a:lnTo>
                    <a:pt x="172" y="129"/>
                  </a:lnTo>
                  <a:close/>
                </a:path>
              </a:pathLst>
            </a:custGeom>
            <a:solidFill>
              <a:srgbClr val="000000"/>
            </a:solidFill>
            <a:ln w="9525">
              <a:noFill/>
              <a:round/>
              <a:headEnd/>
              <a:tailEnd/>
            </a:ln>
          </p:spPr>
          <p:txBody>
            <a:bodyPr/>
            <a:lstStyle/>
            <a:p>
              <a:endParaRPr lang="es-ES"/>
            </a:p>
          </p:txBody>
        </p:sp>
        <p:sp>
          <p:nvSpPr>
            <p:cNvPr id="35000" name="Rectangle 177"/>
            <p:cNvSpPr>
              <a:spLocks noChangeArrowheads="1"/>
            </p:cNvSpPr>
            <p:nvPr/>
          </p:nvSpPr>
          <p:spPr bwMode="auto">
            <a:xfrm>
              <a:off x="3909" y="1066"/>
              <a:ext cx="12" cy="12"/>
            </a:xfrm>
            <a:prstGeom prst="rect">
              <a:avLst/>
            </a:prstGeom>
            <a:solidFill>
              <a:srgbClr val="000000"/>
            </a:solidFill>
            <a:ln w="9525">
              <a:noFill/>
              <a:miter lim="800000"/>
              <a:headEnd/>
              <a:tailEnd/>
            </a:ln>
          </p:spPr>
          <p:txBody>
            <a:bodyPr/>
            <a:lstStyle/>
            <a:p>
              <a:endParaRPr lang="es-ES"/>
            </a:p>
          </p:txBody>
        </p:sp>
        <p:sp>
          <p:nvSpPr>
            <p:cNvPr id="35001" name="Freeform 178"/>
            <p:cNvSpPr>
              <a:spLocks/>
            </p:cNvSpPr>
            <p:nvPr/>
          </p:nvSpPr>
          <p:spPr bwMode="auto">
            <a:xfrm>
              <a:off x="3958" y="1018"/>
              <a:ext cx="26" cy="60"/>
            </a:xfrm>
            <a:custGeom>
              <a:avLst/>
              <a:gdLst>
                <a:gd name="T0" fmla="*/ 43 w 79"/>
                <a:gd name="T1" fmla="*/ 181 h 181"/>
                <a:gd name="T2" fmla="*/ 79 w 79"/>
                <a:gd name="T3" fmla="*/ 181 h 181"/>
                <a:gd name="T4" fmla="*/ 79 w 79"/>
                <a:gd name="T5" fmla="*/ 0 h 181"/>
                <a:gd name="T6" fmla="*/ 50 w 79"/>
                <a:gd name="T7" fmla="*/ 0 h 181"/>
                <a:gd name="T8" fmla="*/ 49 w 79"/>
                <a:gd name="T9" fmla="*/ 7 h 181"/>
                <a:gd name="T10" fmla="*/ 46 w 79"/>
                <a:gd name="T11" fmla="*/ 14 h 181"/>
                <a:gd name="T12" fmla="*/ 42 w 79"/>
                <a:gd name="T13" fmla="*/ 20 h 181"/>
                <a:gd name="T14" fmla="*/ 37 w 79"/>
                <a:gd name="T15" fmla="*/ 24 h 181"/>
                <a:gd name="T16" fmla="*/ 30 w 79"/>
                <a:gd name="T17" fmla="*/ 28 h 181"/>
                <a:gd name="T18" fmla="*/ 22 w 79"/>
                <a:gd name="T19" fmla="*/ 30 h 181"/>
                <a:gd name="T20" fmla="*/ 13 w 79"/>
                <a:gd name="T21" fmla="*/ 31 h 181"/>
                <a:gd name="T22" fmla="*/ 3 w 79"/>
                <a:gd name="T23" fmla="*/ 31 h 181"/>
                <a:gd name="T24" fmla="*/ 0 w 79"/>
                <a:gd name="T25" fmla="*/ 31 h 181"/>
                <a:gd name="T26" fmla="*/ 0 w 79"/>
                <a:gd name="T27" fmla="*/ 57 h 181"/>
                <a:gd name="T28" fmla="*/ 43 w 79"/>
                <a:gd name="T29" fmla="*/ 57 h 181"/>
                <a:gd name="T30" fmla="*/ 43 w 79"/>
                <a:gd name="T31" fmla="*/ 181 h 18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9"/>
                <a:gd name="T49" fmla="*/ 0 h 181"/>
                <a:gd name="T50" fmla="*/ 79 w 79"/>
                <a:gd name="T51" fmla="*/ 181 h 18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9" h="181">
                  <a:moveTo>
                    <a:pt x="43" y="181"/>
                  </a:moveTo>
                  <a:lnTo>
                    <a:pt x="79" y="181"/>
                  </a:lnTo>
                  <a:lnTo>
                    <a:pt x="79" y="0"/>
                  </a:lnTo>
                  <a:lnTo>
                    <a:pt x="50" y="0"/>
                  </a:lnTo>
                  <a:lnTo>
                    <a:pt x="49" y="7"/>
                  </a:lnTo>
                  <a:lnTo>
                    <a:pt x="46" y="14"/>
                  </a:lnTo>
                  <a:lnTo>
                    <a:pt x="42" y="20"/>
                  </a:lnTo>
                  <a:lnTo>
                    <a:pt x="37" y="24"/>
                  </a:lnTo>
                  <a:lnTo>
                    <a:pt x="30" y="28"/>
                  </a:lnTo>
                  <a:lnTo>
                    <a:pt x="22" y="30"/>
                  </a:lnTo>
                  <a:lnTo>
                    <a:pt x="13" y="31"/>
                  </a:lnTo>
                  <a:lnTo>
                    <a:pt x="3" y="31"/>
                  </a:lnTo>
                  <a:lnTo>
                    <a:pt x="0" y="31"/>
                  </a:lnTo>
                  <a:lnTo>
                    <a:pt x="0" y="57"/>
                  </a:lnTo>
                  <a:lnTo>
                    <a:pt x="43" y="57"/>
                  </a:lnTo>
                  <a:lnTo>
                    <a:pt x="43" y="181"/>
                  </a:lnTo>
                  <a:close/>
                </a:path>
              </a:pathLst>
            </a:custGeom>
            <a:solidFill>
              <a:srgbClr val="000000"/>
            </a:solidFill>
            <a:ln w="9525">
              <a:noFill/>
              <a:round/>
              <a:headEnd/>
              <a:tailEnd/>
            </a:ln>
          </p:spPr>
          <p:txBody>
            <a:bodyPr/>
            <a:lstStyle/>
            <a:p>
              <a:endParaRPr lang="es-ES"/>
            </a:p>
          </p:txBody>
        </p:sp>
        <p:sp>
          <p:nvSpPr>
            <p:cNvPr id="35002" name="Freeform 179"/>
            <p:cNvSpPr>
              <a:spLocks/>
            </p:cNvSpPr>
            <p:nvPr/>
          </p:nvSpPr>
          <p:spPr bwMode="auto">
            <a:xfrm>
              <a:off x="3444" y="803"/>
              <a:ext cx="58" cy="66"/>
            </a:xfrm>
            <a:custGeom>
              <a:avLst/>
              <a:gdLst>
                <a:gd name="T0" fmla="*/ 133 w 172"/>
                <a:gd name="T1" fmla="*/ 129 h 198"/>
                <a:gd name="T2" fmla="*/ 129 w 172"/>
                <a:gd name="T3" fmla="*/ 144 h 198"/>
                <a:gd name="T4" fmla="*/ 119 w 172"/>
                <a:gd name="T5" fmla="*/ 154 h 198"/>
                <a:gd name="T6" fmla="*/ 107 w 172"/>
                <a:gd name="T7" fmla="*/ 161 h 198"/>
                <a:gd name="T8" fmla="*/ 90 w 172"/>
                <a:gd name="T9" fmla="*/ 163 h 198"/>
                <a:gd name="T10" fmla="*/ 68 w 172"/>
                <a:gd name="T11" fmla="*/ 158 h 198"/>
                <a:gd name="T12" fmla="*/ 53 w 172"/>
                <a:gd name="T13" fmla="*/ 146 h 198"/>
                <a:gd name="T14" fmla="*/ 43 w 172"/>
                <a:gd name="T15" fmla="*/ 127 h 198"/>
                <a:gd name="T16" fmla="*/ 39 w 172"/>
                <a:gd name="T17" fmla="*/ 100 h 198"/>
                <a:gd name="T18" fmla="*/ 43 w 172"/>
                <a:gd name="T19" fmla="*/ 71 h 198"/>
                <a:gd name="T20" fmla="*/ 53 w 172"/>
                <a:gd name="T21" fmla="*/ 52 h 198"/>
                <a:gd name="T22" fmla="*/ 70 w 172"/>
                <a:gd name="T23" fmla="*/ 40 h 198"/>
                <a:gd name="T24" fmla="*/ 92 w 172"/>
                <a:gd name="T25" fmla="*/ 35 h 198"/>
                <a:gd name="T26" fmla="*/ 108 w 172"/>
                <a:gd name="T27" fmla="*/ 38 h 198"/>
                <a:gd name="T28" fmla="*/ 120 w 172"/>
                <a:gd name="T29" fmla="*/ 43 h 198"/>
                <a:gd name="T30" fmla="*/ 129 w 172"/>
                <a:gd name="T31" fmla="*/ 53 h 198"/>
                <a:gd name="T32" fmla="*/ 133 w 172"/>
                <a:gd name="T33" fmla="*/ 68 h 198"/>
                <a:gd name="T34" fmla="*/ 169 w 172"/>
                <a:gd name="T35" fmla="*/ 52 h 198"/>
                <a:gd name="T36" fmla="*/ 158 w 172"/>
                <a:gd name="T37" fmla="*/ 27 h 198"/>
                <a:gd name="T38" fmla="*/ 137 w 172"/>
                <a:gd name="T39" fmla="*/ 11 h 198"/>
                <a:gd name="T40" fmla="*/ 109 w 172"/>
                <a:gd name="T41" fmla="*/ 2 h 198"/>
                <a:gd name="T42" fmla="*/ 81 w 172"/>
                <a:gd name="T43" fmla="*/ 0 h 198"/>
                <a:gd name="T44" fmla="*/ 62 w 172"/>
                <a:gd name="T45" fmla="*/ 4 h 198"/>
                <a:gd name="T46" fmla="*/ 44 w 172"/>
                <a:gd name="T47" fmla="*/ 11 h 198"/>
                <a:gd name="T48" fmla="*/ 30 w 172"/>
                <a:gd name="T49" fmla="*/ 20 h 198"/>
                <a:gd name="T50" fmla="*/ 18 w 172"/>
                <a:gd name="T51" fmla="*/ 32 h 198"/>
                <a:gd name="T52" fmla="*/ 9 w 172"/>
                <a:gd name="T53" fmla="*/ 48 h 198"/>
                <a:gd name="T54" fmla="*/ 3 w 172"/>
                <a:gd name="T55" fmla="*/ 66 h 198"/>
                <a:gd name="T56" fmla="*/ 0 w 172"/>
                <a:gd name="T57" fmla="*/ 87 h 198"/>
                <a:gd name="T58" fmla="*/ 0 w 172"/>
                <a:gd name="T59" fmla="*/ 111 h 198"/>
                <a:gd name="T60" fmla="*/ 3 w 172"/>
                <a:gd name="T61" fmla="*/ 131 h 198"/>
                <a:gd name="T62" fmla="*/ 9 w 172"/>
                <a:gd name="T63" fmla="*/ 149 h 198"/>
                <a:gd name="T64" fmla="*/ 18 w 172"/>
                <a:gd name="T65" fmla="*/ 165 h 198"/>
                <a:gd name="T66" fmla="*/ 29 w 172"/>
                <a:gd name="T67" fmla="*/ 178 h 198"/>
                <a:gd name="T68" fmla="*/ 43 w 172"/>
                <a:gd name="T69" fmla="*/ 188 h 198"/>
                <a:gd name="T70" fmla="*/ 59 w 172"/>
                <a:gd name="T71" fmla="*/ 194 h 198"/>
                <a:gd name="T72" fmla="*/ 79 w 172"/>
                <a:gd name="T73" fmla="*/ 198 h 198"/>
                <a:gd name="T74" fmla="*/ 105 w 172"/>
                <a:gd name="T75" fmla="*/ 197 h 198"/>
                <a:gd name="T76" fmla="*/ 136 w 172"/>
                <a:gd name="T77" fmla="*/ 187 h 198"/>
                <a:gd name="T78" fmla="*/ 157 w 172"/>
                <a:gd name="T79" fmla="*/ 169 h 198"/>
                <a:gd name="T80" fmla="*/ 169 w 172"/>
                <a:gd name="T81" fmla="*/ 144 h 1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2"/>
                <a:gd name="T124" fmla="*/ 0 h 198"/>
                <a:gd name="T125" fmla="*/ 172 w 172"/>
                <a:gd name="T126" fmla="*/ 198 h 19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2" h="198">
                  <a:moveTo>
                    <a:pt x="172" y="129"/>
                  </a:moveTo>
                  <a:lnTo>
                    <a:pt x="133" y="129"/>
                  </a:lnTo>
                  <a:lnTo>
                    <a:pt x="131" y="137"/>
                  </a:lnTo>
                  <a:lnTo>
                    <a:pt x="129" y="144"/>
                  </a:lnTo>
                  <a:lnTo>
                    <a:pt x="124" y="149"/>
                  </a:lnTo>
                  <a:lnTo>
                    <a:pt x="119" y="154"/>
                  </a:lnTo>
                  <a:lnTo>
                    <a:pt x="113" y="158"/>
                  </a:lnTo>
                  <a:lnTo>
                    <a:pt x="107" y="161"/>
                  </a:lnTo>
                  <a:lnTo>
                    <a:pt x="99" y="163"/>
                  </a:lnTo>
                  <a:lnTo>
                    <a:pt x="90" y="163"/>
                  </a:lnTo>
                  <a:lnTo>
                    <a:pt x="79" y="162"/>
                  </a:lnTo>
                  <a:lnTo>
                    <a:pt x="68" y="158"/>
                  </a:lnTo>
                  <a:lnTo>
                    <a:pt x="59" y="154"/>
                  </a:lnTo>
                  <a:lnTo>
                    <a:pt x="53" y="146"/>
                  </a:lnTo>
                  <a:lnTo>
                    <a:pt x="47" y="137"/>
                  </a:lnTo>
                  <a:lnTo>
                    <a:pt x="43" y="127"/>
                  </a:lnTo>
                  <a:lnTo>
                    <a:pt x="40" y="114"/>
                  </a:lnTo>
                  <a:lnTo>
                    <a:pt x="39" y="100"/>
                  </a:lnTo>
                  <a:lnTo>
                    <a:pt x="40" y="85"/>
                  </a:lnTo>
                  <a:lnTo>
                    <a:pt x="43" y="71"/>
                  </a:lnTo>
                  <a:lnTo>
                    <a:pt x="47" y="61"/>
                  </a:lnTo>
                  <a:lnTo>
                    <a:pt x="53" y="52"/>
                  </a:lnTo>
                  <a:lnTo>
                    <a:pt x="61" y="44"/>
                  </a:lnTo>
                  <a:lnTo>
                    <a:pt x="70" y="40"/>
                  </a:lnTo>
                  <a:lnTo>
                    <a:pt x="80" y="37"/>
                  </a:lnTo>
                  <a:lnTo>
                    <a:pt x="92" y="35"/>
                  </a:lnTo>
                  <a:lnTo>
                    <a:pt x="100" y="35"/>
                  </a:lnTo>
                  <a:lnTo>
                    <a:pt x="108" y="38"/>
                  </a:lnTo>
                  <a:lnTo>
                    <a:pt x="114" y="40"/>
                  </a:lnTo>
                  <a:lnTo>
                    <a:pt x="120" y="43"/>
                  </a:lnTo>
                  <a:lnTo>
                    <a:pt x="126" y="48"/>
                  </a:lnTo>
                  <a:lnTo>
                    <a:pt x="129" y="53"/>
                  </a:lnTo>
                  <a:lnTo>
                    <a:pt x="131" y="60"/>
                  </a:lnTo>
                  <a:lnTo>
                    <a:pt x="133" y="68"/>
                  </a:lnTo>
                  <a:lnTo>
                    <a:pt x="172" y="68"/>
                  </a:lnTo>
                  <a:lnTo>
                    <a:pt x="169" y="52"/>
                  </a:lnTo>
                  <a:lnTo>
                    <a:pt x="165" y="40"/>
                  </a:lnTo>
                  <a:lnTo>
                    <a:pt x="158" y="27"/>
                  </a:lnTo>
                  <a:lnTo>
                    <a:pt x="148" y="18"/>
                  </a:lnTo>
                  <a:lnTo>
                    <a:pt x="137" y="11"/>
                  </a:lnTo>
                  <a:lnTo>
                    <a:pt x="124" y="5"/>
                  </a:lnTo>
                  <a:lnTo>
                    <a:pt x="109" y="2"/>
                  </a:lnTo>
                  <a:lnTo>
                    <a:pt x="92" y="0"/>
                  </a:lnTo>
                  <a:lnTo>
                    <a:pt x="81" y="0"/>
                  </a:lnTo>
                  <a:lnTo>
                    <a:pt x="71" y="2"/>
                  </a:lnTo>
                  <a:lnTo>
                    <a:pt x="62" y="4"/>
                  </a:lnTo>
                  <a:lnTo>
                    <a:pt x="53" y="7"/>
                  </a:lnTo>
                  <a:lnTo>
                    <a:pt x="44" y="11"/>
                  </a:lnTo>
                  <a:lnTo>
                    <a:pt x="37" y="15"/>
                  </a:lnTo>
                  <a:lnTo>
                    <a:pt x="30" y="20"/>
                  </a:lnTo>
                  <a:lnTo>
                    <a:pt x="24" y="26"/>
                  </a:lnTo>
                  <a:lnTo>
                    <a:pt x="18" y="32"/>
                  </a:lnTo>
                  <a:lnTo>
                    <a:pt x="14" y="40"/>
                  </a:lnTo>
                  <a:lnTo>
                    <a:pt x="9" y="48"/>
                  </a:lnTo>
                  <a:lnTo>
                    <a:pt x="6" y="57"/>
                  </a:lnTo>
                  <a:lnTo>
                    <a:pt x="3" y="66"/>
                  </a:lnTo>
                  <a:lnTo>
                    <a:pt x="1" y="77"/>
                  </a:lnTo>
                  <a:lnTo>
                    <a:pt x="0" y="87"/>
                  </a:lnTo>
                  <a:lnTo>
                    <a:pt x="0" y="100"/>
                  </a:lnTo>
                  <a:lnTo>
                    <a:pt x="0" y="111"/>
                  </a:lnTo>
                  <a:lnTo>
                    <a:pt x="1" y="121"/>
                  </a:lnTo>
                  <a:lnTo>
                    <a:pt x="3" y="131"/>
                  </a:lnTo>
                  <a:lnTo>
                    <a:pt x="6" y="141"/>
                  </a:lnTo>
                  <a:lnTo>
                    <a:pt x="9" y="149"/>
                  </a:lnTo>
                  <a:lnTo>
                    <a:pt x="14" y="158"/>
                  </a:lnTo>
                  <a:lnTo>
                    <a:pt x="18" y="165"/>
                  </a:lnTo>
                  <a:lnTo>
                    <a:pt x="24" y="172"/>
                  </a:lnTo>
                  <a:lnTo>
                    <a:pt x="29" y="178"/>
                  </a:lnTo>
                  <a:lnTo>
                    <a:pt x="36" y="183"/>
                  </a:lnTo>
                  <a:lnTo>
                    <a:pt x="43" y="188"/>
                  </a:lnTo>
                  <a:lnTo>
                    <a:pt x="51" y="191"/>
                  </a:lnTo>
                  <a:lnTo>
                    <a:pt x="59" y="194"/>
                  </a:lnTo>
                  <a:lnTo>
                    <a:pt x="68" y="197"/>
                  </a:lnTo>
                  <a:lnTo>
                    <a:pt x="79" y="198"/>
                  </a:lnTo>
                  <a:lnTo>
                    <a:pt x="89" y="198"/>
                  </a:lnTo>
                  <a:lnTo>
                    <a:pt x="105" y="197"/>
                  </a:lnTo>
                  <a:lnTo>
                    <a:pt x="121" y="193"/>
                  </a:lnTo>
                  <a:lnTo>
                    <a:pt x="136" y="187"/>
                  </a:lnTo>
                  <a:lnTo>
                    <a:pt x="147" y="179"/>
                  </a:lnTo>
                  <a:lnTo>
                    <a:pt x="157" y="169"/>
                  </a:lnTo>
                  <a:lnTo>
                    <a:pt x="164" y="157"/>
                  </a:lnTo>
                  <a:lnTo>
                    <a:pt x="169" y="144"/>
                  </a:lnTo>
                  <a:lnTo>
                    <a:pt x="172" y="129"/>
                  </a:lnTo>
                  <a:close/>
                </a:path>
              </a:pathLst>
            </a:custGeom>
            <a:solidFill>
              <a:srgbClr val="000000"/>
            </a:solidFill>
            <a:ln w="9525">
              <a:noFill/>
              <a:round/>
              <a:headEnd/>
              <a:tailEnd/>
            </a:ln>
          </p:spPr>
          <p:txBody>
            <a:bodyPr/>
            <a:lstStyle/>
            <a:p>
              <a:endParaRPr lang="es-ES"/>
            </a:p>
          </p:txBody>
        </p:sp>
        <p:sp>
          <p:nvSpPr>
            <p:cNvPr id="35003" name="Rectangle 180"/>
            <p:cNvSpPr>
              <a:spLocks noChangeArrowheads="1"/>
            </p:cNvSpPr>
            <p:nvPr/>
          </p:nvSpPr>
          <p:spPr bwMode="auto">
            <a:xfrm>
              <a:off x="3511" y="855"/>
              <a:ext cx="13" cy="12"/>
            </a:xfrm>
            <a:prstGeom prst="rect">
              <a:avLst/>
            </a:prstGeom>
            <a:solidFill>
              <a:srgbClr val="000000"/>
            </a:solidFill>
            <a:ln w="9525">
              <a:noFill/>
              <a:miter lim="800000"/>
              <a:headEnd/>
              <a:tailEnd/>
            </a:ln>
          </p:spPr>
          <p:txBody>
            <a:bodyPr/>
            <a:lstStyle/>
            <a:p>
              <a:endParaRPr lang="es-ES"/>
            </a:p>
          </p:txBody>
        </p:sp>
        <p:sp>
          <p:nvSpPr>
            <p:cNvPr id="35004" name="Freeform 181"/>
            <p:cNvSpPr>
              <a:spLocks/>
            </p:cNvSpPr>
            <p:nvPr/>
          </p:nvSpPr>
          <p:spPr bwMode="auto">
            <a:xfrm>
              <a:off x="3556" y="807"/>
              <a:ext cx="44" cy="62"/>
            </a:xfrm>
            <a:custGeom>
              <a:avLst/>
              <a:gdLst>
                <a:gd name="T0" fmla="*/ 0 w 131"/>
                <a:gd name="T1" fmla="*/ 126 h 186"/>
                <a:gd name="T2" fmla="*/ 5 w 131"/>
                <a:gd name="T3" fmla="*/ 151 h 186"/>
                <a:gd name="T4" fmla="*/ 17 w 131"/>
                <a:gd name="T5" fmla="*/ 170 h 186"/>
                <a:gd name="T6" fmla="*/ 37 w 131"/>
                <a:gd name="T7" fmla="*/ 181 h 186"/>
                <a:gd name="T8" fmla="*/ 64 w 131"/>
                <a:gd name="T9" fmla="*/ 186 h 186"/>
                <a:gd name="T10" fmla="*/ 92 w 131"/>
                <a:gd name="T11" fmla="*/ 181 h 186"/>
                <a:gd name="T12" fmla="*/ 113 w 131"/>
                <a:gd name="T13" fmla="*/ 170 h 186"/>
                <a:gd name="T14" fmla="*/ 127 w 131"/>
                <a:gd name="T15" fmla="*/ 151 h 186"/>
                <a:gd name="T16" fmla="*/ 131 w 131"/>
                <a:gd name="T17" fmla="*/ 126 h 186"/>
                <a:gd name="T18" fmla="*/ 129 w 131"/>
                <a:gd name="T19" fmla="*/ 113 h 186"/>
                <a:gd name="T20" fmla="*/ 124 w 131"/>
                <a:gd name="T21" fmla="*/ 101 h 186"/>
                <a:gd name="T22" fmla="*/ 115 w 131"/>
                <a:gd name="T23" fmla="*/ 91 h 186"/>
                <a:gd name="T24" fmla="*/ 103 w 131"/>
                <a:gd name="T25" fmla="*/ 84 h 186"/>
                <a:gd name="T26" fmla="*/ 119 w 131"/>
                <a:gd name="T27" fmla="*/ 69 h 186"/>
                <a:gd name="T28" fmla="*/ 124 w 131"/>
                <a:gd name="T29" fmla="*/ 48 h 186"/>
                <a:gd name="T30" fmla="*/ 120 w 131"/>
                <a:gd name="T31" fmla="*/ 28 h 186"/>
                <a:gd name="T32" fmla="*/ 109 w 131"/>
                <a:gd name="T33" fmla="*/ 13 h 186"/>
                <a:gd name="T34" fmla="*/ 90 w 131"/>
                <a:gd name="T35" fmla="*/ 3 h 186"/>
                <a:gd name="T36" fmla="*/ 65 w 131"/>
                <a:gd name="T37" fmla="*/ 0 h 186"/>
                <a:gd name="T38" fmla="*/ 39 w 131"/>
                <a:gd name="T39" fmla="*/ 3 h 186"/>
                <a:gd name="T40" fmla="*/ 20 w 131"/>
                <a:gd name="T41" fmla="*/ 14 h 186"/>
                <a:gd name="T42" fmla="*/ 8 w 131"/>
                <a:gd name="T43" fmla="*/ 34 h 186"/>
                <a:gd name="T44" fmla="*/ 3 w 131"/>
                <a:gd name="T45" fmla="*/ 58 h 186"/>
                <a:gd name="T46" fmla="*/ 38 w 131"/>
                <a:gd name="T47" fmla="*/ 57 h 186"/>
                <a:gd name="T48" fmla="*/ 39 w 131"/>
                <a:gd name="T49" fmla="*/ 45 h 186"/>
                <a:gd name="T50" fmla="*/ 45 w 131"/>
                <a:gd name="T51" fmla="*/ 36 h 186"/>
                <a:gd name="T52" fmla="*/ 53 w 131"/>
                <a:gd name="T53" fmla="*/ 31 h 186"/>
                <a:gd name="T54" fmla="*/ 63 w 131"/>
                <a:gd name="T55" fmla="*/ 29 h 186"/>
                <a:gd name="T56" fmla="*/ 73 w 131"/>
                <a:gd name="T57" fmla="*/ 30 h 186"/>
                <a:gd name="T58" fmla="*/ 81 w 131"/>
                <a:gd name="T59" fmla="*/ 35 h 186"/>
                <a:gd name="T60" fmla="*/ 85 w 131"/>
                <a:gd name="T61" fmla="*/ 41 h 186"/>
                <a:gd name="T62" fmla="*/ 87 w 131"/>
                <a:gd name="T63" fmla="*/ 52 h 186"/>
                <a:gd name="T64" fmla="*/ 85 w 131"/>
                <a:gd name="T65" fmla="*/ 62 h 186"/>
                <a:gd name="T66" fmla="*/ 80 w 131"/>
                <a:gd name="T67" fmla="*/ 70 h 186"/>
                <a:gd name="T68" fmla="*/ 71 w 131"/>
                <a:gd name="T69" fmla="*/ 74 h 186"/>
                <a:gd name="T70" fmla="*/ 56 w 131"/>
                <a:gd name="T71" fmla="*/ 75 h 186"/>
                <a:gd name="T72" fmla="*/ 53 w 131"/>
                <a:gd name="T73" fmla="*/ 101 h 186"/>
                <a:gd name="T74" fmla="*/ 66 w 131"/>
                <a:gd name="T75" fmla="*/ 101 h 186"/>
                <a:gd name="T76" fmla="*/ 80 w 131"/>
                <a:gd name="T77" fmla="*/ 105 h 186"/>
                <a:gd name="T78" fmla="*/ 89 w 131"/>
                <a:gd name="T79" fmla="*/ 111 h 186"/>
                <a:gd name="T80" fmla="*/ 93 w 131"/>
                <a:gd name="T81" fmla="*/ 122 h 186"/>
                <a:gd name="T82" fmla="*/ 93 w 131"/>
                <a:gd name="T83" fmla="*/ 134 h 186"/>
                <a:gd name="T84" fmla="*/ 89 w 131"/>
                <a:gd name="T85" fmla="*/ 144 h 186"/>
                <a:gd name="T86" fmla="*/ 82 w 131"/>
                <a:gd name="T87" fmla="*/ 151 h 186"/>
                <a:gd name="T88" fmla="*/ 71 w 131"/>
                <a:gd name="T89" fmla="*/ 155 h 186"/>
                <a:gd name="T90" fmla="*/ 57 w 131"/>
                <a:gd name="T91" fmla="*/ 155 h 186"/>
                <a:gd name="T92" fmla="*/ 46 w 131"/>
                <a:gd name="T93" fmla="*/ 151 h 186"/>
                <a:gd name="T94" fmla="*/ 39 w 131"/>
                <a:gd name="T95" fmla="*/ 144 h 186"/>
                <a:gd name="T96" fmla="*/ 35 w 131"/>
                <a:gd name="T97" fmla="*/ 132 h 186"/>
                <a:gd name="T98" fmla="*/ 0 w 131"/>
                <a:gd name="T99" fmla="*/ 125 h 18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31"/>
                <a:gd name="T151" fmla="*/ 0 h 186"/>
                <a:gd name="T152" fmla="*/ 131 w 131"/>
                <a:gd name="T153" fmla="*/ 186 h 18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31" h="186">
                  <a:moveTo>
                    <a:pt x="0" y="125"/>
                  </a:moveTo>
                  <a:lnTo>
                    <a:pt x="0" y="126"/>
                  </a:lnTo>
                  <a:lnTo>
                    <a:pt x="1" y="140"/>
                  </a:lnTo>
                  <a:lnTo>
                    <a:pt x="5" y="151"/>
                  </a:lnTo>
                  <a:lnTo>
                    <a:pt x="9" y="162"/>
                  </a:lnTo>
                  <a:lnTo>
                    <a:pt x="17" y="170"/>
                  </a:lnTo>
                  <a:lnTo>
                    <a:pt x="26" y="177"/>
                  </a:lnTo>
                  <a:lnTo>
                    <a:pt x="37" y="181"/>
                  </a:lnTo>
                  <a:lnTo>
                    <a:pt x="49" y="185"/>
                  </a:lnTo>
                  <a:lnTo>
                    <a:pt x="64" y="186"/>
                  </a:lnTo>
                  <a:lnTo>
                    <a:pt x="79" y="185"/>
                  </a:lnTo>
                  <a:lnTo>
                    <a:pt x="92" y="181"/>
                  </a:lnTo>
                  <a:lnTo>
                    <a:pt x="103" y="177"/>
                  </a:lnTo>
                  <a:lnTo>
                    <a:pt x="113" y="170"/>
                  </a:lnTo>
                  <a:lnTo>
                    <a:pt x="121" y="161"/>
                  </a:lnTo>
                  <a:lnTo>
                    <a:pt x="127" y="151"/>
                  </a:lnTo>
                  <a:lnTo>
                    <a:pt x="130" y="140"/>
                  </a:lnTo>
                  <a:lnTo>
                    <a:pt x="131" y="126"/>
                  </a:lnTo>
                  <a:lnTo>
                    <a:pt x="131" y="119"/>
                  </a:lnTo>
                  <a:lnTo>
                    <a:pt x="129" y="113"/>
                  </a:lnTo>
                  <a:lnTo>
                    <a:pt x="127" y="107"/>
                  </a:lnTo>
                  <a:lnTo>
                    <a:pt x="124" y="101"/>
                  </a:lnTo>
                  <a:lnTo>
                    <a:pt x="120" y="96"/>
                  </a:lnTo>
                  <a:lnTo>
                    <a:pt x="115" y="91"/>
                  </a:lnTo>
                  <a:lnTo>
                    <a:pt x="110" y="88"/>
                  </a:lnTo>
                  <a:lnTo>
                    <a:pt x="103" y="84"/>
                  </a:lnTo>
                  <a:lnTo>
                    <a:pt x="112" y="78"/>
                  </a:lnTo>
                  <a:lnTo>
                    <a:pt x="119" y="69"/>
                  </a:lnTo>
                  <a:lnTo>
                    <a:pt x="123" y="59"/>
                  </a:lnTo>
                  <a:lnTo>
                    <a:pt x="124" y="48"/>
                  </a:lnTo>
                  <a:lnTo>
                    <a:pt x="123" y="38"/>
                  </a:lnTo>
                  <a:lnTo>
                    <a:pt x="120" y="28"/>
                  </a:lnTo>
                  <a:lnTo>
                    <a:pt x="115" y="20"/>
                  </a:lnTo>
                  <a:lnTo>
                    <a:pt x="109" y="13"/>
                  </a:lnTo>
                  <a:lnTo>
                    <a:pt x="100" y="8"/>
                  </a:lnTo>
                  <a:lnTo>
                    <a:pt x="90" y="3"/>
                  </a:lnTo>
                  <a:lnTo>
                    <a:pt x="79" y="1"/>
                  </a:lnTo>
                  <a:lnTo>
                    <a:pt x="65" y="0"/>
                  </a:lnTo>
                  <a:lnTo>
                    <a:pt x="52" y="1"/>
                  </a:lnTo>
                  <a:lnTo>
                    <a:pt x="39" y="3"/>
                  </a:lnTo>
                  <a:lnTo>
                    <a:pt x="29" y="9"/>
                  </a:lnTo>
                  <a:lnTo>
                    <a:pt x="20" y="14"/>
                  </a:lnTo>
                  <a:lnTo>
                    <a:pt x="14" y="23"/>
                  </a:lnTo>
                  <a:lnTo>
                    <a:pt x="8" y="34"/>
                  </a:lnTo>
                  <a:lnTo>
                    <a:pt x="5" y="45"/>
                  </a:lnTo>
                  <a:lnTo>
                    <a:pt x="3" y="58"/>
                  </a:lnTo>
                  <a:lnTo>
                    <a:pt x="38" y="58"/>
                  </a:lnTo>
                  <a:lnTo>
                    <a:pt x="38" y="57"/>
                  </a:lnTo>
                  <a:lnTo>
                    <a:pt x="38" y="50"/>
                  </a:lnTo>
                  <a:lnTo>
                    <a:pt x="39" y="45"/>
                  </a:lnTo>
                  <a:lnTo>
                    <a:pt x="42" y="40"/>
                  </a:lnTo>
                  <a:lnTo>
                    <a:pt x="45" y="36"/>
                  </a:lnTo>
                  <a:lnTo>
                    <a:pt x="48" y="34"/>
                  </a:lnTo>
                  <a:lnTo>
                    <a:pt x="53" y="31"/>
                  </a:lnTo>
                  <a:lnTo>
                    <a:pt x="57" y="29"/>
                  </a:lnTo>
                  <a:lnTo>
                    <a:pt x="63" y="29"/>
                  </a:lnTo>
                  <a:lnTo>
                    <a:pt x="68" y="29"/>
                  </a:lnTo>
                  <a:lnTo>
                    <a:pt x="73" y="30"/>
                  </a:lnTo>
                  <a:lnTo>
                    <a:pt x="77" y="32"/>
                  </a:lnTo>
                  <a:lnTo>
                    <a:pt x="81" y="35"/>
                  </a:lnTo>
                  <a:lnTo>
                    <a:pt x="84" y="38"/>
                  </a:lnTo>
                  <a:lnTo>
                    <a:pt x="85" y="41"/>
                  </a:lnTo>
                  <a:lnTo>
                    <a:pt x="87" y="46"/>
                  </a:lnTo>
                  <a:lnTo>
                    <a:pt x="87" y="52"/>
                  </a:lnTo>
                  <a:lnTo>
                    <a:pt x="87" y="57"/>
                  </a:lnTo>
                  <a:lnTo>
                    <a:pt x="85" y="62"/>
                  </a:lnTo>
                  <a:lnTo>
                    <a:pt x="83" y="66"/>
                  </a:lnTo>
                  <a:lnTo>
                    <a:pt x="80" y="70"/>
                  </a:lnTo>
                  <a:lnTo>
                    <a:pt x="75" y="72"/>
                  </a:lnTo>
                  <a:lnTo>
                    <a:pt x="71" y="74"/>
                  </a:lnTo>
                  <a:lnTo>
                    <a:pt x="64" y="75"/>
                  </a:lnTo>
                  <a:lnTo>
                    <a:pt x="56" y="75"/>
                  </a:lnTo>
                  <a:lnTo>
                    <a:pt x="53" y="75"/>
                  </a:lnTo>
                  <a:lnTo>
                    <a:pt x="53" y="101"/>
                  </a:lnTo>
                  <a:lnTo>
                    <a:pt x="58" y="101"/>
                  </a:lnTo>
                  <a:lnTo>
                    <a:pt x="66" y="101"/>
                  </a:lnTo>
                  <a:lnTo>
                    <a:pt x="73" y="102"/>
                  </a:lnTo>
                  <a:lnTo>
                    <a:pt x="80" y="105"/>
                  </a:lnTo>
                  <a:lnTo>
                    <a:pt x="84" y="108"/>
                  </a:lnTo>
                  <a:lnTo>
                    <a:pt x="89" y="111"/>
                  </a:lnTo>
                  <a:lnTo>
                    <a:pt x="91" y="116"/>
                  </a:lnTo>
                  <a:lnTo>
                    <a:pt x="93" y="122"/>
                  </a:lnTo>
                  <a:lnTo>
                    <a:pt x="93" y="128"/>
                  </a:lnTo>
                  <a:lnTo>
                    <a:pt x="93" y="134"/>
                  </a:lnTo>
                  <a:lnTo>
                    <a:pt x="91" y="140"/>
                  </a:lnTo>
                  <a:lnTo>
                    <a:pt x="89" y="144"/>
                  </a:lnTo>
                  <a:lnTo>
                    <a:pt x="85" y="149"/>
                  </a:lnTo>
                  <a:lnTo>
                    <a:pt x="82" y="151"/>
                  </a:lnTo>
                  <a:lnTo>
                    <a:pt x="76" y="153"/>
                  </a:lnTo>
                  <a:lnTo>
                    <a:pt x="71" y="155"/>
                  </a:lnTo>
                  <a:lnTo>
                    <a:pt x="64" y="155"/>
                  </a:lnTo>
                  <a:lnTo>
                    <a:pt x="57" y="155"/>
                  </a:lnTo>
                  <a:lnTo>
                    <a:pt x="52" y="153"/>
                  </a:lnTo>
                  <a:lnTo>
                    <a:pt x="46" y="151"/>
                  </a:lnTo>
                  <a:lnTo>
                    <a:pt x="43" y="147"/>
                  </a:lnTo>
                  <a:lnTo>
                    <a:pt x="39" y="144"/>
                  </a:lnTo>
                  <a:lnTo>
                    <a:pt x="37" y="138"/>
                  </a:lnTo>
                  <a:lnTo>
                    <a:pt x="35" y="132"/>
                  </a:lnTo>
                  <a:lnTo>
                    <a:pt x="35" y="125"/>
                  </a:lnTo>
                  <a:lnTo>
                    <a:pt x="0" y="125"/>
                  </a:lnTo>
                  <a:close/>
                </a:path>
              </a:pathLst>
            </a:custGeom>
            <a:solidFill>
              <a:srgbClr val="000000"/>
            </a:solidFill>
            <a:ln w="9525">
              <a:noFill/>
              <a:round/>
              <a:headEnd/>
              <a:tailEnd/>
            </a:ln>
          </p:spPr>
          <p:txBody>
            <a:bodyPr/>
            <a:lstStyle/>
            <a:p>
              <a:endParaRPr lang="es-ES"/>
            </a:p>
          </p:txBody>
        </p:sp>
        <p:sp>
          <p:nvSpPr>
            <p:cNvPr id="35005" name="Freeform 182"/>
            <p:cNvSpPr>
              <a:spLocks/>
            </p:cNvSpPr>
            <p:nvPr/>
          </p:nvSpPr>
          <p:spPr bwMode="auto">
            <a:xfrm>
              <a:off x="3695" y="898"/>
              <a:ext cx="57" cy="66"/>
            </a:xfrm>
            <a:custGeom>
              <a:avLst/>
              <a:gdLst>
                <a:gd name="T0" fmla="*/ 133 w 171"/>
                <a:gd name="T1" fmla="*/ 128 h 197"/>
                <a:gd name="T2" fmla="*/ 129 w 171"/>
                <a:gd name="T3" fmla="*/ 143 h 197"/>
                <a:gd name="T4" fmla="*/ 119 w 171"/>
                <a:gd name="T5" fmla="*/ 153 h 197"/>
                <a:gd name="T6" fmla="*/ 106 w 171"/>
                <a:gd name="T7" fmla="*/ 160 h 197"/>
                <a:gd name="T8" fmla="*/ 89 w 171"/>
                <a:gd name="T9" fmla="*/ 162 h 197"/>
                <a:gd name="T10" fmla="*/ 68 w 171"/>
                <a:gd name="T11" fmla="*/ 158 h 197"/>
                <a:gd name="T12" fmla="*/ 52 w 171"/>
                <a:gd name="T13" fmla="*/ 145 h 197"/>
                <a:gd name="T14" fmla="*/ 42 w 171"/>
                <a:gd name="T15" fmla="*/ 126 h 197"/>
                <a:gd name="T16" fmla="*/ 39 w 171"/>
                <a:gd name="T17" fmla="*/ 99 h 197"/>
                <a:gd name="T18" fmla="*/ 42 w 171"/>
                <a:gd name="T19" fmla="*/ 71 h 197"/>
                <a:gd name="T20" fmla="*/ 52 w 171"/>
                <a:gd name="T21" fmla="*/ 52 h 197"/>
                <a:gd name="T22" fmla="*/ 69 w 171"/>
                <a:gd name="T23" fmla="*/ 39 h 197"/>
                <a:gd name="T24" fmla="*/ 92 w 171"/>
                <a:gd name="T25" fmla="*/ 35 h 197"/>
                <a:gd name="T26" fmla="*/ 107 w 171"/>
                <a:gd name="T27" fmla="*/ 37 h 197"/>
                <a:gd name="T28" fmla="*/ 120 w 171"/>
                <a:gd name="T29" fmla="*/ 43 h 197"/>
                <a:gd name="T30" fmla="*/ 129 w 171"/>
                <a:gd name="T31" fmla="*/ 53 h 197"/>
                <a:gd name="T32" fmla="*/ 133 w 171"/>
                <a:gd name="T33" fmla="*/ 68 h 197"/>
                <a:gd name="T34" fmla="*/ 169 w 171"/>
                <a:gd name="T35" fmla="*/ 52 h 197"/>
                <a:gd name="T36" fmla="*/ 158 w 171"/>
                <a:gd name="T37" fmla="*/ 27 h 197"/>
                <a:gd name="T38" fmla="*/ 136 w 171"/>
                <a:gd name="T39" fmla="*/ 10 h 197"/>
                <a:gd name="T40" fmla="*/ 108 w 171"/>
                <a:gd name="T41" fmla="*/ 1 h 197"/>
                <a:gd name="T42" fmla="*/ 80 w 171"/>
                <a:gd name="T43" fmla="*/ 0 h 197"/>
                <a:gd name="T44" fmla="*/ 61 w 171"/>
                <a:gd name="T45" fmla="*/ 3 h 197"/>
                <a:gd name="T46" fmla="*/ 43 w 171"/>
                <a:gd name="T47" fmla="*/ 10 h 197"/>
                <a:gd name="T48" fmla="*/ 30 w 171"/>
                <a:gd name="T49" fmla="*/ 19 h 197"/>
                <a:gd name="T50" fmla="*/ 18 w 171"/>
                <a:gd name="T51" fmla="*/ 31 h 197"/>
                <a:gd name="T52" fmla="*/ 9 w 171"/>
                <a:gd name="T53" fmla="*/ 47 h 197"/>
                <a:gd name="T54" fmla="*/ 3 w 171"/>
                <a:gd name="T55" fmla="*/ 65 h 197"/>
                <a:gd name="T56" fmla="*/ 0 w 171"/>
                <a:gd name="T57" fmla="*/ 87 h 197"/>
                <a:gd name="T58" fmla="*/ 0 w 171"/>
                <a:gd name="T59" fmla="*/ 110 h 197"/>
                <a:gd name="T60" fmla="*/ 3 w 171"/>
                <a:gd name="T61" fmla="*/ 131 h 197"/>
                <a:gd name="T62" fmla="*/ 9 w 171"/>
                <a:gd name="T63" fmla="*/ 149 h 197"/>
                <a:gd name="T64" fmla="*/ 18 w 171"/>
                <a:gd name="T65" fmla="*/ 165 h 197"/>
                <a:gd name="T66" fmla="*/ 29 w 171"/>
                <a:gd name="T67" fmla="*/ 177 h 197"/>
                <a:gd name="T68" fmla="*/ 42 w 171"/>
                <a:gd name="T69" fmla="*/ 187 h 197"/>
                <a:gd name="T70" fmla="*/ 59 w 171"/>
                <a:gd name="T71" fmla="*/ 194 h 197"/>
                <a:gd name="T72" fmla="*/ 78 w 171"/>
                <a:gd name="T73" fmla="*/ 197 h 197"/>
                <a:gd name="T74" fmla="*/ 105 w 171"/>
                <a:gd name="T75" fmla="*/ 196 h 197"/>
                <a:gd name="T76" fmla="*/ 135 w 171"/>
                <a:gd name="T77" fmla="*/ 186 h 197"/>
                <a:gd name="T78" fmla="*/ 157 w 171"/>
                <a:gd name="T79" fmla="*/ 168 h 197"/>
                <a:gd name="T80" fmla="*/ 169 w 171"/>
                <a:gd name="T81" fmla="*/ 143 h 19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1"/>
                <a:gd name="T124" fmla="*/ 0 h 197"/>
                <a:gd name="T125" fmla="*/ 171 w 171"/>
                <a:gd name="T126" fmla="*/ 197 h 19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1" h="197">
                  <a:moveTo>
                    <a:pt x="171" y="128"/>
                  </a:moveTo>
                  <a:lnTo>
                    <a:pt x="133" y="128"/>
                  </a:lnTo>
                  <a:lnTo>
                    <a:pt x="131" y="136"/>
                  </a:lnTo>
                  <a:lnTo>
                    <a:pt x="129" y="143"/>
                  </a:lnTo>
                  <a:lnTo>
                    <a:pt x="124" y="149"/>
                  </a:lnTo>
                  <a:lnTo>
                    <a:pt x="119" y="153"/>
                  </a:lnTo>
                  <a:lnTo>
                    <a:pt x="113" y="158"/>
                  </a:lnTo>
                  <a:lnTo>
                    <a:pt x="106" y="160"/>
                  </a:lnTo>
                  <a:lnTo>
                    <a:pt x="98" y="162"/>
                  </a:lnTo>
                  <a:lnTo>
                    <a:pt x="89" y="162"/>
                  </a:lnTo>
                  <a:lnTo>
                    <a:pt x="78" y="161"/>
                  </a:lnTo>
                  <a:lnTo>
                    <a:pt x="68" y="158"/>
                  </a:lnTo>
                  <a:lnTo>
                    <a:pt x="59" y="153"/>
                  </a:lnTo>
                  <a:lnTo>
                    <a:pt x="52" y="145"/>
                  </a:lnTo>
                  <a:lnTo>
                    <a:pt x="47" y="136"/>
                  </a:lnTo>
                  <a:lnTo>
                    <a:pt x="42" y="126"/>
                  </a:lnTo>
                  <a:lnTo>
                    <a:pt x="40" y="114"/>
                  </a:lnTo>
                  <a:lnTo>
                    <a:pt x="39" y="99"/>
                  </a:lnTo>
                  <a:lnTo>
                    <a:pt x="40" y="84"/>
                  </a:lnTo>
                  <a:lnTo>
                    <a:pt x="42" y="71"/>
                  </a:lnTo>
                  <a:lnTo>
                    <a:pt x="47" y="61"/>
                  </a:lnTo>
                  <a:lnTo>
                    <a:pt x="52" y="52"/>
                  </a:lnTo>
                  <a:lnTo>
                    <a:pt x="60" y="44"/>
                  </a:lnTo>
                  <a:lnTo>
                    <a:pt x="69" y="39"/>
                  </a:lnTo>
                  <a:lnTo>
                    <a:pt x="79" y="36"/>
                  </a:lnTo>
                  <a:lnTo>
                    <a:pt x="92" y="35"/>
                  </a:lnTo>
                  <a:lnTo>
                    <a:pt x="99" y="35"/>
                  </a:lnTo>
                  <a:lnTo>
                    <a:pt x="107" y="37"/>
                  </a:lnTo>
                  <a:lnTo>
                    <a:pt x="114" y="39"/>
                  </a:lnTo>
                  <a:lnTo>
                    <a:pt x="120" y="43"/>
                  </a:lnTo>
                  <a:lnTo>
                    <a:pt x="125" y="47"/>
                  </a:lnTo>
                  <a:lnTo>
                    <a:pt x="129" y="53"/>
                  </a:lnTo>
                  <a:lnTo>
                    <a:pt x="131" y="60"/>
                  </a:lnTo>
                  <a:lnTo>
                    <a:pt x="133" y="68"/>
                  </a:lnTo>
                  <a:lnTo>
                    <a:pt x="171" y="68"/>
                  </a:lnTo>
                  <a:lnTo>
                    <a:pt x="169" y="52"/>
                  </a:lnTo>
                  <a:lnTo>
                    <a:pt x="164" y="39"/>
                  </a:lnTo>
                  <a:lnTo>
                    <a:pt x="158" y="27"/>
                  </a:lnTo>
                  <a:lnTo>
                    <a:pt x="148" y="18"/>
                  </a:lnTo>
                  <a:lnTo>
                    <a:pt x="136" y="10"/>
                  </a:lnTo>
                  <a:lnTo>
                    <a:pt x="124" y="4"/>
                  </a:lnTo>
                  <a:lnTo>
                    <a:pt x="108" y="1"/>
                  </a:lnTo>
                  <a:lnTo>
                    <a:pt x="92" y="0"/>
                  </a:lnTo>
                  <a:lnTo>
                    <a:pt x="80" y="0"/>
                  </a:lnTo>
                  <a:lnTo>
                    <a:pt x="70" y="1"/>
                  </a:lnTo>
                  <a:lnTo>
                    <a:pt x="61" y="3"/>
                  </a:lnTo>
                  <a:lnTo>
                    <a:pt x="52" y="7"/>
                  </a:lnTo>
                  <a:lnTo>
                    <a:pt x="43" y="10"/>
                  </a:lnTo>
                  <a:lnTo>
                    <a:pt x="37" y="15"/>
                  </a:lnTo>
                  <a:lnTo>
                    <a:pt x="30" y="19"/>
                  </a:lnTo>
                  <a:lnTo>
                    <a:pt x="23" y="26"/>
                  </a:lnTo>
                  <a:lnTo>
                    <a:pt x="18" y="31"/>
                  </a:lnTo>
                  <a:lnTo>
                    <a:pt x="13" y="39"/>
                  </a:lnTo>
                  <a:lnTo>
                    <a:pt x="9" y="47"/>
                  </a:lnTo>
                  <a:lnTo>
                    <a:pt x="5" y="56"/>
                  </a:lnTo>
                  <a:lnTo>
                    <a:pt x="3" y="65"/>
                  </a:lnTo>
                  <a:lnTo>
                    <a:pt x="1" y="77"/>
                  </a:lnTo>
                  <a:lnTo>
                    <a:pt x="0" y="87"/>
                  </a:lnTo>
                  <a:lnTo>
                    <a:pt x="0" y="99"/>
                  </a:lnTo>
                  <a:lnTo>
                    <a:pt x="0" y="110"/>
                  </a:lnTo>
                  <a:lnTo>
                    <a:pt x="1" y="121"/>
                  </a:lnTo>
                  <a:lnTo>
                    <a:pt x="3" y="131"/>
                  </a:lnTo>
                  <a:lnTo>
                    <a:pt x="5" y="141"/>
                  </a:lnTo>
                  <a:lnTo>
                    <a:pt x="9" y="149"/>
                  </a:lnTo>
                  <a:lnTo>
                    <a:pt x="13" y="158"/>
                  </a:lnTo>
                  <a:lnTo>
                    <a:pt x="18" y="165"/>
                  </a:lnTo>
                  <a:lnTo>
                    <a:pt x="23" y="171"/>
                  </a:lnTo>
                  <a:lnTo>
                    <a:pt x="29" y="177"/>
                  </a:lnTo>
                  <a:lnTo>
                    <a:pt x="36" y="183"/>
                  </a:lnTo>
                  <a:lnTo>
                    <a:pt x="42" y="187"/>
                  </a:lnTo>
                  <a:lnTo>
                    <a:pt x="50" y="190"/>
                  </a:lnTo>
                  <a:lnTo>
                    <a:pt x="59" y="194"/>
                  </a:lnTo>
                  <a:lnTo>
                    <a:pt x="68" y="196"/>
                  </a:lnTo>
                  <a:lnTo>
                    <a:pt x="78" y="197"/>
                  </a:lnTo>
                  <a:lnTo>
                    <a:pt x="88" y="197"/>
                  </a:lnTo>
                  <a:lnTo>
                    <a:pt x="105" y="196"/>
                  </a:lnTo>
                  <a:lnTo>
                    <a:pt x="121" y="193"/>
                  </a:lnTo>
                  <a:lnTo>
                    <a:pt x="135" y="186"/>
                  </a:lnTo>
                  <a:lnTo>
                    <a:pt x="147" y="178"/>
                  </a:lnTo>
                  <a:lnTo>
                    <a:pt x="157" y="168"/>
                  </a:lnTo>
                  <a:lnTo>
                    <a:pt x="163" y="157"/>
                  </a:lnTo>
                  <a:lnTo>
                    <a:pt x="169" y="143"/>
                  </a:lnTo>
                  <a:lnTo>
                    <a:pt x="171" y="128"/>
                  </a:lnTo>
                  <a:close/>
                </a:path>
              </a:pathLst>
            </a:custGeom>
            <a:solidFill>
              <a:srgbClr val="000000"/>
            </a:solidFill>
            <a:ln w="9525">
              <a:noFill/>
              <a:round/>
              <a:headEnd/>
              <a:tailEnd/>
            </a:ln>
          </p:spPr>
          <p:txBody>
            <a:bodyPr/>
            <a:lstStyle/>
            <a:p>
              <a:endParaRPr lang="es-ES"/>
            </a:p>
          </p:txBody>
        </p:sp>
        <p:sp>
          <p:nvSpPr>
            <p:cNvPr id="35006" name="Rectangle 183"/>
            <p:cNvSpPr>
              <a:spLocks noChangeArrowheads="1"/>
            </p:cNvSpPr>
            <p:nvPr/>
          </p:nvSpPr>
          <p:spPr bwMode="auto">
            <a:xfrm>
              <a:off x="3761" y="950"/>
              <a:ext cx="13" cy="13"/>
            </a:xfrm>
            <a:prstGeom prst="rect">
              <a:avLst/>
            </a:prstGeom>
            <a:solidFill>
              <a:srgbClr val="000000"/>
            </a:solidFill>
            <a:ln w="9525">
              <a:noFill/>
              <a:miter lim="800000"/>
              <a:headEnd/>
              <a:tailEnd/>
            </a:ln>
          </p:spPr>
          <p:txBody>
            <a:bodyPr/>
            <a:lstStyle/>
            <a:p>
              <a:endParaRPr lang="es-ES"/>
            </a:p>
          </p:txBody>
        </p:sp>
        <p:sp>
          <p:nvSpPr>
            <p:cNvPr id="35007" name="Freeform 184"/>
            <p:cNvSpPr>
              <a:spLocks/>
            </p:cNvSpPr>
            <p:nvPr/>
          </p:nvSpPr>
          <p:spPr bwMode="auto">
            <a:xfrm>
              <a:off x="3806" y="902"/>
              <a:ext cx="43" cy="61"/>
            </a:xfrm>
            <a:custGeom>
              <a:avLst/>
              <a:gdLst>
                <a:gd name="T0" fmla="*/ 127 w 129"/>
                <a:gd name="T1" fmla="*/ 182 h 182"/>
                <a:gd name="T2" fmla="*/ 44 w 129"/>
                <a:gd name="T3" fmla="*/ 151 h 182"/>
                <a:gd name="T4" fmla="*/ 50 w 129"/>
                <a:gd name="T5" fmla="*/ 143 h 182"/>
                <a:gd name="T6" fmla="*/ 59 w 129"/>
                <a:gd name="T7" fmla="*/ 137 h 182"/>
                <a:gd name="T8" fmla="*/ 71 w 129"/>
                <a:gd name="T9" fmla="*/ 128 h 182"/>
                <a:gd name="T10" fmla="*/ 87 w 129"/>
                <a:gd name="T11" fmla="*/ 119 h 182"/>
                <a:gd name="T12" fmla="*/ 105 w 129"/>
                <a:gd name="T13" fmla="*/ 105 h 182"/>
                <a:gd name="T14" fmla="*/ 118 w 129"/>
                <a:gd name="T15" fmla="*/ 90 h 182"/>
                <a:gd name="T16" fmla="*/ 127 w 129"/>
                <a:gd name="T17" fmla="*/ 76 h 182"/>
                <a:gd name="T18" fmla="*/ 129 w 129"/>
                <a:gd name="T19" fmla="*/ 57 h 182"/>
                <a:gd name="T20" fmla="*/ 125 w 129"/>
                <a:gd name="T21" fmla="*/ 33 h 182"/>
                <a:gd name="T22" fmla="*/ 113 w 129"/>
                <a:gd name="T23" fmla="*/ 16 h 182"/>
                <a:gd name="T24" fmla="*/ 94 w 129"/>
                <a:gd name="T25" fmla="*/ 5 h 182"/>
                <a:gd name="T26" fmla="*/ 68 w 129"/>
                <a:gd name="T27" fmla="*/ 0 h 182"/>
                <a:gd name="T28" fmla="*/ 40 w 129"/>
                <a:gd name="T29" fmla="*/ 5 h 182"/>
                <a:gd name="T30" fmla="*/ 20 w 129"/>
                <a:gd name="T31" fmla="*/ 17 h 182"/>
                <a:gd name="T32" fmla="*/ 7 w 129"/>
                <a:gd name="T33" fmla="*/ 37 h 182"/>
                <a:gd name="T34" fmla="*/ 3 w 129"/>
                <a:gd name="T35" fmla="*/ 66 h 182"/>
                <a:gd name="T36" fmla="*/ 36 w 129"/>
                <a:gd name="T37" fmla="*/ 64 h 182"/>
                <a:gd name="T38" fmla="*/ 39 w 129"/>
                <a:gd name="T39" fmla="*/ 50 h 182"/>
                <a:gd name="T40" fmla="*/ 44 w 129"/>
                <a:gd name="T41" fmla="*/ 40 h 182"/>
                <a:gd name="T42" fmla="*/ 53 w 129"/>
                <a:gd name="T43" fmla="*/ 33 h 182"/>
                <a:gd name="T44" fmla="*/ 66 w 129"/>
                <a:gd name="T45" fmla="*/ 31 h 182"/>
                <a:gd name="T46" fmla="*/ 77 w 129"/>
                <a:gd name="T47" fmla="*/ 33 h 182"/>
                <a:gd name="T48" fmla="*/ 86 w 129"/>
                <a:gd name="T49" fmla="*/ 37 h 182"/>
                <a:gd name="T50" fmla="*/ 90 w 129"/>
                <a:gd name="T51" fmla="*/ 46 h 182"/>
                <a:gd name="T52" fmla="*/ 93 w 129"/>
                <a:gd name="T53" fmla="*/ 57 h 182"/>
                <a:gd name="T54" fmla="*/ 89 w 129"/>
                <a:gd name="T55" fmla="*/ 72 h 182"/>
                <a:gd name="T56" fmla="*/ 79 w 129"/>
                <a:gd name="T57" fmla="*/ 84 h 182"/>
                <a:gd name="T58" fmla="*/ 64 w 129"/>
                <a:gd name="T59" fmla="*/ 95 h 182"/>
                <a:gd name="T60" fmla="*/ 47 w 129"/>
                <a:gd name="T61" fmla="*/ 106 h 182"/>
                <a:gd name="T62" fmla="*/ 26 w 129"/>
                <a:gd name="T63" fmla="*/ 122 h 182"/>
                <a:gd name="T64" fmla="*/ 12 w 129"/>
                <a:gd name="T65" fmla="*/ 139 h 182"/>
                <a:gd name="T66" fmla="*/ 3 w 129"/>
                <a:gd name="T67" fmla="*/ 158 h 182"/>
                <a:gd name="T68" fmla="*/ 0 w 129"/>
                <a:gd name="T69" fmla="*/ 182 h 1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9"/>
                <a:gd name="T106" fmla="*/ 0 h 182"/>
                <a:gd name="T107" fmla="*/ 129 w 129"/>
                <a:gd name="T108" fmla="*/ 182 h 1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9" h="182">
                  <a:moveTo>
                    <a:pt x="0" y="182"/>
                  </a:moveTo>
                  <a:lnTo>
                    <a:pt x="127" y="182"/>
                  </a:lnTo>
                  <a:lnTo>
                    <a:pt x="127" y="151"/>
                  </a:lnTo>
                  <a:lnTo>
                    <a:pt x="44" y="151"/>
                  </a:lnTo>
                  <a:lnTo>
                    <a:pt x="47" y="148"/>
                  </a:lnTo>
                  <a:lnTo>
                    <a:pt x="50" y="143"/>
                  </a:lnTo>
                  <a:lnTo>
                    <a:pt x="54" y="140"/>
                  </a:lnTo>
                  <a:lnTo>
                    <a:pt x="59" y="137"/>
                  </a:lnTo>
                  <a:lnTo>
                    <a:pt x="64" y="132"/>
                  </a:lnTo>
                  <a:lnTo>
                    <a:pt x="71" y="128"/>
                  </a:lnTo>
                  <a:lnTo>
                    <a:pt x="79" y="123"/>
                  </a:lnTo>
                  <a:lnTo>
                    <a:pt x="87" y="119"/>
                  </a:lnTo>
                  <a:lnTo>
                    <a:pt x="97" y="112"/>
                  </a:lnTo>
                  <a:lnTo>
                    <a:pt x="105" y="105"/>
                  </a:lnTo>
                  <a:lnTo>
                    <a:pt x="113" y="98"/>
                  </a:lnTo>
                  <a:lnTo>
                    <a:pt x="118" y="90"/>
                  </a:lnTo>
                  <a:lnTo>
                    <a:pt x="123" y="84"/>
                  </a:lnTo>
                  <a:lnTo>
                    <a:pt x="127" y="76"/>
                  </a:lnTo>
                  <a:lnTo>
                    <a:pt x="128" y="67"/>
                  </a:lnTo>
                  <a:lnTo>
                    <a:pt x="129" y="57"/>
                  </a:lnTo>
                  <a:lnTo>
                    <a:pt x="128" y="44"/>
                  </a:lnTo>
                  <a:lnTo>
                    <a:pt x="125" y="33"/>
                  </a:lnTo>
                  <a:lnTo>
                    <a:pt x="121" y="24"/>
                  </a:lnTo>
                  <a:lnTo>
                    <a:pt x="113" y="16"/>
                  </a:lnTo>
                  <a:lnTo>
                    <a:pt x="104" y="9"/>
                  </a:lnTo>
                  <a:lnTo>
                    <a:pt x="94" y="5"/>
                  </a:lnTo>
                  <a:lnTo>
                    <a:pt x="81" y="1"/>
                  </a:lnTo>
                  <a:lnTo>
                    <a:pt x="68" y="0"/>
                  </a:lnTo>
                  <a:lnTo>
                    <a:pt x="53" y="1"/>
                  </a:lnTo>
                  <a:lnTo>
                    <a:pt x="40" y="5"/>
                  </a:lnTo>
                  <a:lnTo>
                    <a:pt x="29" y="10"/>
                  </a:lnTo>
                  <a:lnTo>
                    <a:pt x="20" y="17"/>
                  </a:lnTo>
                  <a:lnTo>
                    <a:pt x="13" y="26"/>
                  </a:lnTo>
                  <a:lnTo>
                    <a:pt x="7" y="37"/>
                  </a:lnTo>
                  <a:lnTo>
                    <a:pt x="4" y="51"/>
                  </a:lnTo>
                  <a:lnTo>
                    <a:pt x="3" y="66"/>
                  </a:lnTo>
                  <a:lnTo>
                    <a:pt x="36" y="66"/>
                  </a:lnTo>
                  <a:lnTo>
                    <a:pt x="36" y="64"/>
                  </a:lnTo>
                  <a:lnTo>
                    <a:pt x="36" y="57"/>
                  </a:lnTo>
                  <a:lnTo>
                    <a:pt x="39" y="50"/>
                  </a:lnTo>
                  <a:lnTo>
                    <a:pt x="41" y="44"/>
                  </a:lnTo>
                  <a:lnTo>
                    <a:pt x="44" y="40"/>
                  </a:lnTo>
                  <a:lnTo>
                    <a:pt x="48" y="35"/>
                  </a:lnTo>
                  <a:lnTo>
                    <a:pt x="53" y="33"/>
                  </a:lnTo>
                  <a:lnTo>
                    <a:pt x="59" y="31"/>
                  </a:lnTo>
                  <a:lnTo>
                    <a:pt x="66" y="31"/>
                  </a:lnTo>
                  <a:lnTo>
                    <a:pt x="71" y="31"/>
                  </a:lnTo>
                  <a:lnTo>
                    <a:pt x="77" y="33"/>
                  </a:lnTo>
                  <a:lnTo>
                    <a:pt x="81" y="35"/>
                  </a:lnTo>
                  <a:lnTo>
                    <a:pt x="86" y="37"/>
                  </a:lnTo>
                  <a:lnTo>
                    <a:pt x="88" y="42"/>
                  </a:lnTo>
                  <a:lnTo>
                    <a:pt x="90" y="46"/>
                  </a:lnTo>
                  <a:lnTo>
                    <a:pt x="93" y="51"/>
                  </a:lnTo>
                  <a:lnTo>
                    <a:pt x="93" y="57"/>
                  </a:lnTo>
                  <a:lnTo>
                    <a:pt x="91" y="64"/>
                  </a:lnTo>
                  <a:lnTo>
                    <a:pt x="89" y="72"/>
                  </a:lnTo>
                  <a:lnTo>
                    <a:pt x="85" y="78"/>
                  </a:lnTo>
                  <a:lnTo>
                    <a:pt x="79" y="84"/>
                  </a:lnTo>
                  <a:lnTo>
                    <a:pt x="72" y="89"/>
                  </a:lnTo>
                  <a:lnTo>
                    <a:pt x="64" y="95"/>
                  </a:lnTo>
                  <a:lnTo>
                    <a:pt x="56" y="99"/>
                  </a:lnTo>
                  <a:lnTo>
                    <a:pt x="47" y="106"/>
                  </a:lnTo>
                  <a:lnTo>
                    <a:pt x="35" y="114"/>
                  </a:lnTo>
                  <a:lnTo>
                    <a:pt x="26" y="122"/>
                  </a:lnTo>
                  <a:lnTo>
                    <a:pt x="17" y="130"/>
                  </a:lnTo>
                  <a:lnTo>
                    <a:pt x="12" y="139"/>
                  </a:lnTo>
                  <a:lnTo>
                    <a:pt x="6" y="148"/>
                  </a:lnTo>
                  <a:lnTo>
                    <a:pt x="3" y="158"/>
                  </a:lnTo>
                  <a:lnTo>
                    <a:pt x="1" y="169"/>
                  </a:lnTo>
                  <a:lnTo>
                    <a:pt x="0" y="182"/>
                  </a:lnTo>
                  <a:close/>
                </a:path>
              </a:pathLst>
            </a:custGeom>
            <a:solidFill>
              <a:srgbClr val="000000"/>
            </a:solidFill>
            <a:ln w="9525">
              <a:noFill/>
              <a:round/>
              <a:headEnd/>
              <a:tailEnd/>
            </a:ln>
          </p:spPr>
          <p:txBody>
            <a:bodyPr/>
            <a:lstStyle/>
            <a:p>
              <a:endParaRPr lang="es-ES"/>
            </a:p>
          </p:txBody>
        </p:sp>
        <p:sp>
          <p:nvSpPr>
            <p:cNvPr id="35008" name="Line 185"/>
            <p:cNvSpPr>
              <a:spLocks noChangeShapeType="1"/>
            </p:cNvSpPr>
            <p:nvPr/>
          </p:nvSpPr>
          <p:spPr bwMode="auto">
            <a:xfrm>
              <a:off x="3628" y="1071"/>
              <a:ext cx="1" cy="88"/>
            </a:xfrm>
            <a:prstGeom prst="line">
              <a:avLst/>
            </a:prstGeom>
            <a:noFill/>
            <a:ln w="23813">
              <a:solidFill>
                <a:srgbClr val="000000"/>
              </a:solidFill>
              <a:round/>
              <a:headEnd/>
              <a:tailEnd/>
            </a:ln>
          </p:spPr>
          <p:txBody>
            <a:bodyPr/>
            <a:lstStyle/>
            <a:p>
              <a:endParaRPr lang="es-ES"/>
            </a:p>
          </p:txBody>
        </p:sp>
        <p:sp>
          <p:nvSpPr>
            <p:cNvPr id="35009" name="Freeform 186"/>
            <p:cNvSpPr>
              <a:spLocks/>
            </p:cNvSpPr>
            <p:nvPr/>
          </p:nvSpPr>
          <p:spPr bwMode="auto">
            <a:xfrm>
              <a:off x="3598" y="1050"/>
              <a:ext cx="61" cy="31"/>
            </a:xfrm>
            <a:custGeom>
              <a:avLst/>
              <a:gdLst>
                <a:gd name="T0" fmla="*/ 0 w 183"/>
                <a:gd name="T1" fmla="*/ 92 h 92"/>
                <a:gd name="T2" fmla="*/ 91 w 183"/>
                <a:gd name="T3" fmla="*/ 0 h 92"/>
                <a:gd name="T4" fmla="*/ 183 w 183"/>
                <a:gd name="T5" fmla="*/ 92 h 92"/>
                <a:gd name="T6" fmla="*/ 91 w 183"/>
                <a:gd name="T7" fmla="*/ 62 h 92"/>
                <a:gd name="T8" fmla="*/ 0 w 183"/>
                <a:gd name="T9" fmla="*/ 92 h 92"/>
                <a:gd name="T10" fmla="*/ 0 60000 65536"/>
                <a:gd name="T11" fmla="*/ 0 60000 65536"/>
                <a:gd name="T12" fmla="*/ 0 60000 65536"/>
                <a:gd name="T13" fmla="*/ 0 60000 65536"/>
                <a:gd name="T14" fmla="*/ 0 60000 65536"/>
                <a:gd name="T15" fmla="*/ 0 w 183"/>
                <a:gd name="T16" fmla="*/ 0 h 92"/>
                <a:gd name="T17" fmla="*/ 183 w 183"/>
                <a:gd name="T18" fmla="*/ 92 h 92"/>
              </a:gdLst>
              <a:ahLst/>
              <a:cxnLst>
                <a:cxn ang="T10">
                  <a:pos x="T0" y="T1"/>
                </a:cxn>
                <a:cxn ang="T11">
                  <a:pos x="T2" y="T3"/>
                </a:cxn>
                <a:cxn ang="T12">
                  <a:pos x="T4" y="T5"/>
                </a:cxn>
                <a:cxn ang="T13">
                  <a:pos x="T6" y="T7"/>
                </a:cxn>
                <a:cxn ang="T14">
                  <a:pos x="T8" y="T9"/>
                </a:cxn>
              </a:cxnLst>
              <a:rect l="T15" t="T16" r="T17" b="T18"/>
              <a:pathLst>
                <a:path w="183" h="92">
                  <a:moveTo>
                    <a:pt x="0" y="92"/>
                  </a:moveTo>
                  <a:lnTo>
                    <a:pt x="91" y="0"/>
                  </a:lnTo>
                  <a:lnTo>
                    <a:pt x="183" y="92"/>
                  </a:lnTo>
                  <a:lnTo>
                    <a:pt x="91" y="62"/>
                  </a:lnTo>
                  <a:lnTo>
                    <a:pt x="0" y="92"/>
                  </a:lnTo>
                  <a:close/>
                </a:path>
              </a:pathLst>
            </a:custGeom>
            <a:solidFill>
              <a:srgbClr val="000000"/>
            </a:solidFill>
            <a:ln w="9525">
              <a:noFill/>
              <a:round/>
              <a:headEnd/>
              <a:tailEnd/>
            </a:ln>
          </p:spPr>
          <p:txBody>
            <a:bodyPr/>
            <a:lstStyle/>
            <a:p>
              <a:endParaRPr lang="es-ES"/>
            </a:p>
          </p:txBody>
        </p:sp>
        <p:sp>
          <p:nvSpPr>
            <p:cNvPr id="35010" name="Line 187"/>
            <p:cNvSpPr>
              <a:spLocks noChangeShapeType="1"/>
            </p:cNvSpPr>
            <p:nvPr/>
          </p:nvSpPr>
          <p:spPr bwMode="auto">
            <a:xfrm>
              <a:off x="3394" y="956"/>
              <a:ext cx="98" cy="1"/>
            </a:xfrm>
            <a:prstGeom prst="line">
              <a:avLst/>
            </a:prstGeom>
            <a:noFill/>
            <a:ln w="23813">
              <a:solidFill>
                <a:srgbClr val="000000"/>
              </a:solidFill>
              <a:round/>
              <a:headEnd/>
              <a:tailEnd/>
            </a:ln>
          </p:spPr>
          <p:txBody>
            <a:bodyPr/>
            <a:lstStyle/>
            <a:p>
              <a:endParaRPr lang="es-ES"/>
            </a:p>
          </p:txBody>
        </p:sp>
        <p:sp>
          <p:nvSpPr>
            <p:cNvPr id="35011" name="Freeform 188"/>
            <p:cNvSpPr>
              <a:spLocks/>
            </p:cNvSpPr>
            <p:nvPr/>
          </p:nvSpPr>
          <p:spPr bwMode="auto">
            <a:xfrm>
              <a:off x="3482" y="925"/>
              <a:ext cx="30" cy="62"/>
            </a:xfrm>
            <a:custGeom>
              <a:avLst/>
              <a:gdLst>
                <a:gd name="T0" fmla="*/ 0 w 92"/>
                <a:gd name="T1" fmla="*/ 0 h 185"/>
                <a:gd name="T2" fmla="*/ 92 w 92"/>
                <a:gd name="T3" fmla="*/ 93 h 185"/>
                <a:gd name="T4" fmla="*/ 0 w 92"/>
                <a:gd name="T5" fmla="*/ 185 h 185"/>
                <a:gd name="T6" fmla="*/ 30 w 92"/>
                <a:gd name="T7" fmla="*/ 93 h 185"/>
                <a:gd name="T8" fmla="*/ 0 w 92"/>
                <a:gd name="T9" fmla="*/ 0 h 185"/>
                <a:gd name="T10" fmla="*/ 0 60000 65536"/>
                <a:gd name="T11" fmla="*/ 0 60000 65536"/>
                <a:gd name="T12" fmla="*/ 0 60000 65536"/>
                <a:gd name="T13" fmla="*/ 0 60000 65536"/>
                <a:gd name="T14" fmla="*/ 0 60000 65536"/>
                <a:gd name="T15" fmla="*/ 0 w 92"/>
                <a:gd name="T16" fmla="*/ 0 h 185"/>
                <a:gd name="T17" fmla="*/ 92 w 92"/>
                <a:gd name="T18" fmla="*/ 185 h 185"/>
              </a:gdLst>
              <a:ahLst/>
              <a:cxnLst>
                <a:cxn ang="T10">
                  <a:pos x="T0" y="T1"/>
                </a:cxn>
                <a:cxn ang="T11">
                  <a:pos x="T2" y="T3"/>
                </a:cxn>
                <a:cxn ang="T12">
                  <a:pos x="T4" y="T5"/>
                </a:cxn>
                <a:cxn ang="T13">
                  <a:pos x="T6" y="T7"/>
                </a:cxn>
                <a:cxn ang="T14">
                  <a:pos x="T8" y="T9"/>
                </a:cxn>
              </a:cxnLst>
              <a:rect l="T15" t="T16" r="T17" b="T18"/>
              <a:pathLst>
                <a:path w="92" h="185">
                  <a:moveTo>
                    <a:pt x="0" y="0"/>
                  </a:moveTo>
                  <a:lnTo>
                    <a:pt x="92" y="93"/>
                  </a:lnTo>
                  <a:lnTo>
                    <a:pt x="0" y="185"/>
                  </a:lnTo>
                  <a:lnTo>
                    <a:pt x="30" y="93"/>
                  </a:lnTo>
                  <a:lnTo>
                    <a:pt x="0" y="0"/>
                  </a:lnTo>
                  <a:close/>
                </a:path>
              </a:pathLst>
            </a:custGeom>
            <a:solidFill>
              <a:srgbClr val="000000"/>
            </a:solidFill>
            <a:ln w="9525">
              <a:noFill/>
              <a:round/>
              <a:headEnd/>
              <a:tailEnd/>
            </a:ln>
          </p:spPr>
          <p:txBody>
            <a:bodyPr/>
            <a:lstStyle/>
            <a:p>
              <a:endParaRPr lang="es-ES"/>
            </a:p>
          </p:txBody>
        </p:sp>
        <p:sp>
          <p:nvSpPr>
            <p:cNvPr id="35012" name="Freeform 189"/>
            <p:cNvSpPr>
              <a:spLocks/>
            </p:cNvSpPr>
            <p:nvPr/>
          </p:nvSpPr>
          <p:spPr bwMode="auto">
            <a:xfrm>
              <a:off x="2494" y="625"/>
              <a:ext cx="58" cy="66"/>
            </a:xfrm>
            <a:custGeom>
              <a:avLst/>
              <a:gdLst>
                <a:gd name="T0" fmla="*/ 148 w 173"/>
                <a:gd name="T1" fmla="*/ 193 h 197"/>
                <a:gd name="T2" fmla="*/ 173 w 173"/>
                <a:gd name="T3" fmla="*/ 90 h 197"/>
                <a:gd name="T4" fmla="*/ 96 w 173"/>
                <a:gd name="T5" fmla="*/ 123 h 197"/>
                <a:gd name="T6" fmla="*/ 137 w 173"/>
                <a:gd name="T7" fmla="*/ 132 h 197"/>
                <a:gd name="T8" fmla="*/ 129 w 173"/>
                <a:gd name="T9" fmla="*/ 146 h 197"/>
                <a:gd name="T10" fmla="*/ 117 w 173"/>
                <a:gd name="T11" fmla="*/ 157 h 197"/>
                <a:gd name="T12" fmla="*/ 102 w 173"/>
                <a:gd name="T13" fmla="*/ 161 h 197"/>
                <a:gd name="T14" fmla="*/ 82 w 173"/>
                <a:gd name="T15" fmla="*/ 161 h 197"/>
                <a:gd name="T16" fmla="*/ 61 w 173"/>
                <a:gd name="T17" fmla="*/ 153 h 197"/>
                <a:gd name="T18" fmla="*/ 48 w 173"/>
                <a:gd name="T19" fmla="*/ 136 h 197"/>
                <a:gd name="T20" fmla="*/ 41 w 173"/>
                <a:gd name="T21" fmla="*/ 113 h 197"/>
                <a:gd name="T22" fmla="*/ 41 w 173"/>
                <a:gd name="T23" fmla="*/ 83 h 197"/>
                <a:gd name="T24" fmla="*/ 48 w 173"/>
                <a:gd name="T25" fmla="*/ 60 h 197"/>
                <a:gd name="T26" fmla="*/ 61 w 173"/>
                <a:gd name="T27" fmla="*/ 43 h 197"/>
                <a:gd name="T28" fmla="*/ 79 w 173"/>
                <a:gd name="T29" fmla="*/ 35 h 197"/>
                <a:gd name="T30" fmla="*/ 100 w 173"/>
                <a:gd name="T31" fmla="*/ 34 h 197"/>
                <a:gd name="T32" fmla="*/ 114 w 173"/>
                <a:gd name="T33" fmla="*/ 38 h 197"/>
                <a:gd name="T34" fmla="*/ 124 w 173"/>
                <a:gd name="T35" fmla="*/ 45 h 197"/>
                <a:gd name="T36" fmla="*/ 132 w 173"/>
                <a:gd name="T37" fmla="*/ 55 h 197"/>
                <a:gd name="T38" fmla="*/ 173 w 173"/>
                <a:gd name="T39" fmla="*/ 62 h 197"/>
                <a:gd name="T40" fmla="*/ 165 w 173"/>
                <a:gd name="T41" fmla="*/ 36 h 197"/>
                <a:gd name="T42" fmla="*/ 148 w 173"/>
                <a:gd name="T43" fmla="*/ 17 h 197"/>
                <a:gd name="T44" fmla="*/ 122 w 173"/>
                <a:gd name="T45" fmla="*/ 4 h 197"/>
                <a:gd name="T46" fmla="*/ 89 w 173"/>
                <a:gd name="T47" fmla="*/ 0 h 197"/>
                <a:gd name="T48" fmla="*/ 70 w 173"/>
                <a:gd name="T49" fmla="*/ 2 h 197"/>
                <a:gd name="T50" fmla="*/ 52 w 173"/>
                <a:gd name="T51" fmla="*/ 7 h 197"/>
                <a:gd name="T52" fmla="*/ 37 w 173"/>
                <a:gd name="T53" fmla="*/ 16 h 197"/>
                <a:gd name="T54" fmla="*/ 24 w 173"/>
                <a:gd name="T55" fmla="*/ 27 h 197"/>
                <a:gd name="T56" fmla="*/ 14 w 173"/>
                <a:gd name="T57" fmla="*/ 40 h 197"/>
                <a:gd name="T58" fmla="*/ 7 w 173"/>
                <a:gd name="T59" fmla="*/ 57 h 197"/>
                <a:gd name="T60" fmla="*/ 1 w 173"/>
                <a:gd name="T61" fmla="*/ 77 h 197"/>
                <a:gd name="T62" fmla="*/ 0 w 173"/>
                <a:gd name="T63" fmla="*/ 98 h 197"/>
                <a:gd name="T64" fmla="*/ 1 w 173"/>
                <a:gd name="T65" fmla="*/ 119 h 197"/>
                <a:gd name="T66" fmla="*/ 7 w 173"/>
                <a:gd name="T67" fmla="*/ 139 h 197"/>
                <a:gd name="T68" fmla="*/ 14 w 173"/>
                <a:gd name="T69" fmla="*/ 155 h 197"/>
                <a:gd name="T70" fmla="*/ 24 w 173"/>
                <a:gd name="T71" fmla="*/ 170 h 197"/>
                <a:gd name="T72" fmla="*/ 38 w 173"/>
                <a:gd name="T73" fmla="*/ 181 h 197"/>
                <a:gd name="T74" fmla="*/ 52 w 173"/>
                <a:gd name="T75" fmla="*/ 190 h 197"/>
                <a:gd name="T76" fmla="*/ 69 w 173"/>
                <a:gd name="T77" fmla="*/ 195 h 197"/>
                <a:gd name="T78" fmla="*/ 88 w 173"/>
                <a:gd name="T79" fmla="*/ 197 h 197"/>
                <a:gd name="T80" fmla="*/ 105 w 173"/>
                <a:gd name="T81" fmla="*/ 196 h 197"/>
                <a:gd name="T82" fmla="*/ 120 w 173"/>
                <a:gd name="T83" fmla="*/ 190 h 197"/>
                <a:gd name="T84" fmla="*/ 132 w 173"/>
                <a:gd name="T85" fmla="*/ 181 h 197"/>
                <a:gd name="T86" fmla="*/ 143 w 173"/>
                <a:gd name="T87" fmla="*/ 169 h 19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3"/>
                <a:gd name="T133" fmla="*/ 0 h 197"/>
                <a:gd name="T134" fmla="*/ 173 w 173"/>
                <a:gd name="T135" fmla="*/ 197 h 19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3" h="197">
                  <a:moveTo>
                    <a:pt x="143" y="169"/>
                  </a:moveTo>
                  <a:lnTo>
                    <a:pt x="148" y="193"/>
                  </a:lnTo>
                  <a:lnTo>
                    <a:pt x="173" y="193"/>
                  </a:lnTo>
                  <a:lnTo>
                    <a:pt x="173" y="90"/>
                  </a:lnTo>
                  <a:lnTo>
                    <a:pt x="96" y="90"/>
                  </a:lnTo>
                  <a:lnTo>
                    <a:pt x="96" y="123"/>
                  </a:lnTo>
                  <a:lnTo>
                    <a:pt x="139" y="123"/>
                  </a:lnTo>
                  <a:lnTo>
                    <a:pt x="137" y="132"/>
                  </a:lnTo>
                  <a:lnTo>
                    <a:pt x="133" y="140"/>
                  </a:lnTo>
                  <a:lnTo>
                    <a:pt x="129" y="146"/>
                  </a:lnTo>
                  <a:lnTo>
                    <a:pt x="123" y="152"/>
                  </a:lnTo>
                  <a:lnTo>
                    <a:pt x="117" y="157"/>
                  </a:lnTo>
                  <a:lnTo>
                    <a:pt x="110" y="160"/>
                  </a:lnTo>
                  <a:lnTo>
                    <a:pt x="102" y="161"/>
                  </a:lnTo>
                  <a:lnTo>
                    <a:pt x="93" y="162"/>
                  </a:lnTo>
                  <a:lnTo>
                    <a:pt x="82" y="161"/>
                  </a:lnTo>
                  <a:lnTo>
                    <a:pt x="70" y="158"/>
                  </a:lnTo>
                  <a:lnTo>
                    <a:pt x="61" y="153"/>
                  </a:lnTo>
                  <a:lnTo>
                    <a:pt x="55" y="145"/>
                  </a:lnTo>
                  <a:lnTo>
                    <a:pt x="48" y="136"/>
                  </a:lnTo>
                  <a:lnTo>
                    <a:pt x="44" y="125"/>
                  </a:lnTo>
                  <a:lnTo>
                    <a:pt x="41" y="113"/>
                  </a:lnTo>
                  <a:lnTo>
                    <a:pt x="40" y="98"/>
                  </a:lnTo>
                  <a:lnTo>
                    <a:pt x="41" y="83"/>
                  </a:lnTo>
                  <a:lnTo>
                    <a:pt x="44" y="71"/>
                  </a:lnTo>
                  <a:lnTo>
                    <a:pt x="48" y="60"/>
                  </a:lnTo>
                  <a:lnTo>
                    <a:pt x="54" y="51"/>
                  </a:lnTo>
                  <a:lnTo>
                    <a:pt x="61" y="43"/>
                  </a:lnTo>
                  <a:lnTo>
                    <a:pt x="69" y="38"/>
                  </a:lnTo>
                  <a:lnTo>
                    <a:pt x="79" y="35"/>
                  </a:lnTo>
                  <a:lnTo>
                    <a:pt x="91" y="34"/>
                  </a:lnTo>
                  <a:lnTo>
                    <a:pt x="100" y="34"/>
                  </a:lnTo>
                  <a:lnTo>
                    <a:pt x="107" y="36"/>
                  </a:lnTo>
                  <a:lnTo>
                    <a:pt x="114" y="38"/>
                  </a:lnTo>
                  <a:lnTo>
                    <a:pt x="120" y="40"/>
                  </a:lnTo>
                  <a:lnTo>
                    <a:pt x="124" y="45"/>
                  </a:lnTo>
                  <a:lnTo>
                    <a:pt x="129" y="49"/>
                  </a:lnTo>
                  <a:lnTo>
                    <a:pt x="132" y="55"/>
                  </a:lnTo>
                  <a:lnTo>
                    <a:pt x="134" y="62"/>
                  </a:lnTo>
                  <a:lnTo>
                    <a:pt x="173" y="62"/>
                  </a:lnTo>
                  <a:lnTo>
                    <a:pt x="170" y="48"/>
                  </a:lnTo>
                  <a:lnTo>
                    <a:pt x="165" y="36"/>
                  </a:lnTo>
                  <a:lnTo>
                    <a:pt x="157" y="26"/>
                  </a:lnTo>
                  <a:lnTo>
                    <a:pt x="148" y="17"/>
                  </a:lnTo>
                  <a:lnTo>
                    <a:pt x="135" y="9"/>
                  </a:lnTo>
                  <a:lnTo>
                    <a:pt x="122" y="4"/>
                  </a:lnTo>
                  <a:lnTo>
                    <a:pt x="106" y="1"/>
                  </a:lnTo>
                  <a:lnTo>
                    <a:pt x="89" y="0"/>
                  </a:lnTo>
                  <a:lnTo>
                    <a:pt x="79" y="0"/>
                  </a:lnTo>
                  <a:lnTo>
                    <a:pt x="70" y="2"/>
                  </a:lnTo>
                  <a:lnTo>
                    <a:pt x="61" y="3"/>
                  </a:lnTo>
                  <a:lnTo>
                    <a:pt x="52" y="7"/>
                  </a:lnTo>
                  <a:lnTo>
                    <a:pt x="45" y="11"/>
                  </a:lnTo>
                  <a:lnTo>
                    <a:pt x="37" y="16"/>
                  </a:lnTo>
                  <a:lnTo>
                    <a:pt x="30" y="20"/>
                  </a:lnTo>
                  <a:lnTo>
                    <a:pt x="24" y="27"/>
                  </a:lnTo>
                  <a:lnTo>
                    <a:pt x="19" y="34"/>
                  </a:lnTo>
                  <a:lnTo>
                    <a:pt x="14" y="40"/>
                  </a:lnTo>
                  <a:lnTo>
                    <a:pt x="10" y="48"/>
                  </a:lnTo>
                  <a:lnTo>
                    <a:pt x="7" y="57"/>
                  </a:lnTo>
                  <a:lnTo>
                    <a:pt x="3" y="66"/>
                  </a:lnTo>
                  <a:lnTo>
                    <a:pt x="1" y="77"/>
                  </a:lnTo>
                  <a:lnTo>
                    <a:pt x="0" y="88"/>
                  </a:lnTo>
                  <a:lnTo>
                    <a:pt x="0" y="98"/>
                  </a:lnTo>
                  <a:lnTo>
                    <a:pt x="0" y="109"/>
                  </a:lnTo>
                  <a:lnTo>
                    <a:pt x="1" y="119"/>
                  </a:lnTo>
                  <a:lnTo>
                    <a:pt x="3" y="130"/>
                  </a:lnTo>
                  <a:lnTo>
                    <a:pt x="7" y="139"/>
                  </a:lnTo>
                  <a:lnTo>
                    <a:pt x="10" y="148"/>
                  </a:lnTo>
                  <a:lnTo>
                    <a:pt x="14" y="155"/>
                  </a:lnTo>
                  <a:lnTo>
                    <a:pt x="19" y="163"/>
                  </a:lnTo>
                  <a:lnTo>
                    <a:pt x="24" y="170"/>
                  </a:lnTo>
                  <a:lnTo>
                    <a:pt x="31" y="176"/>
                  </a:lnTo>
                  <a:lnTo>
                    <a:pt x="38" y="181"/>
                  </a:lnTo>
                  <a:lnTo>
                    <a:pt x="45" y="186"/>
                  </a:lnTo>
                  <a:lnTo>
                    <a:pt x="52" y="190"/>
                  </a:lnTo>
                  <a:lnTo>
                    <a:pt x="60" y="193"/>
                  </a:lnTo>
                  <a:lnTo>
                    <a:pt x="69" y="195"/>
                  </a:lnTo>
                  <a:lnTo>
                    <a:pt x="78" y="197"/>
                  </a:lnTo>
                  <a:lnTo>
                    <a:pt x="88" y="197"/>
                  </a:lnTo>
                  <a:lnTo>
                    <a:pt x="97" y="197"/>
                  </a:lnTo>
                  <a:lnTo>
                    <a:pt x="105" y="196"/>
                  </a:lnTo>
                  <a:lnTo>
                    <a:pt x="113" y="194"/>
                  </a:lnTo>
                  <a:lnTo>
                    <a:pt x="120" y="190"/>
                  </a:lnTo>
                  <a:lnTo>
                    <a:pt x="126" y="187"/>
                  </a:lnTo>
                  <a:lnTo>
                    <a:pt x="132" y="181"/>
                  </a:lnTo>
                  <a:lnTo>
                    <a:pt x="138" y="176"/>
                  </a:lnTo>
                  <a:lnTo>
                    <a:pt x="143" y="169"/>
                  </a:lnTo>
                  <a:close/>
                </a:path>
              </a:pathLst>
            </a:custGeom>
            <a:solidFill>
              <a:srgbClr val="000000"/>
            </a:solidFill>
            <a:ln w="9525">
              <a:noFill/>
              <a:round/>
              <a:headEnd/>
              <a:tailEnd/>
            </a:ln>
          </p:spPr>
          <p:txBody>
            <a:bodyPr/>
            <a:lstStyle/>
            <a:p>
              <a:endParaRPr lang="es-ES"/>
            </a:p>
          </p:txBody>
        </p:sp>
        <p:sp>
          <p:nvSpPr>
            <p:cNvPr id="35013" name="Freeform 190"/>
            <p:cNvSpPr>
              <a:spLocks noEditPoints="1"/>
            </p:cNvSpPr>
            <p:nvPr/>
          </p:nvSpPr>
          <p:spPr bwMode="auto">
            <a:xfrm>
              <a:off x="2563" y="626"/>
              <a:ext cx="52" cy="64"/>
            </a:xfrm>
            <a:custGeom>
              <a:avLst/>
              <a:gdLst>
                <a:gd name="T0" fmla="*/ 38 w 155"/>
                <a:gd name="T1" fmla="*/ 190 h 190"/>
                <a:gd name="T2" fmla="*/ 80 w 155"/>
                <a:gd name="T3" fmla="*/ 115 h 190"/>
                <a:gd name="T4" fmla="*/ 93 w 155"/>
                <a:gd name="T5" fmla="*/ 116 h 190"/>
                <a:gd name="T6" fmla="*/ 101 w 155"/>
                <a:gd name="T7" fmla="*/ 122 h 190"/>
                <a:gd name="T8" fmla="*/ 105 w 155"/>
                <a:gd name="T9" fmla="*/ 131 h 190"/>
                <a:gd name="T10" fmla="*/ 108 w 155"/>
                <a:gd name="T11" fmla="*/ 146 h 190"/>
                <a:gd name="T12" fmla="*/ 109 w 155"/>
                <a:gd name="T13" fmla="*/ 173 h 190"/>
                <a:gd name="T14" fmla="*/ 111 w 155"/>
                <a:gd name="T15" fmla="*/ 185 h 190"/>
                <a:gd name="T16" fmla="*/ 155 w 155"/>
                <a:gd name="T17" fmla="*/ 190 h 190"/>
                <a:gd name="T18" fmla="*/ 150 w 155"/>
                <a:gd name="T19" fmla="*/ 181 h 190"/>
                <a:gd name="T20" fmla="*/ 148 w 155"/>
                <a:gd name="T21" fmla="*/ 169 h 190"/>
                <a:gd name="T22" fmla="*/ 147 w 155"/>
                <a:gd name="T23" fmla="*/ 140 h 190"/>
                <a:gd name="T24" fmla="*/ 146 w 155"/>
                <a:gd name="T25" fmla="*/ 124 h 190"/>
                <a:gd name="T26" fmla="*/ 141 w 155"/>
                <a:gd name="T27" fmla="*/ 113 h 190"/>
                <a:gd name="T28" fmla="*/ 134 w 155"/>
                <a:gd name="T29" fmla="*/ 104 h 190"/>
                <a:gd name="T30" fmla="*/ 123 w 155"/>
                <a:gd name="T31" fmla="*/ 98 h 190"/>
                <a:gd name="T32" fmla="*/ 136 w 155"/>
                <a:gd name="T33" fmla="*/ 92 h 190"/>
                <a:gd name="T34" fmla="*/ 144 w 155"/>
                <a:gd name="T35" fmla="*/ 83 h 190"/>
                <a:gd name="T36" fmla="*/ 149 w 155"/>
                <a:gd name="T37" fmla="*/ 70 h 190"/>
                <a:gd name="T38" fmla="*/ 151 w 155"/>
                <a:gd name="T39" fmla="*/ 53 h 190"/>
                <a:gd name="T40" fmla="*/ 148 w 155"/>
                <a:gd name="T41" fmla="*/ 30 h 190"/>
                <a:gd name="T42" fmla="*/ 137 w 155"/>
                <a:gd name="T43" fmla="*/ 14 h 190"/>
                <a:gd name="T44" fmla="*/ 118 w 155"/>
                <a:gd name="T45" fmla="*/ 4 h 190"/>
                <a:gd name="T46" fmla="*/ 91 w 155"/>
                <a:gd name="T47" fmla="*/ 0 h 190"/>
                <a:gd name="T48" fmla="*/ 0 w 155"/>
                <a:gd name="T49" fmla="*/ 190 h 190"/>
                <a:gd name="T50" fmla="*/ 38 w 155"/>
                <a:gd name="T51" fmla="*/ 33 h 190"/>
                <a:gd name="T52" fmla="*/ 92 w 155"/>
                <a:gd name="T53" fmla="*/ 33 h 190"/>
                <a:gd name="T54" fmla="*/ 102 w 155"/>
                <a:gd name="T55" fmla="*/ 36 h 190"/>
                <a:gd name="T56" fmla="*/ 110 w 155"/>
                <a:gd name="T57" fmla="*/ 43 h 190"/>
                <a:gd name="T58" fmla="*/ 113 w 155"/>
                <a:gd name="T59" fmla="*/ 52 h 190"/>
                <a:gd name="T60" fmla="*/ 113 w 155"/>
                <a:gd name="T61" fmla="*/ 63 h 190"/>
                <a:gd name="T62" fmla="*/ 109 w 155"/>
                <a:gd name="T63" fmla="*/ 74 h 190"/>
                <a:gd name="T64" fmla="*/ 102 w 155"/>
                <a:gd name="T65" fmla="*/ 79 h 190"/>
                <a:gd name="T66" fmla="*/ 91 w 155"/>
                <a:gd name="T67" fmla="*/ 83 h 190"/>
                <a:gd name="T68" fmla="*/ 38 w 155"/>
                <a:gd name="T69" fmla="*/ 83 h 19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5"/>
                <a:gd name="T106" fmla="*/ 0 h 190"/>
                <a:gd name="T107" fmla="*/ 155 w 155"/>
                <a:gd name="T108" fmla="*/ 190 h 19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5" h="190">
                  <a:moveTo>
                    <a:pt x="0" y="190"/>
                  </a:moveTo>
                  <a:lnTo>
                    <a:pt x="38" y="190"/>
                  </a:lnTo>
                  <a:lnTo>
                    <a:pt x="38" y="115"/>
                  </a:lnTo>
                  <a:lnTo>
                    <a:pt x="80" y="115"/>
                  </a:lnTo>
                  <a:lnTo>
                    <a:pt x="86" y="115"/>
                  </a:lnTo>
                  <a:lnTo>
                    <a:pt x="93" y="116"/>
                  </a:lnTo>
                  <a:lnTo>
                    <a:pt x="97" y="119"/>
                  </a:lnTo>
                  <a:lnTo>
                    <a:pt x="101" y="122"/>
                  </a:lnTo>
                  <a:lnTo>
                    <a:pt x="104" y="127"/>
                  </a:lnTo>
                  <a:lnTo>
                    <a:pt x="105" y="131"/>
                  </a:lnTo>
                  <a:lnTo>
                    <a:pt x="108" y="138"/>
                  </a:lnTo>
                  <a:lnTo>
                    <a:pt x="108" y="146"/>
                  </a:lnTo>
                  <a:lnTo>
                    <a:pt x="109" y="166"/>
                  </a:lnTo>
                  <a:lnTo>
                    <a:pt x="109" y="173"/>
                  </a:lnTo>
                  <a:lnTo>
                    <a:pt x="110" y="180"/>
                  </a:lnTo>
                  <a:lnTo>
                    <a:pt x="111" y="185"/>
                  </a:lnTo>
                  <a:lnTo>
                    <a:pt x="113" y="190"/>
                  </a:lnTo>
                  <a:lnTo>
                    <a:pt x="155" y="190"/>
                  </a:lnTo>
                  <a:lnTo>
                    <a:pt x="155" y="184"/>
                  </a:lnTo>
                  <a:lnTo>
                    <a:pt x="150" y="181"/>
                  </a:lnTo>
                  <a:lnTo>
                    <a:pt x="149" y="176"/>
                  </a:lnTo>
                  <a:lnTo>
                    <a:pt x="148" y="169"/>
                  </a:lnTo>
                  <a:lnTo>
                    <a:pt x="148" y="163"/>
                  </a:lnTo>
                  <a:lnTo>
                    <a:pt x="147" y="140"/>
                  </a:lnTo>
                  <a:lnTo>
                    <a:pt x="147" y="131"/>
                  </a:lnTo>
                  <a:lnTo>
                    <a:pt x="146" y="124"/>
                  </a:lnTo>
                  <a:lnTo>
                    <a:pt x="143" y="119"/>
                  </a:lnTo>
                  <a:lnTo>
                    <a:pt x="141" y="113"/>
                  </a:lnTo>
                  <a:lnTo>
                    <a:pt x="139" y="108"/>
                  </a:lnTo>
                  <a:lnTo>
                    <a:pt x="134" y="104"/>
                  </a:lnTo>
                  <a:lnTo>
                    <a:pt x="130" y="101"/>
                  </a:lnTo>
                  <a:lnTo>
                    <a:pt x="123" y="98"/>
                  </a:lnTo>
                  <a:lnTo>
                    <a:pt x="130" y="96"/>
                  </a:lnTo>
                  <a:lnTo>
                    <a:pt x="136" y="92"/>
                  </a:lnTo>
                  <a:lnTo>
                    <a:pt x="140" y="88"/>
                  </a:lnTo>
                  <a:lnTo>
                    <a:pt x="144" y="83"/>
                  </a:lnTo>
                  <a:lnTo>
                    <a:pt x="147" y="77"/>
                  </a:lnTo>
                  <a:lnTo>
                    <a:pt x="149" y="70"/>
                  </a:lnTo>
                  <a:lnTo>
                    <a:pt x="151" y="62"/>
                  </a:lnTo>
                  <a:lnTo>
                    <a:pt x="151" y="53"/>
                  </a:lnTo>
                  <a:lnTo>
                    <a:pt x="150" y="41"/>
                  </a:lnTo>
                  <a:lnTo>
                    <a:pt x="148" y="30"/>
                  </a:lnTo>
                  <a:lnTo>
                    <a:pt x="143" y="20"/>
                  </a:lnTo>
                  <a:lnTo>
                    <a:pt x="137" y="14"/>
                  </a:lnTo>
                  <a:lnTo>
                    <a:pt x="128" y="7"/>
                  </a:lnTo>
                  <a:lnTo>
                    <a:pt x="118" y="4"/>
                  </a:lnTo>
                  <a:lnTo>
                    <a:pt x="105" y="1"/>
                  </a:lnTo>
                  <a:lnTo>
                    <a:pt x="91" y="0"/>
                  </a:lnTo>
                  <a:lnTo>
                    <a:pt x="0" y="0"/>
                  </a:lnTo>
                  <a:lnTo>
                    <a:pt x="0" y="190"/>
                  </a:lnTo>
                  <a:close/>
                  <a:moveTo>
                    <a:pt x="38" y="83"/>
                  </a:moveTo>
                  <a:lnTo>
                    <a:pt x="38" y="33"/>
                  </a:lnTo>
                  <a:lnTo>
                    <a:pt x="85" y="33"/>
                  </a:lnTo>
                  <a:lnTo>
                    <a:pt x="92" y="33"/>
                  </a:lnTo>
                  <a:lnTo>
                    <a:pt x="97" y="34"/>
                  </a:lnTo>
                  <a:lnTo>
                    <a:pt x="102" y="36"/>
                  </a:lnTo>
                  <a:lnTo>
                    <a:pt x="106" y="40"/>
                  </a:lnTo>
                  <a:lnTo>
                    <a:pt x="110" y="43"/>
                  </a:lnTo>
                  <a:lnTo>
                    <a:pt x="111" y="48"/>
                  </a:lnTo>
                  <a:lnTo>
                    <a:pt x="113" y="52"/>
                  </a:lnTo>
                  <a:lnTo>
                    <a:pt x="113" y="58"/>
                  </a:lnTo>
                  <a:lnTo>
                    <a:pt x="113" y="63"/>
                  </a:lnTo>
                  <a:lnTo>
                    <a:pt x="111" y="69"/>
                  </a:lnTo>
                  <a:lnTo>
                    <a:pt x="109" y="74"/>
                  </a:lnTo>
                  <a:lnTo>
                    <a:pt x="106" y="77"/>
                  </a:lnTo>
                  <a:lnTo>
                    <a:pt x="102" y="79"/>
                  </a:lnTo>
                  <a:lnTo>
                    <a:pt x="97" y="81"/>
                  </a:lnTo>
                  <a:lnTo>
                    <a:pt x="91" y="83"/>
                  </a:lnTo>
                  <a:lnTo>
                    <a:pt x="84" y="83"/>
                  </a:lnTo>
                  <a:lnTo>
                    <a:pt x="38" y="83"/>
                  </a:lnTo>
                  <a:close/>
                </a:path>
              </a:pathLst>
            </a:custGeom>
            <a:solidFill>
              <a:srgbClr val="000000"/>
            </a:solidFill>
            <a:ln w="9525">
              <a:noFill/>
              <a:round/>
              <a:headEnd/>
              <a:tailEnd/>
            </a:ln>
          </p:spPr>
          <p:txBody>
            <a:bodyPr/>
            <a:lstStyle/>
            <a:p>
              <a:endParaRPr lang="es-ES"/>
            </a:p>
          </p:txBody>
        </p:sp>
        <p:sp>
          <p:nvSpPr>
            <p:cNvPr id="35014" name="Freeform 191"/>
            <p:cNvSpPr>
              <a:spLocks/>
            </p:cNvSpPr>
            <p:nvPr/>
          </p:nvSpPr>
          <p:spPr bwMode="auto">
            <a:xfrm>
              <a:off x="2623" y="626"/>
              <a:ext cx="51" cy="65"/>
            </a:xfrm>
            <a:custGeom>
              <a:avLst/>
              <a:gdLst>
                <a:gd name="T0" fmla="*/ 0 w 151"/>
                <a:gd name="T1" fmla="*/ 0 h 194"/>
                <a:gd name="T2" fmla="*/ 0 w 151"/>
                <a:gd name="T3" fmla="*/ 122 h 194"/>
                <a:gd name="T4" fmla="*/ 0 w 151"/>
                <a:gd name="T5" fmla="*/ 131 h 194"/>
                <a:gd name="T6" fmla="*/ 2 w 151"/>
                <a:gd name="T7" fmla="*/ 139 h 194"/>
                <a:gd name="T8" fmla="*/ 4 w 151"/>
                <a:gd name="T9" fmla="*/ 147 h 194"/>
                <a:gd name="T10" fmla="*/ 5 w 151"/>
                <a:gd name="T11" fmla="*/ 154 h 194"/>
                <a:gd name="T12" fmla="*/ 8 w 151"/>
                <a:gd name="T13" fmla="*/ 160 h 194"/>
                <a:gd name="T14" fmla="*/ 12 w 151"/>
                <a:gd name="T15" fmla="*/ 166 h 194"/>
                <a:gd name="T16" fmla="*/ 15 w 151"/>
                <a:gd name="T17" fmla="*/ 171 h 194"/>
                <a:gd name="T18" fmla="*/ 20 w 151"/>
                <a:gd name="T19" fmla="*/ 176 h 194"/>
                <a:gd name="T20" fmla="*/ 25 w 151"/>
                <a:gd name="T21" fmla="*/ 181 h 194"/>
                <a:gd name="T22" fmla="*/ 31 w 151"/>
                <a:gd name="T23" fmla="*/ 184 h 194"/>
                <a:gd name="T24" fmla="*/ 36 w 151"/>
                <a:gd name="T25" fmla="*/ 187 h 194"/>
                <a:gd name="T26" fmla="*/ 43 w 151"/>
                <a:gd name="T27" fmla="*/ 190 h 194"/>
                <a:gd name="T28" fmla="*/ 51 w 151"/>
                <a:gd name="T29" fmla="*/ 192 h 194"/>
                <a:gd name="T30" fmla="*/ 59 w 151"/>
                <a:gd name="T31" fmla="*/ 193 h 194"/>
                <a:gd name="T32" fmla="*/ 67 w 151"/>
                <a:gd name="T33" fmla="*/ 194 h 194"/>
                <a:gd name="T34" fmla="*/ 76 w 151"/>
                <a:gd name="T35" fmla="*/ 194 h 194"/>
                <a:gd name="T36" fmla="*/ 84 w 151"/>
                <a:gd name="T37" fmla="*/ 194 h 194"/>
                <a:gd name="T38" fmla="*/ 92 w 151"/>
                <a:gd name="T39" fmla="*/ 193 h 194"/>
                <a:gd name="T40" fmla="*/ 100 w 151"/>
                <a:gd name="T41" fmla="*/ 192 h 194"/>
                <a:gd name="T42" fmla="*/ 108 w 151"/>
                <a:gd name="T43" fmla="*/ 190 h 194"/>
                <a:gd name="T44" fmla="*/ 115 w 151"/>
                <a:gd name="T45" fmla="*/ 187 h 194"/>
                <a:gd name="T46" fmla="*/ 120 w 151"/>
                <a:gd name="T47" fmla="*/ 184 h 194"/>
                <a:gd name="T48" fmla="*/ 126 w 151"/>
                <a:gd name="T49" fmla="*/ 181 h 194"/>
                <a:gd name="T50" fmla="*/ 132 w 151"/>
                <a:gd name="T51" fmla="*/ 176 h 194"/>
                <a:gd name="T52" fmla="*/ 136 w 151"/>
                <a:gd name="T53" fmla="*/ 171 h 194"/>
                <a:gd name="T54" fmla="*/ 139 w 151"/>
                <a:gd name="T55" fmla="*/ 166 h 194"/>
                <a:gd name="T56" fmla="*/ 143 w 151"/>
                <a:gd name="T57" fmla="*/ 160 h 194"/>
                <a:gd name="T58" fmla="*/ 146 w 151"/>
                <a:gd name="T59" fmla="*/ 154 h 194"/>
                <a:gd name="T60" fmla="*/ 148 w 151"/>
                <a:gd name="T61" fmla="*/ 147 h 194"/>
                <a:gd name="T62" fmla="*/ 149 w 151"/>
                <a:gd name="T63" fmla="*/ 139 h 194"/>
                <a:gd name="T64" fmla="*/ 151 w 151"/>
                <a:gd name="T65" fmla="*/ 131 h 194"/>
                <a:gd name="T66" fmla="*/ 151 w 151"/>
                <a:gd name="T67" fmla="*/ 122 h 194"/>
                <a:gd name="T68" fmla="*/ 151 w 151"/>
                <a:gd name="T69" fmla="*/ 0 h 194"/>
                <a:gd name="T70" fmla="*/ 113 w 151"/>
                <a:gd name="T71" fmla="*/ 0 h 194"/>
                <a:gd name="T72" fmla="*/ 113 w 151"/>
                <a:gd name="T73" fmla="*/ 119 h 194"/>
                <a:gd name="T74" fmla="*/ 113 w 151"/>
                <a:gd name="T75" fmla="*/ 129 h 194"/>
                <a:gd name="T76" fmla="*/ 110 w 151"/>
                <a:gd name="T77" fmla="*/ 137 h 194"/>
                <a:gd name="T78" fmla="*/ 108 w 151"/>
                <a:gd name="T79" fmla="*/ 145 h 194"/>
                <a:gd name="T80" fmla="*/ 104 w 151"/>
                <a:gd name="T81" fmla="*/ 150 h 194"/>
                <a:gd name="T82" fmla="*/ 99 w 151"/>
                <a:gd name="T83" fmla="*/ 155 h 194"/>
                <a:gd name="T84" fmla="*/ 92 w 151"/>
                <a:gd name="T85" fmla="*/ 158 h 194"/>
                <a:gd name="T86" fmla="*/ 84 w 151"/>
                <a:gd name="T87" fmla="*/ 159 h 194"/>
                <a:gd name="T88" fmla="*/ 76 w 151"/>
                <a:gd name="T89" fmla="*/ 160 h 194"/>
                <a:gd name="T90" fmla="*/ 67 w 151"/>
                <a:gd name="T91" fmla="*/ 159 h 194"/>
                <a:gd name="T92" fmla="*/ 60 w 151"/>
                <a:gd name="T93" fmla="*/ 158 h 194"/>
                <a:gd name="T94" fmla="*/ 53 w 151"/>
                <a:gd name="T95" fmla="*/ 155 h 194"/>
                <a:gd name="T96" fmla="*/ 49 w 151"/>
                <a:gd name="T97" fmla="*/ 150 h 194"/>
                <a:gd name="T98" fmla="*/ 44 w 151"/>
                <a:gd name="T99" fmla="*/ 145 h 194"/>
                <a:gd name="T100" fmla="*/ 42 w 151"/>
                <a:gd name="T101" fmla="*/ 137 h 194"/>
                <a:gd name="T102" fmla="*/ 40 w 151"/>
                <a:gd name="T103" fmla="*/ 129 h 194"/>
                <a:gd name="T104" fmla="*/ 40 w 151"/>
                <a:gd name="T105" fmla="*/ 119 h 194"/>
                <a:gd name="T106" fmla="*/ 40 w 151"/>
                <a:gd name="T107" fmla="*/ 0 h 194"/>
                <a:gd name="T108" fmla="*/ 0 w 151"/>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1"/>
                <a:gd name="T166" fmla="*/ 0 h 194"/>
                <a:gd name="T167" fmla="*/ 151 w 151"/>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1" h="194">
                  <a:moveTo>
                    <a:pt x="0" y="0"/>
                  </a:moveTo>
                  <a:lnTo>
                    <a:pt x="0" y="122"/>
                  </a:lnTo>
                  <a:lnTo>
                    <a:pt x="0" y="131"/>
                  </a:lnTo>
                  <a:lnTo>
                    <a:pt x="2" y="139"/>
                  </a:lnTo>
                  <a:lnTo>
                    <a:pt x="4" y="147"/>
                  </a:lnTo>
                  <a:lnTo>
                    <a:pt x="5" y="154"/>
                  </a:lnTo>
                  <a:lnTo>
                    <a:pt x="8" y="160"/>
                  </a:lnTo>
                  <a:lnTo>
                    <a:pt x="12" y="166"/>
                  </a:lnTo>
                  <a:lnTo>
                    <a:pt x="15" y="171"/>
                  </a:lnTo>
                  <a:lnTo>
                    <a:pt x="20" y="176"/>
                  </a:lnTo>
                  <a:lnTo>
                    <a:pt x="25" y="181"/>
                  </a:lnTo>
                  <a:lnTo>
                    <a:pt x="31" y="184"/>
                  </a:lnTo>
                  <a:lnTo>
                    <a:pt x="36" y="187"/>
                  </a:lnTo>
                  <a:lnTo>
                    <a:pt x="43" y="190"/>
                  </a:lnTo>
                  <a:lnTo>
                    <a:pt x="51" y="192"/>
                  </a:lnTo>
                  <a:lnTo>
                    <a:pt x="59" y="193"/>
                  </a:lnTo>
                  <a:lnTo>
                    <a:pt x="67" y="194"/>
                  </a:lnTo>
                  <a:lnTo>
                    <a:pt x="76" y="194"/>
                  </a:lnTo>
                  <a:lnTo>
                    <a:pt x="84" y="194"/>
                  </a:lnTo>
                  <a:lnTo>
                    <a:pt x="92" y="193"/>
                  </a:lnTo>
                  <a:lnTo>
                    <a:pt x="100" y="192"/>
                  </a:lnTo>
                  <a:lnTo>
                    <a:pt x="108" y="190"/>
                  </a:lnTo>
                  <a:lnTo>
                    <a:pt x="115" y="187"/>
                  </a:lnTo>
                  <a:lnTo>
                    <a:pt x="120" y="184"/>
                  </a:lnTo>
                  <a:lnTo>
                    <a:pt x="126" y="181"/>
                  </a:lnTo>
                  <a:lnTo>
                    <a:pt x="132" y="176"/>
                  </a:lnTo>
                  <a:lnTo>
                    <a:pt x="136" y="171"/>
                  </a:lnTo>
                  <a:lnTo>
                    <a:pt x="139" y="166"/>
                  </a:lnTo>
                  <a:lnTo>
                    <a:pt x="143" y="160"/>
                  </a:lnTo>
                  <a:lnTo>
                    <a:pt x="146" y="154"/>
                  </a:lnTo>
                  <a:lnTo>
                    <a:pt x="148" y="147"/>
                  </a:lnTo>
                  <a:lnTo>
                    <a:pt x="149" y="139"/>
                  </a:lnTo>
                  <a:lnTo>
                    <a:pt x="151" y="131"/>
                  </a:lnTo>
                  <a:lnTo>
                    <a:pt x="151" y="122"/>
                  </a:lnTo>
                  <a:lnTo>
                    <a:pt x="151" y="0"/>
                  </a:lnTo>
                  <a:lnTo>
                    <a:pt x="113" y="0"/>
                  </a:lnTo>
                  <a:lnTo>
                    <a:pt x="113" y="119"/>
                  </a:lnTo>
                  <a:lnTo>
                    <a:pt x="113" y="129"/>
                  </a:lnTo>
                  <a:lnTo>
                    <a:pt x="110" y="137"/>
                  </a:lnTo>
                  <a:lnTo>
                    <a:pt x="108" y="145"/>
                  </a:lnTo>
                  <a:lnTo>
                    <a:pt x="104" y="150"/>
                  </a:lnTo>
                  <a:lnTo>
                    <a:pt x="99" y="155"/>
                  </a:lnTo>
                  <a:lnTo>
                    <a:pt x="92" y="158"/>
                  </a:lnTo>
                  <a:lnTo>
                    <a:pt x="84" y="159"/>
                  </a:lnTo>
                  <a:lnTo>
                    <a:pt x="76" y="160"/>
                  </a:lnTo>
                  <a:lnTo>
                    <a:pt x="67" y="159"/>
                  </a:lnTo>
                  <a:lnTo>
                    <a:pt x="60" y="158"/>
                  </a:lnTo>
                  <a:lnTo>
                    <a:pt x="53" y="155"/>
                  </a:lnTo>
                  <a:lnTo>
                    <a:pt x="49" y="150"/>
                  </a:lnTo>
                  <a:lnTo>
                    <a:pt x="44" y="145"/>
                  </a:lnTo>
                  <a:lnTo>
                    <a:pt x="42" y="137"/>
                  </a:lnTo>
                  <a:lnTo>
                    <a:pt x="40" y="129"/>
                  </a:lnTo>
                  <a:lnTo>
                    <a:pt x="40" y="119"/>
                  </a:lnTo>
                  <a:lnTo>
                    <a:pt x="40" y="0"/>
                  </a:lnTo>
                  <a:lnTo>
                    <a:pt x="0" y="0"/>
                  </a:lnTo>
                  <a:close/>
                </a:path>
              </a:pathLst>
            </a:custGeom>
            <a:solidFill>
              <a:srgbClr val="000000"/>
            </a:solidFill>
            <a:ln w="9525">
              <a:noFill/>
              <a:round/>
              <a:headEnd/>
              <a:tailEnd/>
            </a:ln>
          </p:spPr>
          <p:txBody>
            <a:bodyPr/>
            <a:lstStyle/>
            <a:p>
              <a:endParaRPr lang="es-ES"/>
            </a:p>
          </p:txBody>
        </p:sp>
        <p:sp>
          <p:nvSpPr>
            <p:cNvPr id="35015" name="Freeform 192"/>
            <p:cNvSpPr>
              <a:spLocks noEditPoints="1"/>
            </p:cNvSpPr>
            <p:nvPr/>
          </p:nvSpPr>
          <p:spPr bwMode="auto">
            <a:xfrm>
              <a:off x="2685" y="626"/>
              <a:ext cx="48" cy="64"/>
            </a:xfrm>
            <a:custGeom>
              <a:avLst/>
              <a:gdLst>
                <a:gd name="T0" fmla="*/ 38 w 144"/>
                <a:gd name="T1" fmla="*/ 122 h 190"/>
                <a:gd name="T2" fmla="*/ 86 w 144"/>
                <a:gd name="T3" fmla="*/ 122 h 190"/>
                <a:gd name="T4" fmla="*/ 100 w 144"/>
                <a:gd name="T5" fmla="*/ 121 h 190"/>
                <a:gd name="T6" fmla="*/ 111 w 144"/>
                <a:gd name="T7" fmla="*/ 118 h 190"/>
                <a:gd name="T8" fmla="*/ 121 w 144"/>
                <a:gd name="T9" fmla="*/ 113 h 190"/>
                <a:gd name="T10" fmla="*/ 129 w 144"/>
                <a:gd name="T11" fmla="*/ 106 h 190"/>
                <a:gd name="T12" fmla="*/ 136 w 144"/>
                <a:gd name="T13" fmla="*/ 97 h 190"/>
                <a:gd name="T14" fmla="*/ 140 w 144"/>
                <a:gd name="T15" fmla="*/ 87 h 190"/>
                <a:gd name="T16" fmla="*/ 143 w 144"/>
                <a:gd name="T17" fmla="*/ 75 h 190"/>
                <a:gd name="T18" fmla="*/ 144 w 144"/>
                <a:gd name="T19" fmla="*/ 61 h 190"/>
                <a:gd name="T20" fmla="*/ 143 w 144"/>
                <a:gd name="T21" fmla="*/ 46 h 190"/>
                <a:gd name="T22" fmla="*/ 140 w 144"/>
                <a:gd name="T23" fmla="*/ 35 h 190"/>
                <a:gd name="T24" fmla="*/ 135 w 144"/>
                <a:gd name="T25" fmla="*/ 24 h 190"/>
                <a:gd name="T26" fmla="*/ 129 w 144"/>
                <a:gd name="T27" fmla="*/ 16 h 190"/>
                <a:gd name="T28" fmla="*/ 120 w 144"/>
                <a:gd name="T29" fmla="*/ 9 h 190"/>
                <a:gd name="T30" fmla="*/ 110 w 144"/>
                <a:gd name="T31" fmla="*/ 4 h 190"/>
                <a:gd name="T32" fmla="*/ 98 w 144"/>
                <a:gd name="T33" fmla="*/ 1 h 190"/>
                <a:gd name="T34" fmla="*/ 84 w 144"/>
                <a:gd name="T35" fmla="*/ 0 h 190"/>
                <a:gd name="T36" fmla="*/ 0 w 144"/>
                <a:gd name="T37" fmla="*/ 0 h 190"/>
                <a:gd name="T38" fmla="*/ 0 w 144"/>
                <a:gd name="T39" fmla="*/ 190 h 190"/>
                <a:gd name="T40" fmla="*/ 38 w 144"/>
                <a:gd name="T41" fmla="*/ 190 h 190"/>
                <a:gd name="T42" fmla="*/ 38 w 144"/>
                <a:gd name="T43" fmla="*/ 122 h 190"/>
                <a:gd name="T44" fmla="*/ 38 w 144"/>
                <a:gd name="T45" fmla="*/ 88 h 190"/>
                <a:gd name="T46" fmla="*/ 38 w 144"/>
                <a:gd name="T47" fmla="*/ 33 h 190"/>
                <a:gd name="T48" fmla="*/ 79 w 144"/>
                <a:gd name="T49" fmla="*/ 33 h 190"/>
                <a:gd name="T50" fmla="*/ 84 w 144"/>
                <a:gd name="T51" fmla="*/ 33 h 190"/>
                <a:gd name="T52" fmla="*/ 90 w 144"/>
                <a:gd name="T53" fmla="*/ 35 h 190"/>
                <a:gd name="T54" fmla="*/ 95 w 144"/>
                <a:gd name="T55" fmla="*/ 37 h 190"/>
                <a:gd name="T56" fmla="*/ 99 w 144"/>
                <a:gd name="T57" fmla="*/ 40 h 190"/>
                <a:gd name="T58" fmla="*/ 102 w 144"/>
                <a:gd name="T59" fmla="*/ 44 h 190"/>
                <a:gd name="T60" fmla="*/ 104 w 144"/>
                <a:gd name="T61" fmla="*/ 49 h 190"/>
                <a:gd name="T62" fmla="*/ 106 w 144"/>
                <a:gd name="T63" fmla="*/ 54 h 190"/>
                <a:gd name="T64" fmla="*/ 106 w 144"/>
                <a:gd name="T65" fmla="*/ 61 h 190"/>
                <a:gd name="T66" fmla="*/ 106 w 144"/>
                <a:gd name="T67" fmla="*/ 68 h 190"/>
                <a:gd name="T68" fmla="*/ 103 w 144"/>
                <a:gd name="T69" fmla="*/ 74 h 190"/>
                <a:gd name="T70" fmla="*/ 101 w 144"/>
                <a:gd name="T71" fmla="*/ 78 h 190"/>
                <a:gd name="T72" fmla="*/ 99 w 144"/>
                <a:gd name="T73" fmla="*/ 81 h 190"/>
                <a:gd name="T74" fmla="*/ 94 w 144"/>
                <a:gd name="T75" fmla="*/ 85 h 190"/>
                <a:gd name="T76" fmla="*/ 90 w 144"/>
                <a:gd name="T77" fmla="*/ 87 h 190"/>
                <a:gd name="T78" fmla="*/ 83 w 144"/>
                <a:gd name="T79" fmla="*/ 88 h 190"/>
                <a:gd name="T80" fmla="*/ 76 w 144"/>
                <a:gd name="T81" fmla="*/ 88 h 190"/>
                <a:gd name="T82" fmla="*/ 38 w 144"/>
                <a:gd name="T83" fmla="*/ 88 h 19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4"/>
                <a:gd name="T127" fmla="*/ 0 h 190"/>
                <a:gd name="T128" fmla="*/ 144 w 144"/>
                <a:gd name="T129" fmla="*/ 190 h 19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4" h="190">
                  <a:moveTo>
                    <a:pt x="38" y="122"/>
                  </a:moveTo>
                  <a:lnTo>
                    <a:pt x="86" y="122"/>
                  </a:lnTo>
                  <a:lnTo>
                    <a:pt x="100" y="121"/>
                  </a:lnTo>
                  <a:lnTo>
                    <a:pt x="111" y="118"/>
                  </a:lnTo>
                  <a:lnTo>
                    <a:pt x="121" y="113"/>
                  </a:lnTo>
                  <a:lnTo>
                    <a:pt x="129" y="106"/>
                  </a:lnTo>
                  <a:lnTo>
                    <a:pt x="136" y="97"/>
                  </a:lnTo>
                  <a:lnTo>
                    <a:pt x="140" y="87"/>
                  </a:lnTo>
                  <a:lnTo>
                    <a:pt x="143" y="75"/>
                  </a:lnTo>
                  <a:lnTo>
                    <a:pt x="144" y="61"/>
                  </a:lnTo>
                  <a:lnTo>
                    <a:pt x="143" y="46"/>
                  </a:lnTo>
                  <a:lnTo>
                    <a:pt x="140" y="35"/>
                  </a:lnTo>
                  <a:lnTo>
                    <a:pt x="135" y="24"/>
                  </a:lnTo>
                  <a:lnTo>
                    <a:pt x="129" y="16"/>
                  </a:lnTo>
                  <a:lnTo>
                    <a:pt x="120" y="9"/>
                  </a:lnTo>
                  <a:lnTo>
                    <a:pt x="110" y="4"/>
                  </a:lnTo>
                  <a:lnTo>
                    <a:pt x="98" y="1"/>
                  </a:lnTo>
                  <a:lnTo>
                    <a:pt x="84" y="0"/>
                  </a:lnTo>
                  <a:lnTo>
                    <a:pt x="0" y="0"/>
                  </a:lnTo>
                  <a:lnTo>
                    <a:pt x="0" y="190"/>
                  </a:lnTo>
                  <a:lnTo>
                    <a:pt x="38" y="190"/>
                  </a:lnTo>
                  <a:lnTo>
                    <a:pt x="38" y="122"/>
                  </a:lnTo>
                  <a:close/>
                  <a:moveTo>
                    <a:pt x="38" y="88"/>
                  </a:moveTo>
                  <a:lnTo>
                    <a:pt x="38" y="33"/>
                  </a:lnTo>
                  <a:lnTo>
                    <a:pt x="79" y="33"/>
                  </a:lnTo>
                  <a:lnTo>
                    <a:pt x="84" y="33"/>
                  </a:lnTo>
                  <a:lnTo>
                    <a:pt x="90" y="35"/>
                  </a:lnTo>
                  <a:lnTo>
                    <a:pt x="95" y="37"/>
                  </a:lnTo>
                  <a:lnTo>
                    <a:pt x="99" y="40"/>
                  </a:lnTo>
                  <a:lnTo>
                    <a:pt x="102" y="44"/>
                  </a:lnTo>
                  <a:lnTo>
                    <a:pt x="104" y="49"/>
                  </a:lnTo>
                  <a:lnTo>
                    <a:pt x="106" y="54"/>
                  </a:lnTo>
                  <a:lnTo>
                    <a:pt x="106" y="61"/>
                  </a:lnTo>
                  <a:lnTo>
                    <a:pt x="106" y="68"/>
                  </a:lnTo>
                  <a:lnTo>
                    <a:pt x="103" y="74"/>
                  </a:lnTo>
                  <a:lnTo>
                    <a:pt x="101" y="78"/>
                  </a:lnTo>
                  <a:lnTo>
                    <a:pt x="99" y="81"/>
                  </a:lnTo>
                  <a:lnTo>
                    <a:pt x="94" y="85"/>
                  </a:lnTo>
                  <a:lnTo>
                    <a:pt x="90" y="87"/>
                  </a:lnTo>
                  <a:lnTo>
                    <a:pt x="83" y="88"/>
                  </a:lnTo>
                  <a:lnTo>
                    <a:pt x="76" y="88"/>
                  </a:lnTo>
                  <a:lnTo>
                    <a:pt x="38" y="88"/>
                  </a:lnTo>
                  <a:close/>
                </a:path>
              </a:pathLst>
            </a:custGeom>
            <a:solidFill>
              <a:srgbClr val="000000"/>
            </a:solidFill>
            <a:ln w="9525">
              <a:noFill/>
              <a:round/>
              <a:headEnd/>
              <a:tailEnd/>
            </a:ln>
          </p:spPr>
          <p:txBody>
            <a:bodyPr/>
            <a:lstStyle/>
            <a:p>
              <a:endParaRPr lang="es-ES"/>
            </a:p>
          </p:txBody>
        </p:sp>
        <p:sp>
          <p:nvSpPr>
            <p:cNvPr id="35016" name="Freeform 193"/>
            <p:cNvSpPr>
              <a:spLocks noEditPoints="1"/>
            </p:cNvSpPr>
            <p:nvPr/>
          </p:nvSpPr>
          <p:spPr bwMode="auto">
            <a:xfrm>
              <a:off x="2739" y="625"/>
              <a:ext cx="62" cy="66"/>
            </a:xfrm>
            <a:custGeom>
              <a:avLst/>
              <a:gdLst>
                <a:gd name="T0" fmla="*/ 0 w 184"/>
                <a:gd name="T1" fmla="*/ 109 h 197"/>
                <a:gd name="T2" fmla="*/ 3 w 184"/>
                <a:gd name="T3" fmla="*/ 130 h 197"/>
                <a:gd name="T4" fmla="*/ 10 w 184"/>
                <a:gd name="T5" fmla="*/ 149 h 197"/>
                <a:gd name="T6" fmla="*/ 19 w 184"/>
                <a:gd name="T7" fmla="*/ 163 h 197"/>
                <a:gd name="T8" fmla="*/ 31 w 184"/>
                <a:gd name="T9" fmla="*/ 177 h 197"/>
                <a:gd name="T10" fmla="*/ 46 w 184"/>
                <a:gd name="T11" fmla="*/ 187 h 197"/>
                <a:gd name="T12" fmla="*/ 63 w 184"/>
                <a:gd name="T13" fmla="*/ 194 h 197"/>
                <a:gd name="T14" fmla="*/ 82 w 184"/>
                <a:gd name="T15" fmla="*/ 197 h 197"/>
                <a:gd name="T16" fmla="*/ 102 w 184"/>
                <a:gd name="T17" fmla="*/ 197 h 197"/>
                <a:gd name="T18" fmla="*/ 121 w 184"/>
                <a:gd name="T19" fmla="*/ 194 h 197"/>
                <a:gd name="T20" fmla="*/ 138 w 184"/>
                <a:gd name="T21" fmla="*/ 187 h 197"/>
                <a:gd name="T22" fmla="*/ 152 w 184"/>
                <a:gd name="T23" fmla="*/ 177 h 197"/>
                <a:gd name="T24" fmla="*/ 164 w 184"/>
                <a:gd name="T25" fmla="*/ 163 h 197"/>
                <a:gd name="T26" fmla="*/ 173 w 184"/>
                <a:gd name="T27" fmla="*/ 149 h 197"/>
                <a:gd name="T28" fmla="*/ 180 w 184"/>
                <a:gd name="T29" fmla="*/ 130 h 197"/>
                <a:gd name="T30" fmla="*/ 184 w 184"/>
                <a:gd name="T31" fmla="*/ 109 h 197"/>
                <a:gd name="T32" fmla="*/ 184 w 184"/>
                <a:gd name="T33" fmla="*/ 88 h 197"/>
                <a:gd name="T34" fmla="*/ 180 w 184"/>
                <a:gd name="T35" fmla="*/ 67 h 197"/>
                <a:gd name="T36" fmla="*/ 173 w 184"/>
                <a:gd name="T37" fmla="*/ 48 h 197"/>
                <a:gd name="T38" fmla="*/ 164 w 184"/>
                <a:gd name="T39" fmla="*/ 34 h 197"/>
                <a:gd name="T40" fmla="*/ 152 w 184"/>
                <a:gd name="T41" fmla="*/ 20 h 197"/>
                <a:gd name="T42" fmla="*/ 138 w 184"/>
                <a:gd name="T43" fmla="*/ 11 h 197"/>
                <a:gd name="T44" fmla="*/ 121 w 184"/>
                <a:gd name="T45" fmla="*/ 3 h 197"/>
                <a:gd name="T46" fmla="*/ 102 w 184"/>
                <a:gd name="T47" fmla="*/ 0 h 197"/>
                <a:gd name="T48" fmla="*/ 82 w 184"/>
                <a:gd name="T49" fmla="*/ 0 h 197"/>
                <a:gd name="T50" fmla="*/ 63 w 184"/>
                <a:gd name="T51" fmla="*/ 3 h 197"/>
                <a:gd name="T52" fmla="*/ 46 w 184"/>
                <a:gd name="T53" fmla="*/ 11 h 197"/>
                <a:gd name="T54" fmla="*/ 31 w 184"/>
                <a:gd name="T55" fmla="*/ 20 h 197"/>
                <a:gd name="T56" fmla="*/ 19 w 184"/>
                <a:gd name="T57" fmla="*/ 34 h 197"/>
                <a:gd name="T58" fmla="*/ 10 w 184"/>
                <a:gd name="T59" fmla="*/ 48 h 197"/>
                <a:gd name="T60" fmla="*/ 3 w 184"/>
                <a:gd name="T61" fmla="*/ 67 h 197"/>
                <a:gd name="T62" fmla="*/ 0 w 184"/>
                <a:gd name="T63" fmla="*/ 88 h 197"/>
                <a:gd name="T64" fmla="*/ 39 w 184"/>
                <a:gd name="T65" fmla="*/ 99 h 197"/>
                <a:gd name="T66" fmla="*/ 42 w 184"/>
                <a:gd name="T67" fmla="*/ 71 h 197"/>
                <a:gd name="T68" fmla="*/ 52 w 184"/>
                <a:gd name="T69" fmla="*/ 51 h 197"/>
                <a:gd name="T70" fmla="*/ 69 w 184"/>
                <a:gd name="T71" fmla="*/ 38 h 197"/>
                <a:gd name="T72" fmla="*/ 92 w 184"/>
                <a:gd name="T73" fmla="*/ 34 h 197"/>
                <a:gd name="T74" fmla="*/ 114 w 184"/>
                <a:gd name="T75" fmla="*/ 38 h 197"/>
                <a:gd name="T76" fmla="*/ 130 w 184"/>
                <a:gd name="T77" fmla="*/ 51 h 197"/>
                <a:gd name="T78" fmla="*/ 141 w 184"/>
                <a:gd name="T79" fmla="*/ 71 h 197"/>
                <a:gd name="T80" fmla="*/ 144 w 184"/>
                <a:gd name="T81" fmla="*/ 99 h 197"/>
                <a:gd name="T82" fmla="*/ 141 w 184"/>
                <a:gd name="T83" fmla="*/ 126 h 197"/>
                <a:gd name="T84" fmla="*/ 130 w 184"/>
                <a:gd name="T85" fmla="*/ 146 h 197"/>
                <a:gd name="T86" fmla="*/ 114 w 184"/>
                <a:gd name="T87" fmla="*/ 159 h 197"/>
                <a:gd name="T88" fmla="*/ 92 w 184"/>
                <a:gd name="T89" fmla="*/ 163 h 197"/>
                <a:gd name="T90" fmla="*/ 69 w 184"/>
                <a:gd name="T91" fmla="*/ 159 h 197"/>
                <a:gd name="T92" fmla="*/ 52 w 184"/>
                <a:gd name="T93" fmla="*/ 146 h 197"/>
                <a:gd name="T94" fmla="*/ 42 w 184"/>
                <a:gd name="T95" fmla="*/ 126 h 197"/>
                <a:gd name="T96" fmla="*/ 39 w 184"/>
                <a:gd name="T97" fmla="*/ 99 h 19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84"/>
                <a:gd name="T148" fmla="*/ 0 h 197"/>
                <a:gd name="T149" fmla="*/ 184 w 184"/>
                <a:gd name="T150" fmla="*/ 197 h 19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84" h="197">
                  <a:moveTo>
                    <a:pt x="0" y="99"/>
                  </a:moveTo>
                  <a:lnTo>
                    <a:pt x="0" y="109"/>
                  </a:lnTo>
                  <a:lnTo>
                    <a:pt x="1" y="121"/>
                  </a:lnTo>
                  <a:lnTo>
                    <a:pt x="3" y="130"/>
                  </a:lnTo>
                  <a:lnTo>
                    <a:pt x="7" y="140"/>
                  </a:lnTo>
                  <a:lnTo>
                    <a:pt x="10" y="149"/>
                  </a:lnTo>
                  <a:lnTo>
                    <a:pt x="14" y="157"/>
                  </a:lnTo>
                  <a:lnTo>
                    <a:pt x="19" y="163"/>
                  </a:lnTo>
                  <a:lnTo>
                    <a:pt x="24" y="170"/>
                  </a:lnTo>
                  <a:lnTo>
                    <a:pt x="31" y="177"/>
                  </a:lnTo>
                  <a:lnTo>
                    <a:pt x="38" y="181"/>
                  </a:lnTo>
                  <a:lnTo>
                    <a:pt x="46" y="187"/>
                  </a:lnTo>
                  <a:lnTo>
                    <a:pt x="54" y="190"/>
                  </a:lnTo>
                  <a:lnTo>
                    <a:pt x="63" y="194"/>
                  </a:lnTo>
                  <a:lnTo>
                    <a:pt x="71" y="195"/>
                  </a:lnTo>
                  <a:lnTo>
                    <a:pt x="82" y="197"/>
                  </a:lnTo>
                  <a:lnTo>
                    <a:pt x="92" y="197"/>
                  </a:lnTo>
                  <a:lnTo>
                    <a:pt x="102" y="197"/>
                  </a:lnTo>
                  <a:lnTo>
                    <a:pt x="112" y="195"/>
                  </a:lnTo>
                  <a:lnTo>
                    <a:pt x="121" y="194"/>
                  </a:lnTo>
                  <a:lnTo>
                    <a:pt x="130" y="190"/>
                  </a:lnTo>
                  <a:lnTo>
                    <a:pt x="138" y="187"/>
                  </a:lnTo>
                  <a:lnTo>
                    <a:pt x="145" y="181"/>
                  </a:lnTo>
                  <a:lnTo>
                    <a:pt x="152" y="177"/>
                  </a:lnTo>
                  <a:lnTo>
                    <a:pt x="159" y="170"/>
                  </a:lnTo>
                  <a:lnTo>
                    <a:pt x="164" y="163"/>
                  </a:lnTo>
                  <a:lnTo>
                    <a:pt x="169" y="157"/>
                  </a:lnTo>
                  <a:lnTo>
                    <a:pt x="173" y="149"/>
                  </a:lnTo>
                  <a:lnTo>
                    <a:pt x="177" y="140"/>
                  </a:lnTo>
                  <a:lnTo>
                    <a:pt x="180" y="130"/>
                  </a:lnTo>
                  <a:lnTo>
                    <a:pt x="182" y="121"/>
                  </a:lnTo>
                  <a:lnTo>
                    <a:pt x="184" y="109"/>
                  </a:lnTo>
                  <a:lnTo>
                    <a:pt x="184" y="99"/>
                  </a:lnTo>
                  <a:lnTo>
                    <a:pt x="184" y="88"/>
                  </a:lnTo>
                  <a:lnTo>
                    <a:pt x="182" y="77"/>
                  </a:lnTo>
                  <a:lnTo>
                    <a:pt x="180" y="67"/>
                  </a:lnTo>
                  <a:lnTo>
                    <a:pt x="177" y="57"/>
                  </a:lnTo>
                  <a:lnTo>
                    <a:pt x="173" y="48"/>
                  </a:lnTo>
                  <a:lnTo>
                    <a:pt x="169" y="40"/>
                  </a:lnTo>
                  <a:lnTo>
                    <a:pt x="164" y="34"/>
                  </a:lnTo>
                  <a:lnTo>
                    <a:pt x="159" y="27"/>
                  </a:lnTo>
                  <a:lnTo>
                    <a:pt x="152" y="20"/>
                  </a:lnTo>
                  <a:lnTo>
                    <a:pt x="145" y="16"/>
                  </a:lnTo>
                  <a:lnTo>
                    <a:pt x="138" y="11"/>
                  </a:lnTo>
                  <a:lnTo>
                    <a:pt x="130" y="7"/>
                  </a:lnTo>
                  <a:lnTo>
                    <a:pt x="121" y="3"/>
                  </a:lnTo>
                  <a:lnTo>
                    <a:pt x="112" y="2"/>
                  </a:lnTo>
                  <a:lnTo>
                    <a:pt x="102" y="0"/>
                  </a:lnTo>
                  <a:lnTo>
                    <a:pt x="92" y="0"/>
                  </a:lnTo>
                  <a:lnTo>
                    <a:pt x="82" y="0"/>
                  </a:lnTo>
                  <a:lnTo>
                    <a:pt x="71" y="2"/>
                  </a:lnTo>
                  <a:lnTo>
                    <a:pt x="63" y="3"/>
                  </a:lnTo>
                  <a:lnTo>
                    <a:pt x="54" y="7"/>
                  </a:lnTo>
                  <a:lnTo>
                    <a:pt x="46" y="11"/>
                  </a:lnTo>
                  <a:lnTo>
                    <a:pt x="38" y="16"/>
                  </a:lnTo>
                  <a:lnTo>
                    <a:pt x="31" y="20"/>
                  </a:lnTo>
                  <a:lnTo>
                    <a:pt x="24" y="27"/>
                  </a:lnTo>
                  <a:lnTo>
                    <a:pt x="19" y="34"/>
                  </a:lnTo>
                  <a:lnTo>
                    <a:pt x="14" y="40"/>
                  </a:lnTo>
                  <a:lnTo>
                    <a:pt x="10" y="48"/>
                  </a:lnTo>
                  <a:lnTo>
                    <a:pt x="7" y="57"/>
                  </a:lnTo>
                  <a:lnTo>
                    <a:pt x="3" y="67"/>
                  </a:lnTo>
                  <a:lnTo>
                    <a:pt x="1" y="77"/>
                  </a:lnTo>
                  <a:lnTo>
                    <a:pt x="0" y="88"/>
                  </a:lnTo>
                  <a:lnTo>
                    <a:pt x="0" y="99"/>
                  </a:lnTo>
                  <a:close/>
                  <a:moveTo>
                    <a:pt x="39" y="99"/>
                  </a:moveTo>
                  <a:lnTo>
                    <a:pt x="40" y="83"/>
                  </a:lnTo>
                  <a:lnTo>
                    <a:pt x="42" y="71"/>
                  </a:lnTo>
                  <a:lnTo>
                    <a:pt x="47" y="60"/>
                  </a:lnTo>
                  <a:lnTo>
                    <a:pt x="52" y="51"/>
                  </a:lnTo>
                  <a:lnTo>
                    <a:pt x="60" y="44"/>
                  </a:lnTo>
                  <a:lnTo>
                    <a:pt x="69" y="38"/>
                  </a:lnTo>
                  <a:lnTo>
                    <a:pt x="79" y="35"/>
                  </a:lnTo>
                  <a:lnTo>
                    <a:pt x="92" y="34"/>
                  </a:lnTo>
                  <a:lnTo>
                    <a:pt x="103" y="35"/>
                  </a:lnTo>
                  <a:lnTo>
                    <a:pt x="114" y="38"/>
                  </a:lnTo>
                  <a:lnTo>
                    <a:pt x="123" y="44"/>
                  </a:lnTo>
                  <a:lnTo>
                    <a:pt x="130" y="51"/>
                  </a:lnTo>
                  <a:lnTo>
                    <a:pt x="136" y="60"/>
                  </a:lnTo>
                  <a:lnTo>
                    <a:pt x="141" y="71"/>
                  </a:lnTo>
                  <a:lnTo>
                    <a:pt x="143" y="83"/>
                  </a:lnTo>
                  <a:lnTo>
                    <a:pt x="144" y="99"/>
                  </a:lnTo>
                  <a:lnTo>
                    <a:pt x="143" y="114"/>
                  </a:lnTo>
                  <a:lnTo>
                    <a:pt x="141" y="126"/>
                  </a:lnTo>
                  <a:lnTo>
                    <a:pt x="136" y="137"/>
                  </a:lnTo>
                  <a:lnTo>
                    <a:pt x="130" y="146"/>
                  </a:lnTo>
                  <a:lnTo>
                    <a:pt x="123" y="154"/>
                  </a:lnTo>
                  <a:lnTo>
                    <a:pt x="114" y="159"/>
                  </a:lnTo>
                  <a:lnTo>
                    <a:pt x="103" y="162"/>
                  </a:lnTo>
                  <a:lnTo>
                    <a:pt x="92" y="163"/>
                  </a:lnTo>
                  <a:lnTo>
                    <a:pt x="79" y="162"/>
                  </a:lnTo>
                  <a:lnTo>
                    <a:pt x="69" y="159"/>
                  </a:lnTo>
                  <a:lnTo>
                    <a:pt x="60" y="154"/>
                  </a:lnTo>
                  <a:lnTo>
                    <a:pt x="52" y="146"/>
                  </a:lnTo>
                  <a:lnTo>
                    <a:pt x="47" y="137"/>
                  </a:lnTo>
                  <a:lnTo>
                    <a:pt x="42" y="126"/>
                  </a:lnTo>
                  <a:lnTo>
                    <a:pt x="40" y="114"/>
                  </a:lnTo>
                  <a:lnTo>
                    <a:pt x="39" y="99"/>
                  </a:lnTo>
                  <a:close/>
                </a:path>
              </a:pathLst>
            </a:custGeom>
            <a:solidFill>
              <a:srgbClr val="000000"/>
            </a:solidFill>
            <a:ln w="9525">
              <a:noFill/>
              <a:round/>
              <a:headEnd/>
              <a:tailEnd/>
            </a:ln>
          </p:spPr>
          <p:txBody>
            <a:bodyPr/>
            <a:lstStyle/>
            <a:p>
              <a:endParaRPr lang="es-ES"/>
            </a:p>
          </p:txBody>
        </p:sp>
        <p:sp>
          <p:nvSpPr>
            <p:cNvPr id="35017" name="Freeform 194"/>
            <p:cNvSpPr>
              <a:spLocks noEditPoints="1"/>
            </p:cNvSpPr>
            <p:nvPr/>
          </p:nvSpPr>
          <p:spPr bwMode="auto">
            <a:xfrm>
              <a:off x="2834" y="626"/>
              <a:ext cx="53" cy="64"/>
            </a:xfrm>
            <a:custGeom>
              <a:avLst/>
              <a:gdLst>
                <a:gd name="T0" fmla="*/ 0 w 159"/>
                <a:gd name="T1" fmla="*/ 190 h 190"/>
                <a:gd name="T2" fmla="*/ 64 w 159"/>
                <a:gd name="T3" fmla="*/ 190 h 190"/>
                <a:gd name="T4" fmla="*/ 73 w 159"/>
                <a:gd name="T5" fmla="*/ 190 h 190"/>
                <a:gd name="T6" fmla="*/ 82 w 159"/>
                <a:gd name="T7" fmla="*/ 190 h 190"/>
                <a:gd name="T8" fmla="*/ 91 w 159"/>
                <a:gd name="T9" fmla="*/ 189 h 190"/>
                <a:gd name="T10" fmla="*/ 100 w 159"/>
                <a:gd name="T11" fmla="*/ 186 h 190"/>
                <a:gd name="T12" fmla="*/ 108 w 159"/>
                <a:gd name="T13" fmla="*/ 185 h 190"/>
                <a:gd name="T14" fmla="*/ 115 w 159"/>
                <a:gd name="T15" fmla="*/ 182 h 190"/>
                <a:gd name="T16" fmla="*/ 122 w 159"/>
                <a:gd name="T17" fmla="*/ 177 h 190"/>
                <a:gd name="T18" fmla="*/ 129 w 159"/>
                <a:gd name="T19" fmla="*/ 173 h 190"/>
                <a:gd name="T20" fmla="*/ 136 w 159"/>
                <a:gd name="T21" fmla="*/ 166 h 190"/>
                <a:gd name="T22" fmla="*/ 141 w 159"/>
                <a:gd name="T23" fmla="*/ 159 h 190"/>
                <a:gd name="T24" fmla="*/ 147 w 159"/>
                <a:gd name="T25" fmla="*/ 150 h 190"/>
                <a:gd name="T26" fmla="*/ 152 w 159"/>
                <a:gd name="T27" fmla="*/ 141 h 190"/>
                <a:gd name="T28" fmla="*/ 155 w 159"/>
                <a:gd name="T29" fmla="*/ 131 h 190"/>
                <a:gd name="T30" fmla="*/ 157 w 159"/>
                <a:gd name="T31" fmla="*/ 120 h 190"/>
                <a:gd name="T32" fmla="*/ 159 w 159"/>
                <a:gd name="T33" fmla="*/ 107 h 190"/>
                <a:gd name="T34" fmla="*/ 159 w 159"/>
                <a:gd name="T35" fmla="*/ 95 h 190"/>
                <a:gd name="T36" fmla="*/ 159 w 159"/>
                <a:gd name="T37" fmla="*/ 84 h 190"/>
                <a:gd name="T38" fmla="*/ 158 w 159"/>
                <a:gd name="T39" fmla="*/ 72 h 190"/>
                <a:gd name="T40" fmla="*/ 156 w 159"/>
                <a:gd name="T41" fmla="*/ 62 h 190"/>
                <a:gd name="T42" fmla="*/ 154 w 159"/>
                <a:gd name="T43" fmla="*/ 53 h 190"/>
                <a:gd name="T44" fmla="*/ 152 w 159"/>
                <a:gd name="T45" fmla="*/ 44 h 190"/>
                <a:gd name="T46" fmla="*/ 147 w 159"/>
                <a:gd name="T47" fmla="*/ 37 h 190"/>
                <a:gd name="T48" fmla="*/ 144 w 159"/>
                <a:gd name="T49" fmla="*/ 30 h 190"/>
                <a:gd name="T50" fmla="*/ 138 w 159"/>
                <a:gd name="T51" fmla="*/ 24 h 190"/>
                <a:gd name="T52" fmla="*/ 132 w 159"/>
                <a:gd name="T53" fmla="*/ 18 h 190"/>
                <a:gd name="T54" fmla="*/ 126 w 159"/>
                <a:gd name="T55" fmla="*/ 14 h 190"/>
                <a:gd name="T56" fmla="*/ 119 w 159"/>
                <a:gd name="T57" fmla="*/ 9 h 190"/>
                <a:gd name="T58" fmla="*/ 111 w 159"/>
                <a:gd name="T59" fmla="*/ 6 h 190"/>
                <a:gd name="T60" fmla="*/ 103 w 159"/>
                <a:gd name="T61" fmla="*/ 4 h 190"/>
                <a:gd name="T62" fmla="*/ 94 w 159"/>
                <a:gd name="T63" fmla="*/ 1 h 190"/>
                <a:gd name="T64" fmla="*/ 84 w 159"/>
                <a:gd name="T65" fmla="*/ 0 h 190"/>
                <a:gd name="T66" fmla="*/ 74 w 159"/>
                <a:gd name="T67" fmla="*/ 0 h 190"/>
                <a:gd name="T68" fmla="*/ 0 w 159"/>
                <a:gd name="T69" fmla="*/ 0 h 190"/>
                <a:gd name="T70" fmla="*/ 0 w 159"/>
                <a:gd name="T71" fmla="*/ 190 h 190"/>
                <a:gd name="T72" fmla="*/ 38 w 159"/>
                <a:gd name="T73" fmla="*/ 156 h 190"/>
                <a:gd name="T74" fmla="*/ 38 w 159"/>
                <a:gd name="T75" fmla="*/ 33 h 190"/>
                <a:gd name="T76" fmla="*/ 74 w 159"/>
                <a:gd name="T77" fmla="*/ 33 h 190"/>
                <a:gd name="T78" fmla="*/ 85 w 159"/>
                <a:gd name="T79" fmla="*/ 34 h 190"/>
                <a:gd name="T80" fmla="*/ 94 w 159"/>
                <a:gd name="T81" fmla="*/ 36 h 190"/>
                <a:gd name="T82" fmla="*/ 102 w 159"/>
                <a:gd name="T83" fmla="*/ 42 h 190"/>
                <a:gd name="T84" fmla="*/ 109 w 159"/>
                <a:gd name="T85" fmla="*/ 48 h 190"/>
                <a:gd name="T86" fmla="*/ 113 w 159"/>
                <a:gd name="T87" fmla="*/ 57 h 190"/>
                <a:gd name="T88" fmla="*/ 118 w 159"/>
                <a:gd name="T89" fmla="*/ 68 h 190"/>
                <a:gd name="T90" fmla="*/ 119 w 159"/>
                <a:gd name="T91" fmla="*/ 80 h 190"/>
                <a:gd name="T92" fmla="*/ 120 w 159"/>
                <a:gd name="T93" fmla="*/ 95 h 190"/>
                <a:gd name="T94" fmla="*/ 119 w 159"/>
                <a:gd name="T95" fmla="*/ 110 h 190"/>
                <a:gd name="T96" fmla="*/ 117 w 159"/>
                <a:gd name="T97" fmla="*/ 123 h 190"/>
                <a:gd name="T98" fmla="*/ 113 w 159"/>
                <a:gd name="T99" fmla="*/ 133 h 190"/>
                <a:gd name="T100" fmla="*/ 108 w 159"/>
                <a:gd name="T101" fmla="*/ 141 h 190"/>
                <a:gd name="T102" fmla="*/ 101 w 159"/>
                <a:gd name="T103" fmla="*/ 148 h 190"/>
                <a:gd name="T104" fmla="*/ 92 w 159"/>
                <a:gd name="T105" fmla="*/ 152 h 190"/>
                <a:gd name="T106" fmla="*/ 82 w 159"/>
                <a:gd name="T107" fmla="*/ 155 h 190"/>
                <a:gd name="T108" fmla="*/ 70 w 159"/>
                <a:gd name="T109" fmla="*/ 156 h 190"/>
                <a:gd name="T110" fmla="*/ 38 w 159"/>
                <a:gd name="T111" fmla="*/ 156 h 19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9"/>
                <a:gd name="T169" fmla="*/ 0 h 190"/>
                <a:gd name="T170" fmla="*/ 159 w 159"/>
                <a:gd name="T171" fmla="*/ 190 h 19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9" h="190">
                  <a:moveTo>
                    <a:pt x="0" y="190"/>
                  </a:moveTo>
                  <a:lnTo>
                    <a:pt x="64" y="190"/>
                  </a:lnTo>
                  <a:lnTo>
                    <a:pt x="73" y="190"/>
                  </a:lnTo>
                  <a:lnTo>
                    <a:pt x="82" y="190"/>
                  </a:lnTo>
                  <a:lnTo>
                    <a:pt x="91" y="189"/>
                  </a:lnTo>
                  <a:lnTo>
                    <a:pt x="100" y="186"/>
                  </a:lnTo>
                  <a:lnTo>
                    <a:pt x="108" y="185"/>
                  </a:lnTo>
                  <a:lnTo>
                    <a:pt x="115" y="182"/>
                  </a:lnTo>
                  <a:lnTo>
                    <a:pt x="122" y="177"/>
                  </a:lnTo>
                  <a:lnTo>
                    <a:pt x="129" y="173"/>
                  </a:lnTo>
                  <a:lnTo>
                    <a:pt x="136" y="166"/>
                  </a:lnTo>
                  <a:lnTo>
                    <a:pt x="141" y="159"/>
                  </a:lnTo>
                  <a:lnTo>
                    <a:pt x="147" y="150"/>
                  </a:lnTo>
                  <a:lnTo>
                    <a:pt x="152" y="141"/>
                  </a:lnTo>
                  <a:lnTo>
                    <a:pt x="155" y="131"/>
                  </a:lnTo>
                  <a:lnTo>
                    <a:pt x="157" y="120"/>
                  </a:lnTo>
                  <a:lnTo>
                    <a:pt x="159" y="107"/>
                  </a:lnTo>
                  <a:lnTo>
                    <a:pt x="159" y="95"/>
                  </a:lnTo>
                  <a:lnTo>
                    <a:pt x="159" y="84"/>
                  </a:lnTo>
                  <a:lnTo>
                    <a:pt x="158" y="72"/>
                  </a:lnTo>
                  <a:lnTo>
                    <a:pt x="156" y="62"/>
                  </a:lnTo>
                  <a:lnTo>
                    <a:pt x="154" y="53"/>
                  </a:lnTo>
                  <a:lnTo>
                    <a:pt x="152" y="44"/>
                  </a:lnTo>
                  <a:lnTo>
                    <a:pt x="147" y="37"/>
                  </a:lnTo>
                  <a:lnTo>
                    <a:pt x="144" y="30"/>
                  </a:lnTo>
                  <a:lnTo>
                    <a:pt x="138" y="24"/>
                  </a:lnTo>
                  <a:lnTo>
                    <a:pt x="132" y="18"/>
                  </a:lnTo>
                  <a:lnTo>
                    <a:pt x="126" y="14"/>
                  </a:lnTo>
                  <a:lnTo>
                    <a:pt x="119" y="9"/>
                  </a:lnTo>
                  <a:lnTo>
                    <a:pt x="111" y="6"/>
                  </a:lnTo>
                  <a:lnTo>
                    <a:pt x="103" y="4"/>
                  </a:lnTo>
                  <a:lnTo>
                    <a:pt x="94" y="1"/>
                  </a:lnTo>
                  <a:lnTo>
                    <a:pt x="84" y="0"/>
                  </a:lnTo>
                  <a:lnTo>
                    <a:pt x="74" y="0"/>
                  </a:lnTo>
                  <a:lnTo>
                    <a:pt x="0" y="0"/>
                  </a:lnTo>
                  <a:lnTo>
                    <a:pt x="0" y="190"/>
                  </a:lnTo>
                  <a:close/>
                  <a:moveTo>
                    <a:pt x="38" y="156"/>
                  </a:moveTo>
                  <a:lnTo>
                    <a:pt x="38" y="33"/>
                  </a:lnTo>
                  <a:lnTo>
                    <a:pt x="74" y="33"/>
                  </a:lnTo>
                  <a:lnTo>
                    <a:pt x="85" y="34"/>
                  </a:lnTo>
                  <a:lnTo>
                    <a:pt x="94" y="36"/>
                  </a:lnTo>
                  <a:lnTo>
                    <a:pt x="102" y="42"/>
                  </a:lnTo>
                  <a:lnTo>
                    <a:pt x="109" y="48"/>
                  </a:lnTo>
                  <a:lnTo>
                    <a:pt x="113" y="57"/>
                  </a:lnTo>
                  <a:lnTo>
                    <a:pt x="118" y="68"/>
                  </a:lnTo>
                  <a:lnTo>
                    <a:pt x="119" y="80"/>
                  </a:lnTo>
                  <a:lnTo>
                    <a:pt x="120" y="95"/>
                  </a:lnTo>
                  <a:lnTo>
                    <a:pt x="119" y="110"/>
                  </a:lnTo>
                  <a:lnTo>
                    <a:pt x="117" y="123"/>
                  </a:lnTo>
                  <a:lnTo>
                    <a:pt x="113" y="133"/>
                  </a:lnTo>
                  <a:lnTo>
                    <a:pt x="108" y="141"/>
                  </a:lnTo>
                  <a:lnTo>
                    <a:pt x="101" y="148"/>
                  </a:lnTo>
                  <a:lnTo>
                    <a:pt x="92" y="152"/>
                  </a:lnTo>
                  <a:lnTo>
                    <a:pt x="82" y="155"/>
                  </a:lnTo>
                  <a:lnTo>
                    <a:pt x="70" y="156"/>
                  </a:lnTo>
                  <a:lnTo>
                    <a:pt x="38" y="156"/>
                  </a:lnTo>
                  <a:close/>
                </a:path>
              </a:pathLst>
            </a:custGeom>
            <a:solidFill>
              <a:srgbClr val="000000"/>
            </a:solidFill>
            <a:ln w="9525">
              <a:noFill/>
              <a:round/>
              <a:headEnd/>
              <a:tailEnd/>
            </a:ln>
          </p:spPr>
          <p:txBody>
            <a:bodyPr/>
            <a:lstStyle/>
            <a:p>
              <a:endParaRPr lang="es-ES"/>
            </a:p>
          </p:txBody>
        </p:sp>
        <p:sp>
          <p:nvSpPr>
            <p:cNvPr id="35018" name="Freeform 195"/>
            <p:cNvSpPr>
              <a:spLocks/>
            </p:cNvSpPr>
            <p:nvPr/>
          </p:nvSpPr>
          <p:spPr bwMode="auto">
            <a:xfrm>
              <a:off x="2896" y="626"/>
              <a:ext cx="47" cy="64"/>
            </a:xfrm>
            <a:custGeom>
              <a:avLst/>
              <a:gdLst>
                <a:gd name="T0" fmla="*/ 0 w 142"/>
                <a:gd name="T1" fmla="*/ 190 h 190"/>
                <a:gd name="T2" fmla="*/ 142 w 142"/>
                <a:gd name="T3" fmla="*/ 190 h 190"/>
                <a:gd name="T4" fmla="*/ 142 w 142"/>
                <a:gd name="T5" fmla="*/ 155 h 190"/>
                <a:gd name="T6" fmla="*/ 38 w 142"/>
                <a:gd name="T7" fmla="*/ 155 h 190"/>
                <a:gd name="T8" fmla="*/ 38 w 142"/>
                <a:gd name="T9" fmla="*/ 105 h 190"/>
                <a:gd name="T10" fmla="*/ 128 w 142"/>
                <a:gd name="T11" fmla="*/ 105 h 190"/>
                <a:gd name="T12" fmla="*/ 128 w 142"/>
                <a:gd name="T13" fmla="*/ 72 h 190"/>
                <a:gd name="T14" fmla="*/ 38 w 142"/>
                <a:gd name="T15" fmla="*/ 72 h 190"/>
                <a:gd name="T16" fmla="*/ 38 w 142"/>
                <a:gd name="T17" fmla="*/ 33 h 190"/>
                <a:gd name="T18" fmla="*/ 137 w 142"/>
                <a:gd name="T19" fmla="*/ 33 h 190"/>
                <a:gd name="T20" fmla="*/ 137 w 142"/>
                <a:gd name="T21" fmla="*/ 0 h 190"/>
                <a:gd name="T22" fmla="*/ 0 w 142"/>
                <a:gd name="T23" fmla="*/ 0 h 190"/>
                <a:gd name="T24" fmla="*/ 0 w 142"/>
                <a:gd name="T25" fmla="*/ 190 h 1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2"/>
                <a:gd name="T40" fmla="*/ 0 h 190"/>
                <a:gd name="T41" fmla="*/ 142 w 142"/>
                <a:gd name="T42" fmla="*/ 190 h 1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2" h="190">
                  <a:moveTo>
                    <a:pt x="0" y="190"/>
                  </a:moveTo>
                  <a:lnTo>
                    <a:pt x="142" y="190"/>
                  </a:lnTo>
                  <a:lnTo>
                    <a:pt x="142" y="155"/>
                  </a:lnTo>
                  <a:lnTo>
                    <a:pt x="38" y="155"/>
                  </a:lnTo>
                  <a:lnTo>
                    <a:pt x="38" y="105"/>
                  </a:lnTo>
                  <a:lnTo>
                    <a:pt x="128" y="105"/>
                  </a:lnTo>
                  <a:lnTo>
                    <a:pt x="128" y="72"/>
                  </a:lnTo>
                  <a:lnTo>
                    <a:pt x="38" y="72"/>
                  </a:lnTo>
                  <a:lnTo>
                    <a:pt x="38" y="33"/>
                  </a:lnTo>
                  <a:lnTo>
                    <a:pt x="137" y="33"/>
                  </a:lnTo>
                  <a:lnTo>
                    <a:pt x="137" y="0"/>
                  </a:lnTo>
                  <a:lnTo>
                    <a:pt x="0" y="0"/>
                  </a:lnTo>
                  <a:lnTo>
                    <a:pt x="0" y="190"/>
                  </a:lnTo>
                  <a:close/>
                </a:path>
              </a:pathLst>
            </a:custGeom>
            <a:solidFill>
              <a:srgbClr val="000000"/>
            </a:solidFill>
            <a:ln w="9525">
              <a:noFill/>
              <a:round/>
              <a:headEnd/>
              <a:tailEnd/>
            </a:ln>
          </p:spPr>
          <p:txBody>
            <a:bodyPr/>
            <a:lstStyle/>
            <a:p>
              <a:endParaRPr lang="es-ES"/>
            </a:p>
          </p:txBody>
        </p:sp>
        <p:sp>
          <p:nvSpPr>
            <p:cNvPr id="35019" name="Freeform 196"/>
            <p:cNvSpPr>
              <a:spLocks/>
            </p:cNvSpPr>
            <p:nvPr/>
          </p:nvSpPr>
          <p:spPr bwMode="auto">
            <a:xfrm>
              <a:off x="2973" y="625"/>
              <a:ext cx="58" cy="66"/>
            </a:xfrm>
            <a:custGeom>
              <a:avLst/>
              <a:gdLst>
                <a:gd name="T0" fmla="*/ 134 w 172"/>
                <a:gd name="T1" fmla="*/ 128 h 197"/>
                <a:gd name="T2" fmla="*/ 129 w 172"/>
                <a:gd name="T3" fmla="*/ 143 h 197"/>
                <a:gd name="T4" fmla="*/ 119 w 172"/>
                <a:gd name="T5" fmla="*/ 153 h 197"/>
                <a:gd name="T6" fmla="*/ 107 w 172"/>
                <a:gd name="T7" fmla="*/ 160 h 197"/>
                <a:gd name="T8" fmla="*/ 90 w 172"/>
                <a:gd name="T9" fmla="*/ 162 h 197"/>
                <a:gd name="T10" fmla="*/ 69 w 172"/>
                <a:gd name="T11" fmla="*/ 158 h 197"/>
                <a:gd name="T12" fmla="*/ 53 w 172"/>
                <a:gd name="T13" fmla="*/ 145 h 197"/>
                <a:gd name="T14" fmla="*/ 43 w 172"/>
                <a:gd name="T15" fmla="*/ 126 h 197"/>
                <a:gd name="T16" fmla="*/ 39 w 172"/>
                <a:gd name="T17" fmla="*/ 99 h 197"/>
                <a:gd name="T18" fmla="*/ 43 w 172"/>
                <a:gd name="T19" fmla="*/ 71 h 197"/>
                <a:gd name="T20" fmla="*/ 53 w 172"/>
                <a:gd name="T21" fmla="*/ 52 h 197"/>
                <a:gd name="T22" fmla="*/ 70 w 172"/>
                <a:gd name="T23" fmla="*/ 39 h 197"/>
                <a:gd name="T24" fmla="*/ 92 w 172"/>
                <a:gd name="T25" fmla="*/ 35 h 197"/>
                <a:gd name="T26" fmla="*/ 108 w 172"/>
                <a:gd name="T27" fmla="*/ 37 h 197"/>
                <a:gd name="T28" fmla="*/ 120 w 172"/>
                <a:gd name="T29" fmla="*/ 43 h 197"/>
                <a:gd name="T30" fmla="*/ 129 w 172"/>
                <a:gd name="T31" fmla="*/ 53 h 197"/>
                <a:gd name="T32" fmla="*/ 134 w 172"/>
                <a:gd name="T33" fmla="*/ 67 h 197"/>
                <a:gd name="T34" fmla="*/ 169 w 172"/>
                <a:gd name="T35" fmla="*/ 52 h 197"/>
                <a:gd name="T36" fmla="*/ 158 w 172"/>
                <a:gd name="T37" fmla="*/ 27 h 197"/>
                <a:gd name="T38" fmla="*/ 137 w 172"/>
                <a:gd name="T39" fmla="*/ 10 h 197"/>
                <a:gd name="T40" fmla="*/ 109 w 172"/>
                <a:gd name="T41" fmla="*/ 1 h 197"/>
                <a:gd name="T42" fmla="*/ 81 w 172"/>
                <a:gd name="T43" fmla="*/ 0 h 197"/>
                <a:gd name="T44" fmla="*/ 62 w 172"/>
                <a:gd name="T45" fmla="*/ 3 h 197"/>
                <a:gd name="T46" fmla="*/ 44 w 172"/>
                <a:gd name="T47" fmla="*/ 10 h 197"/>
                <a:gd name="T48" fmla="*/ 31 w 172"/>
                <a:gd name="T49" fmla="*/ 19 h 197"/>
                <a:gd name="T50" fmla="*/ 18 w 172"/>
                <a:gd name="T51" fmla="*/ 31 h 197"/>
                <a:gd name="T52" fmla="*/ 9 w 172"/>
                <a:gd name="T53" fmla="*/ 47 h 197"/>
                <a:gd name="T54" fmla="*/ 4 w 172"/>
                <a:gd name="T55" fmla="*/ 65 h 197"/>
                <a:gd name="T56" fmla="*/ 0 w 172"/>
                <a:gd name="T57" fmla="*/ 87 h 197"/>
                <a:gd name="T58" fmla="*/ 0 w 172"/>
                <a:gd name="T59" fmla="*/ 110 h 197"/>
                <a:gd name="T60" fmla="*/ 4 w 172"/>
                <a:gd name="T61" fmla="*/ 131 h 197"/>
                <a:gd name="T62" fmla="*/ 9 w 172"/>
                <a:gd name="T63" fmla="*/ 149 h 197"/>
                <a:gd name="T64" fmla="*/ 18 w 172"/>
                <a:gd name="T65" fmla="*/ 165 h 197"/>
                <a:gd name="T66" fmla="*/ 29 w 172"/>
                <a:gd name="T67" fmla="*/ 177 h 197"/>
                <a:gd name="T68" fmla="*/ 43 w 172"/>
                <a:gd name="T69" fmla="*/ 187 h 197"/>
                <a:gd name="T70" fmla="*/ 60 w 172"/>
                <a:gd name="T71" fmla="*/ 194 h 197"/>
                <a:gd name="T72" fmla="*/ 79 w 172"/>
                <a:gd name="T73" fmla="*/ 197 h 197"/>
                <a:gd name="T74" fmla="*/ 106 w 172"/>
                <a:gd name="T75" fmla="*/ 196 h 197"/>
                <a:gd name="T76" fmla="*/ 136 w 172"/>
                <a:gd name="T77" fmla="*/ 186 h 197"/>
                <a:gd name="T78" fmla="*/ 157 w 172"/>
                <a:gd name="T79" fmla="*/ 168 h 197"/>
                <a:gd name="T80" fmla="*/ 169 w 172"/>
                <a:gd name="T81" fmla="*/ 143 h 19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2"/>
                <a:gd name="T124" fmla="*/ 0 h 197"/>
                <a:gd name="T125" fmla="*/ 172 w 172"/>
                <a:gd name="T126" fmla="*/ 197 h 19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2" h="197">
                  <a:moveTo>
                    <a:pt x="172" y="128"/>
                  </a:moveTo>
                  <a:lnTo>
                    <a:pt x="134" y="128"/>
                  </a:lnTo>
                  <a:lnTo>
                    <a:pt x="131" y="136"/>
                  </a:lnTo>
                  <a:lnTo>
                    <a:pt x="129" y="143"/>
                  </a:lnTo>
                  <a:lnTo>
                    <a:pt x="125" y="149"/>
                  </a:lnTo>
                  <a:lnTo>
                    <a:pt x="119" y="153"/>
                  </a:lnTo>
                  <a:lnTo>
                    <a:pt x="113" y="158"/>
                  </a:lnTo>
                  <a:lnTo>
                    <a:pt x="107" y="160"/>
                  </a:lnTo>
                  <a:lnTo>
                    <a:pt x="99" y="162"/>
                  </a:lnTo>
                  <a:lnTo>
                    <a:pt x="90" y="162"/>
                  </a:lnTo>
                  <a:lnTo>
                    <a:pt x="79" y="161"/>
                  </a:lnTo>
                  <a:lnTo>
                    <a:pt x="69" y="158"/>
                  </a:lnTo>
                  <a:lnTo>
                    <a:pt x="60" y="153"/>
                  </a:lnTo>
                  <a:lnTo>
                    <a:pt x="53" y="145"/>
                  </a:lnTo>
                  <a:lnTo>
                    <a:pt x="47" y="136"/>
                  </a:lnTo>
                  <a:lnTo>
                    <a:pt x="43" y="126"/>
                  </a:lnTo>
                  <a:lnTo>
                    <a:pt x="41" y="114"/>
                  </a:lnTo>
                  <a:lnTo>
                    <a:pt x="39" y="99"/>
                  </a:lnTo>
                  <a:lnTo>
                    <a:pt x="41" y="84"/>
                  </a:lnTo>
                  <a:lnTo>
                    <a:pt x="43" y="71"/>
                  </a:lnTo>
                  <a:lnTo>
                    <a:pt x="47" y="61"/>
                  </a:lnTo>
                  <a:lnTo>
                    <a:pt x="53" y="52"/>
                  </a:lnTo>
                  <a:lnTo>
                    <a:pt x="61" y="44"/>
                  </a:lnTo>
                  <a:lnTo>
                    <a:pt x="70" y="39"/>
                  </a:lnTo>
                  <a:lnTo>
                    <a:pt x="80" y="36"/>
                  </a:lnTo>
                  <a:lnTo>
                    <a:pt x="92" y="35"/>
                  </a:lnTo>
                  <a:lnTo>
                    <a:pt x="100" y="35"/>
                  </a:lnTo>
                  <a:lnTo>
                    <a:pt x="108" y="37"/>
                  </a:lnTo>
                  <a:lnTo>
                    <a:pt x="115" y="39"/>
                  </a:lnTo>
                  <a:lnTo>
                    <a:pt x="120" y="43"/>
                  </a:lnTo>
                  <a:lnTo>
                    <a:pt x="126" y="47"/>
                  </a:lnTo>
                  <a:lnTo>
                    <a:pt x="129" y="53"/>
                  </a:lnTo>
                  <a:lnTo>
                    <a:pt x="131" y="60"/>
                  </a:lnTo>
                  <a:lnTo>
                    <a:pt x="134" y="67"/>
                  </a:lnTo>
                  <a:lnTo>
                    <a:pt x="172" y="67"/>
                  </a:lnTo>
                  <a:lnTo>
                    <a:pt x="169" y="52"/>
                  </a:lnTo>
                  <a:lnTo>
                    <a:pt x="165" y="39"/>
                  </a:lnTo>
                  <a:lnTo>
                    <a:pt x="158" y="27"/>
                  </a:lnTo>
                  <a:lnTo>
                    <a:pt x="148" y="18"/>
                  </a:lnTo>
                  <a:lnTo>
                    <a:pt x="137" y="10"/>
                  </a:lnTo>
                  <a:lnTo>
                    <a:pt x="125" y="4"/>
                  </a:lnTo>
                  <a:lnTo>
                    <a:pt x="109" y="1"/>
                  </a:lnTo>
                  <a:lnTo>
                    <a:pt x="92" y="0"/>
                  </a:lnTo>
                  <a:lnTo>
                    <a:pt x="81" y="0"/>
                  </a:lnTo>
                  <a:lnTo>
                    <a:pt x="71" y="1"/>
                  </a:lnTo>
                  <a:lnTo>
                    <a:pt x="62" y="3"/>
                  </a:lnTo>
                  <a:lnTo>
                    <a:pt x="53" y="7"/>
                  </a:lnTo>
                  <a:lnTo>
                    <a:pt x="44" y="10"/>
                  </a:lnTo>
                  <a:lnTo>
                    <a:pt x="37" y="14"/>
                  </a:lnTo>
                  <a:lnTo>
                    <a:pt x="31" y="19"/>
                  </a:lnTo>
                  <a:lnTo>
                    <a:pt x="24" y="26"/>
                  </a:lnTo>
                  <a:lnTo>
                    <a:pt x="18" y="31"/>
                  </a:lnTo>
                  <a:lnTo>
                    <a:pt x="14" y="39"/>
                  </a:lnTo>
                  <a:lnTo>
                    <a:pt x="9" y="47"/>
                  </a:lnTo>
                  <a:lnTo>
                    <a:pt x="6" y="56"/>
                  </a:lnTo>
                  <a:lnTo>
                    <a:pt x="4" y="65"/>
                  </a:lnTo>
                  <a:lnTo>
                    <a:pt x="1" y="77"/>
                  </a:lnTo>
                  <a:lnTo>
                    <a:pt x="0" y="87"/>
                  </a:lnTo>
                  <a:lnTo>
                    <a:pt x="0" y="99"/>
                  </a:lnTo>
                  <a:lnTo>
                    <a:pt x="0" y="110"/>
                  </a:lnTo>
                  <a:lnTo>
                    <a:pt x="1" y="121"/>
                  </a:lnTo>
                  <a:lnTo>
                    <a:pt x="4" y="131"/>
                  </a:lnTo>
                  <a:lnTo>
                    <a:pt x="6" y="141"/>
                  </a:lnTo>
                  <a:lnTo>
                    <a:pt x="9" y="149"/>
                  </a:lnTo>
                  <a:lnTo>
                    <a:pt x="14" y="158"/>
                  </a:lnTo>
                  <a:lnTo>
                    <a:pt x="18" y="165"/>
                  </a:lnTo>
                  <a:lnTo>
                    <a:pt x="24" y="171"/>
                  </a:lnTo>
                  <a:lnTo>
                    <a:pt x="29" y="177"/>
                  </a:lnTo>
                  <a:lnTo>
                    <a:pt x="36" y="183"/>
                  </a:lnTo>
                  <a:lnTo>
                    <a:pt x="43" y="187"/>
                  </a:lnTo>
                  <a:lnTo>
                    <a:pt x="51" y="190"/>
                  </a:lnTo>
                  <a:lnTo>
                    <a:pt x="60" y="194"/>
                  </a:lnTo>
                  <a:lnTo>
                    <a:pt x="69" y="196"/>
                  </a:lnTo>
                  <a:lnTo>
                    <a:pt x="79" y="197"/>
                  </a:lnTo>
                  <a:lnTo>
                    <a:pt x="89" y="197"/>
                  </a:lnTo>
                  <a:lnTo>
                    <a:pt x="106" y="196"/>
                  </a:lnTo>
                  <a:lnTo>
                    <a:pt x="121" y="193"/>
                  </a:lnTo>
                  <a:lnTo>
                    <a:pt x="136" y="186"/>
                  </a:lnTo>
                  <a:lnTo>
                    <a:pt x="147" y="178"/>
                  </a:lnTo>
                  <a:lnTo>
                    <a:pt x="157" y="168"/>
                  </a:lnTo>
                  <a:lnTo>
                    <a:pt x="164" y="157"/>
                  </a:lnTo>
                  <a:lnTo>
                    <a:pt x="169" y="143"/>
                  </a:lnTo>
                  <a:lnTo>
                    <a:pt x="172" y="128"/>
                  </a:lnTo>
                  <a:close/>
                </a:path>
              </a:pathLst>
            </a:custGeom>
            <a:solidFill>
              <a:srgbClr val="000000"/>
            </a:solidFill>
            <a:ln w="9525">
              <a:noFill/>
              <a:round/>
              <a:headEnd/>
              <a:tailEnd/>
            </a:ln>
          </p:spPr>
          <p:txBody>
            <a:bodyPr/>
            <a:lstStyle/>
            <a:p>
              <a:endParaRPr lang="es-ES"/>
            </a:p>
          </p:txBody>
        </p:sp>
        <p:sp>
          <p:nvSpPr>
            <p:cNvPr id="35020" name="Freeform 197"/>
            <p:cNvSpPr>
              <a:spLocks noEditPoints="1"/>
            </p:cNvSpPr>
            <p:nvPr/>
          </p:nvSpPr>
          <p:spPr bwMode="auto">
            <a:xfrm>
              <a:off x="3034" y="626"/>
              <a:ext cx="60" cy="64"/>
            </a:xfrm>
            <a:custGeom>
              <a:avLst/>
              <a:gdLst>
                <a:gd name="T0" fmla="*/ 67 w 179"/>
                <a:gd name="T1" fmla="*/ 0 h 190"/>
                <a:gd name="T2" fmla="*/ 0 w 179"/>
                <a:gd name="T3" fmla="*/ 190 h 190"/>
                <a:gd name="T4" fmla="*/ 40 w 179"/>
                <a:gd name="T5" fmla="*/ 190 h 190"/>
                <a:gd name="T6" fmla="*/ 52 w 179"/>
                <a:gd name="T7" fmla="*/ 150 h 190"/>
                <a:gd name="T8" fmla="*/ 125 w 179"/>
                <a:gd name="T9" fmla="*/ 150 h 190"/>
                <a:gd name="T10" fmla="*/ 139 w 179"/>
                <a:gd name="T11" fmla="*/ 190 h 190"/>
                <a:gd name="T12" fmla="*/ 179 w 179"/>
                <a:gd name="T13" fmla="*/ 190 h 190"/>
                <a:gd name="T14" fmla="*/ 112 w 179"/>
                <a:gd name="T15" fmla="*/ 0 h 190"/>
                <a:gd name="T16" fmla="*/ 67 w 179"/>
                <a:gd name="T17" fmla="*/ 0 h 190"/>
                <a:gd name="T18" fmla="*/ 89 w 179"/>
                <a:gd name="T19" fmla="*/ 39 h 190"/>
                <a:gd name="T20" fmla="*/ 115 w 179"/>
                <a:gd name="T21" fmla="*/ 119 h 190"/>
                <a:gd name="T22" fmla="*/ 63 w 179"/>
                <a:gd name="T23" fmla="*/ 119 h 190"/>
                <a:gd name="T24" fmla="*/ 89 w 179"/>
                <a:gd name="T25" fmla="*/ 39 h 1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90"/>
                <a:gd name="T41" fmla="*/ 179 w 179"/>
                <a:gd name="T42" fmla="*/ 190 h 1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90">
                  <a:moveTo>
                    <a:pt x="67" y="0"/>
                  </a:moveTo>
                  <a:lnTo>
                    <a:pt x="0" y="190"/>
                  </a:lnTo>
                  <a:lnTo>
                    <a:pt x="40" y="190"/>
                  </a:lnTo>
                  <a:lnTo>
                    <a:pt x="52" y="150"/>
                  </a:lnTo>
                  <a:lnTo>
                    <a:pt x="125" y="150"/>
                  </a:lnTo>
                  <a:lnTo>
                    <a:pt x="139" y="190"/>
                  </a:lnTo>
                  <a:lnTo>
                    <a:pt x="179" y="190"/>
                  </a:lnTo>
                  <a:lnTo>
                    <a:pt x="112" y="0"/>
                  </a:lnTo>
                  <a:lnTo>
                    <a:pt x="67" y="0"/>
                  </a:lnTo>
                  <a:close/>
                  <a:moveTo>
                    <a:pt x="89" y="39"/>
                  </a:moveTo>
                  <a:lnTo>
                    <a:pt x="115" y="119"/>
                  </a:lnTo>
                  <a:lnTo>
                    <a:pt x="63" y="119"/>
                  </a:lnTo>
                  <a:lnTo>
                    <a:pt x="89" y="39"/>
                  </a:lnTo>
                  <a:close/>
                </a:path>
              </a:pathLst>
            </a:custGeom>
            <a:solidFill>
              <a:srgbClr val="000000"/>
            </a:solidFill>
            <a:ln w="9525">
              <a:noFill/>
              <a:round/>
              <a:headEnd/>
              <a:tailEnd/>
            </a:ln>
          </p:spPr>
          <p:txBody>
            <a:bodyPr/>
            <a:lstStyle/>
            <a:p>
              <a:endParaRPr lang="es-ES"/>
            </a:p>
          </p:txBody>
        </p:sp>
        <p:sp>
          <p:nvSpPr>
            <p:cNvPr id="35021" name="Freeform 198"/>
            <p:cNvSpPr>
              <a:spLocks/>
            </p:cNvSpPr>
            <p:nvPr/>
          </p:nvSpPr>
          <p:spPr bwMode="auto">
            <a:xfrm>
              <a:off x="3099" y="626"/>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7 h 194"/>
                <a:gd name="T10" fmla="*/ 4 w 150"/>
                <a:gd name="T11" fmla="*/ 154 h 194"/>
                <a:gd name="T12" fmla="*/ 8 w 150"/>
                <a:gd name="T13" fmla="*/ 160 h 194"/>
                <a:gd name="T14" fmla="*/ 11 w 150"/>
                <a:gd name="T15" fmla="*/ 166 h 194"/>
                <a:gd name="T16" fmla="*/ 14 w 150"/>
                <a:gd name="T17" fmla="*/ 171 h 194"/>
                <a:gd name="T18" fmla="*/ 19 w 150"/>
                <a:gd name="T19" fmla="*/ 176 h 194"/>
                <a:gd name="T20" fmla="*/ 24 w 150"/>
                <a:gd name="T21" fmla="*/ 181 h 194"/>
                <a:gd name="T22" fmla="*/ 30 w 150"/>
                <a:gd name="T23" fmla="*/ 184 h 194"/>
                <a:gd name="T24" fmla="*/ 36 w 150"/>
                <a:gd name="T25" fmla="*/ 187 h 194"/>
                <a:gd name="T26" fmla="*/ 42 w 150"/>
                <a:gd name="T27" fmla="*/ 190 h 194"/>
                <a:gd name="T28" fmla="*/ 50 w 150"/>
                <a:gd name="T29" fmla="*/ 192 h 194"/>
                <a:gd name="T30" fmla="*/ 58 w 150"/>
                <a:gd name="T31" fmla="*/ 193 h 194"/>
                <a:gd name="T32" fmla="*/ 66 w 150"/>
                <a:gd name="T33" fmla="*/ 194 h 194"/>
                <a:gd name="T34" fmla="*/ 75 w 150"/>
                <a:gd name="T35" fmla="*/ 194 h 194"/>
                <a:gd name="T36" fmla="*/ 84 w 150"/>
                <a:gd name="T37" fmla="*/ 194 h 194"/>
                <a:gd name="T38" fmla="*/ 92 w 150"/>
                <a:gd name="T39" fmla="*/ 193 h 194"/>
                <a:gd name="T40" fmla="*/ 99 w 150"/>
                <a:gd name="T41" fmla="*/ 192 h 194"/>
                <a:gd name="T42" fmla="*/ 107 w 150"/>
                <a:gd name="T43" fmla="*/ 190 h 194"/>
                <a:gd name="T44" fmla="*/ 114 w 150"/>
                <a:gd name="T45" fmla="*/ 187 h 194"/>
                <a:gd name="T46" fmla="*/ 120 w 150"/>
                <a:gd name="T47" fmla="*/ 184 h 194"/>
                <a:gd name="T48" fmla="*/ 125 w 150"/>
                <a:gd name="T49" fmla="*/ 181 h 194"/>
                <a:gd name="T50" fmla="*/ 131 w 150"/>
                <a:gd name="T51" fmla="*/ 176 h 194"/>
                <a:gd name="T52" fmla="*/ 135 w 150"/>
                <a:gd name="T53" fmla="*/ 171 h 194"/>
                <a:gd name="T54" fmla="*/ 139 w 150"/>
                <a:gd name="T55" fmla="*/ 166 h 194"/>
                <a:gd name="T56" fmla="*/ 142 w 150"/>
                <a:gd name="T57" fmla="*/ 160 h 194"/>
                <a:gd name="T58" fmla="*/ 145 w 150"/>
                <a:gd name="T59" fmla="*/ 154 h 194"/>
                <a:gd name="T60" fmla="*/ 148 w 150"/>
                <a:gd name="T61" fmla="*/ 147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9 h 194"/>
                <a:gd name="T74" fmla="*/ 112 w 150"/>
                <a:gd name="T75" fmla="*/ 129 h 194"/>
                <a:gd name="T76" fmla="*/ 110 w 150"/>
                <a:gd name="T77" fmla="*/ 137 h 194"/>
                <a:gd name="T78" fmla="*/ 107 w 150"/>
                <a:gd name="T79" fmla="*/ 145 h 194"/>
                <a:gd name="T80" fmla="*/ 103 w 150"/>
                <a:gd name="T81" fmla="*/ 150 h 194"/>
                <a:gd name="T82" fmla="*/ 98 w 150"/>
                <a:gd name="T83" fmla="*/ 155 h 194"/>
                <a:gd name="T84" fmla="*/ 92 w 150"/>
                <a:gd name="T85" fmla="*/ 158 h 194"/>
                <a:gd name="T86" fmla="*/ 84 w 150"/>
                <a:gd name="T87" fmla="*/ 159 h 194"/>
                <a:gd name="T88" fmla="*/ 75 w 150"/>
                <a:gd name="T89" fmla="*/ 160 h 194"/>
                <a:gd name="T90" fmla="*/ 66 w 150"/>
                <a:gd name="T91" fmla="*/ 159 h 194"/>
                <a:gd name="T92" fmla="*/ 59 w 150"/>
                <a:gd name="T93" fmla="*/ 158 h 194"/>
                <a:gd name="T94" fmla="*/ 52 w 150"/>
                <a:gd name="T95" fmla="*/ 155 h 194"/>
                <a:gd name="T96" fmla="*/ 48 w 150"/>
                <a:gd name="T97" fmla="*/ 150 h 194"/>
                <a:gd name="T98" fmla="*/ 43 w 150"/>
                <a:gd name="T99" fmla="*/ 145 h 194"/>
                <a:gd name="T100" fmla="*/ 41 w 150"/>
                <a:gd name="T101" fmla="*/ 137 h 194"/>
                <a:gd name="T102" fmla="*/ 39 w 150"/>
                <a:gd name="T103" fmla="*/ 129 h 194"/>
                <a:gd name="T104" fmla="*/ 39 w 150"/>
                <a:gd name="T105" fmla="*/ 119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7"/>
                  </a:lnTo>
                  <a:lnTo>
                    <a:pt x="4" y="154"/>
                  </a:lnTo>
                  <a:lnTo>
                    <a:pt x="8" y="160"/>
                  </a:lnTo>
                  <a:lnTo>
                    <a:pt x="11" y="166"/>
                  </a:lnTo>
                  <a:lnTo>
                    <a:pt x="14" y="171"/>
                  </a:lnTo>
                  <a:lnTo>
                    <a:pt x="19" y="176"/>
                  </a:lnTo>
                  <a:lnTo>
                    <a:pt x="24" y="181"/>
                  </a:lnTo>
                  <a:lnTo>
                    <a:pt x="30" y="184"/>
                  </a:lnTo>
                  <a:lnTo>
                    <a:pt x="36" y="187"/>
                  </a:lnTo>
                  <a:lnTo>
                    <a:pt x="42" y="190"/>
                  </a:lnTo>
                  <a:lnTo>
                    <a:pt x="50" y="192"/>
                  </a:lnTo>
                  <a:lnTo>
                    <a:pt x="58" y="193"/>
                  </a:lnTo>
                  <a:lnTo>
                    <a:pt x="66" y="194"/>
                  </a:lnTo>
                  <a:lnTo>
                    <a:pt x="75" y="194"/>
                  </a:lnTo>
                  <a:lnTo>
                    <a:pt x="84" y="194"/>
                  </a:lnTo>
                  <a:lnTo>
                    <a:pt x="92" y="193"/>
                  </a:lnTo>
                  <a:lnTo>
                    <a:pt x="99" y="192"/>
                  </a:lnTo>
                  <a:lnTo>
                    <a:pt x="107" y="190"/>
                  </a:lnTo>
                  <a:lnTo>
                    <a:pt x="114" y="187"/>
                  </a:lnTo>
                  <a:lnTo>
                    <a:pt x="120" y="184"/>
                  </a:lnTo>
                  <a:lnTo>
                    <a:pt x="125" y="181"/>
                  </a:lnTo>
                  <a:lnTo>
                    <a:pt x="131" y="176"/>
                  </a:lnTo>
                  <a:lnTo>
                    <a:pt x="135" y="171"/>
                  </a:lnTo>
                  <a:lnTo>
                    <a:pt x="139" y="166"/>
                  </a:lnTo>
                  <a:lnTo>
                    <a:pt x="142" y="160"/>
                  </a:lnTo>
                  <a:lnTo>
                    <a:pt x="145" y="154"/>
                  </a:lnTo>
                  <a:lnTo>
                    <a:pt x="148" y="147"/>
                  </a:lnTo>
                  <a:lnTo>
                    <a:pt x="149" y="139"/>
                  </a:lnTo>
                  <a:lnTo>
                    <a:pt x="150" y="131"/>
                  </a:lnTo>
                  <a:lnTo>
                    <a:pt x="150" y="122"/>
                  </a:lnTo>
                  <a:lnTo>
                    <a:pt x="150" y="0"/>
                  </a:lnTo>
                  <a:lnTo>
                    <a:pt x="112" y="0"/>
                  </a:lnTo>
                  <a:lnTo>
                    <a:pt x="112" y="119"/>
                  </a:lnTo>
                  <a:lnTo>
                    <a:pt x="112" y="129"/>
                  </a:lnTo>
                  <a:lnTo>
                    <a:pt x="110" y="137"/>
                  </a:lnTo>
                  <a:lnTo>
                    <a:pt x="107" y="145"/>
                  </a:lnTo>
                  <a:lnTo>
                    <a:pt x="103" y="150"/>
                  </a:lnTo>
                  <a:lnTo>
                    <a:pt x="98" y="155"/>
                  </a:lnTo>
                  <a:lnTo>
                    <a:pt x="92" y="158"/>
                  </a:lnTo>
                  <a:lnTo>
                    <a:pt x="84" y="159"/>
                  </a:lnTo>
                  <a:lnTo>
                    <a:pt x="75" y="160"/>
                  </a:lnTo>
                  <a:lnTo>
                    <a:pt x="66" y="159"/>
                  </a:lnTo>
                  <a:lnTo>
                    <a:pt x="59" y="158"/>
                  </a:lnTo>
                  <a:lnTo>
                    <a:pt x="52" y="155"/>
                  </a:lnTo>
                  <a:lnTo>
                    <a:pt x="48" y="150"/>
                  </a:lnTo>
                  <a:lnTo>
                    <a:pt x="43" y="145"/>
                  </a:lnTo>
                  <a:lnTo>
                    <a:pt x="41" y="137"/>
                  </a:lnTo>
                  <a:lnTo>
                    <a:pt x="39" y="129"/>
                  </a:lnTo>
                  <a:lnTo>
                    <a:pt x="39" y="119"/>
                  </a:lnTo>
                  <a:lnTo>
                    <a:pt x="39" y="0"/>
                  </a:lnTo>
                  <a:lnTo>
                    <a:pt x="0" y="0"/>
                  </a:lnTo>
                  <a:close/>
                </a:path>
              </a:pathLst>
            </a:custGeom>
            <a:solidFill>
              <a:srgbClr val="000000"/>
            </a:solidFill>
            <a:ln w="9525">
              <a:noFill/>
              <a:round/>
              <a:headEnd/>
              <a:tailEnd/>
            </a:ln>
          </p:spPr>
          <p:txBody>
            <a:bodyPr/>
            <a:lstStyle/>
            <a:p>
              <a:endParaRPr lang="es-ES"/>
            </a:p>
          </p:txBody>
        </p:sp>
        <p:sp>
          <p:nvSpPr>
            <p:cNvPr id="35022" name="Freeform 199"/>
            <p:cNvSpPr>
              <a:spLocks/>
            </p:cNvSpPr>
            <p:nvPr/>
          </p:nvSpPr>
          <p:spPr bwMode="auto">
            <a:xfrm>
              <a:off x="3157" y="625"/>
              <a:ext cx="51" cy="66"/>
            </a:xfrm>
            <a:custGeom>
              <a:avLst/>
              <a:gdLst>
                <a:gd name="T0" fmla="*/ 2 w 153"/>
                <a:gd name="T1" fmla="*/ 149 h 197"/>
                <a:gd name="T2" fmla="*/ 12 w 153"/>
                <a:gd name="T3" fmla="*/ 171 h 197"/>
                <a:gd name="T4" fmla="*/ 32 w 153"/>
                <a:gd name="T5" fmla="*/ 188 h 197"/>
                <a:gd name="T6" fmla="*/ 60 w 153"/>
                <a:gd name="T7" fmla="*/ 196 h 197"/>
                <a:gd name="T8" fmla="*/ 95 w 153"/>
                <a:gd name="T9" fmla="*/ 196 h 197"/>
                <a:gd name="T10" fmla="*/ 123 w 153"/>
                <a:gd name="T11" fmla="*/ 188 h 197"/>
                <a:gd name="T12" fmla="*/ 142 w 153"/>
                <a:gd name="T13" fmla="*/ 172 h 197"/>
                <a:gd name="T14" fmla="*/ 152 w 153"/>
                <a:gd name="T15" fmla="*/ 150 h 197"/>
                <a:gd name="T16" fmla="*/ 153 w 153"/>
                <a:gd name="T17" fmla="*/ 130 h 197"/>
                <a:gd name="T18" fmla="*/ 150 w 153"/>
                <a:gd name="T19" fmla="*/ 117 h 197"/>
                <a:gd name="T20" fmla="*/ 144 w 153"/>
                <a:gd name="T21" fmla="*/ 106 h 197"/>
                <a:gd name="T22" fmla="*/ 135 w 153"/>
                <a:gd name="T23" fmla="*/ 98 h 197"/>
                <a:gd name="T24" fmla="*/ 121 w 153"/>
                <a:gd name="T25" fmla="*/ 90 h 197"/>
                <a:gd name="T26" fmla="*/ 98 w 153"/>
                <a:gd name="T27" fmla="*/ 83 h 197"/>
                <a:gd name="T28" fmla="*/ 75 w 153"/>
                <a:gd name="T29" fmla="*/ 77 h 197"/>
                <a:gd name="T30" fmla="*/ 58 w 153"/>
                <a:gd name="T31" fmla="*/ 73 h 197"/>
                <a:gd name="T32" fmla="*/ 47 w 153"/>
                <a:gd name="T33" fmla="*/ 67 h 197"/>
                <a:gd name="T34" fmla="*/ 41 w 153"/>
                <a:gd name="T35" fmla="*/ 60 h 197"/>
                <a:gd name="T36" fmla="*/ 40 w 153"/>
                <a:gd name="T37" fmla="*/ 49 h 197"/>
                <a:gd name="T38" fmla="*/ 44 w 153"/>
                <a:gd name="T39" fmla="*/ 40 h 197"/>
                <a:gd name="T40" fmla="*/ 52 w 153"/>
                <a:gd name="T41" fmla="*/ 35 h 197"/>
                <a:gd name="T42" fmla="*/ 64 w 153"/>
                <a:gd name="T43" fmla="*/ 31 h 197"/>
                <a:gd name="T44" fmla="*/ 80 w 153"/>
                <a:gd name="T45" fmla="*/ 31 h 197"/>
                <a:gd name="T46" fmla="*/ 94 w 153"/>
                <a:gd name="T47" fmla="*/ 36 h 197"/>
                <a:gd name="T48" fmla="*/ 103 w 153"/>
                <a:gd name="T49" fmla="*/ 43 h 197"/>
                <a:gd name="T50" fmla="*/ 108 w 153"/>
                <a:gd name="T51" fmla="*/ 53 h 197"/>
                <a:gd name="T52" fmla="*/ 146 w 153"/>
                <a:gd name="T53" fmla="*/ 60 h 197"/>
                <a:gd name="T54" fmla="*/ 141 w 153"/>
                <a:gd name="T55" fmla="*/ 35 h 197"/>
                <a:gd name="T56" fmla="*/ 127 w 153"/>
                <a:gd name="T57" fmla="*/ 16 h 197"/>
                <a:gd name="T58" fmla="*/ 105 w 153"/>
                <a:gd name="T59" fmla="*/ 4 h 197"/>
                <a:gd name="T60" fmla="*/ 76 w 153"/>
                <a:gd name="T61" fmla="*/ 0 h 197"/>
                <a:gd name="T62" fmla="*/ 44 w 153"/>
                <a:gd name="T63" fmla="*/ 3 h 197"/>
                <a:gd name="T64" fmla="*/ 21 w 153"/>
                <a:gd name="T65" fmla="*/ 14 h 197"/>
                <a:gd name="T66" fmla="*/ 7 w 153"/>
                <a:gd name="T67" fmla="*/ 33 h 197"/>
                <a:gd name="T68" fmla="*/ 3 w 153"/>
                <a:gd name="T69" fmla="*/ 56 h 197"/>
                <a:gd name="T70" fmla="*/ 4 w 153"/>
                <a:gd name="T71" fmla="*/ 70 h 197"/>
                <a:gd name="T72" fmla="*/ 8 w 153"/>
                <a:gd name="T73" fmla="*/ 82 h 197"/>
                <a:gd name="T74" fmla="*/ 14 w 153"/>
                <a:gd name="T75" fmla="*/ 91 h 197"/>
                <a:gd name="T76" fmla="*/ 23 w 153"/>
                <a:gd name="T77" fmla="*/ 99 h 197"/>
                <a:gd name="T78" fmla="*/ 43 w 153"/>
                <a:gd name="T79" fmla="*/ 107 h 197"/>
                <a:gd name="T80" fmla="*/ 64 w 153"/>
                <a:gd name="T81" fmla="*/ 113 h 197"/>
                <a:gd name="T82" fmla="*/ 87 w 153"/>
                <a:gd name="T83" fmla="*/ 118 h 197"/>
                <a:gd name="T84" fmla="*/ 103 w 153"/>
                <a:gd name="T85" fmla="*/ 123 h 197"/>
                <a:gd name="T86" fmla="*/ 112 w 153"/>
                <a:gd name="T87" fmla="*/ 131 h 197"/>
                <a:gd name="T88" fmla="*/ 115 w 153"/>
                <a:gd name="T89" fmla="*/ 141 h 197"/>
                <a:gd name="T90" fmla="*/ 113 w 153"/>
                <a:gd name="T91" fmla="*/ 151 h 197"/>
                <a:gd name="T92" fmla="*/ 106 w 153"/>
                <a:gd name="T93" fmla="*/ 159 h 197"/>
                <a:gd name="T94" fmla="*/ 96 w 153"/>
                <a:gd name="T95" fmla="*/ 163 h 197"/>
                <a:gd name="T96" fmla="*/ 81 w 153"/>
                <a:gd name="T97" fmla="*/ 165 h 197"/>
                <a:gd name="T98" fmla="*/ 63 w 153"/>
                <a:gd name="T99" fmla="*/ 162 h 197"/>
                <a:gd name="T100" fmla="*/ 51 w 153"/>
                <a:gd name="T101" fmla="*/ 157 h 197"/>
                <a:gd name="T102" fmla="*/ 42 w 153"/>
                <a:gd name="T103" fmla="*/ 148 h 197"/>
                <a:gd name="T104" fmla="*/ 38 w 153"/>
                <a:gd name="T105" fmla="*/ 134 h 19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3"/>
                <a:gd name="T160" fmla="*/ 0 h 197"/>
                <a:gd name="T161" fmla="*/ 153 w 153"/>
                <a:gd name="T162" fmla="*/ 197 h 19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3" h="197">
                  <a:moveTo>
                    <a:pt x="0" y="134"/>
                  </a:moveTo>
                  <a:lnTo>
                    <a:pt x="2" y="149"/>
                  </a:lnTo>
                  <a:lnTo>
                    <a:pt x="6" y="161"/>
                  </a:lnTo>
                  <a:lnTo>
                    <a:pt x="12" y="171"/>
                  </a:lnTo>
                  <a:lnTo>
                    <a:pt x="21" y="180"/>
                  </a:lnTo>
                  <a:lnTo>
                    <a:pt x="32" y="188"/>
                  </a:lnTo>
                  <a:lnTo>
                    <a:pt x="45" y="193"/>
                  </a:lnTo>
                  <a:lnTo>
                    <a:pt x="60" y="196"/>
                  </a:lnTo>
                  <a:lnTo>
                    <a:pt x="77" y="197"/>
                  </a:lnTo>
                  <a:lnTo>
                    <a:pt x="95" y="196"/>
                  </a:lnTo>
                  <a:lnTo>
                    <a:pt x="109" y="193"/>
                  </a:lnTo>
                  <a:lnTo>
                    <a:pt x="123" y="188"/>
                  </a:lnTo>
                  <a:lnTo>
                    <a:pt x="134" y="181"/>
                  </a:lnTo>
                  <a:lnTo>
                    <a:pt x="142" y="172"/>
                  </a:lnTo>
                  <a:lnTo>
                    <a:pt x="149" y="162"/>
                  </a:lnTo>
                  <a:lnTo>
                    <a:pt x="152" y="150"/>
                  </a:lnTo>
                  <a:lnTo>
                    <a:pt x="153" y="136"/>
                  </a:lnTo>
                  <a:lnTo>
                    <a:pt x="153" y="130"/>
                  </a:lnTo>
                  <a:lnTo>
                    <a:pt x="152" y="123"/>
                  </a:lnTo>
                  <a:lnTo>
                    <a:pt x="150" y="117"/>
                  </a:lnTo>
                  <a:lnTo>
                    <a:pt x="147" y="111"/>
                  </a:lnTo>
                  <a:lnTo>
                    <a:pt x="144" y="106"/>
                  </a:lnTo>
                  <a:lnTo>
                    <a:pt x="140" y="101"/>
                  </a:lnTo>
                  <a:lnTo>
                    <a:pt x="135" y="98"/>
                  </a:lnTo>
                  <a:lnTo>
                    <a:pt x="129" y="95"/>
                  </a:lnTo>
                  <a:lnTo>
                    <a:pt x="121" y="90"/>
                  </a:lnTo>
                  <a:lnTo>
                    <a:pt x="110" y="87"/>
                  </a:lnTo>
                  <a:lnTo>
                    <a:pt x="98" y="83"/>
                  </a:lnTo>
                  <a:lnTo>
                    <a:pt x="86" y="80"/>
                  </a:lnTo>
                  <a:lnTo>
                    <a:pt x="75" y="77"/>
                  </a:lnTo>
                  <a:lnTo>
                    <a:pt x="66" y="75"/>
                  </a:lnTo>
                  <a:lnTo>
                    <a:pt x="58" y="73"/>
                  </a:lnTo>
                  <a:lnTo>
                    <a:pt x="51" y="71"/>
                  </a:lnTo>
                  <a:lnTo>
                    <a:pt x="47" y="67"/>
                  </a:lnTo>
                  <a:lnTo>
                    <a:pt x="42" y="64"/>
                  </a:lnTo>
                  <a:lnTo>
                    <a:pt x="41" y="60"/>
                  </a:lnTo>
                  <a:lnTo>
                    <a:pt x="40" y="54"/>
                  </a:lnTo>
                  <a:lnTo>
                    <a:pt x="40" y="49"/>
                  </a:lnTo>
                  <a:lnTo>
                    <a:pt x="42" y="45"/>
                  </a:lnTo>
                  <a:lnTo>
                    <a:pt x="44" y="40"/>
                  </a:lnTo>
                  <a:lnTo>
                    <a:pt x="48" y="37"/>
                  </a:lnTo>
                  <a:lnTo>
                    <a:pt x="52" y="35"/>
                  </a:lnTo>
                  <a:lnTo>
                    <a:pt x="58" y="33"/>
                  </a:lnTo>
                  <a:lnTo>
                    <a:pt x="64" y="31"/>
                  </a:lnTo>
                  <a:lnTo>
                    <a:pt x="71" y="31"/>
                  </a:lnTo>
                  <a:lnTo>
                    <a:pt x="80" y="31"/>
                  </a:lnTo>
                  <a:lnTo>
                    <a:pt x="87" y="34"/>
                  </a:lnTo>
                  <a:lnTo>
                    <a:pt x="94" y="36"/>
                  </a:lnTo>
                  <a:lnTo>
                    <a:pt x="98" y="38"/>
                  </a:lnTo>
                  <a:lnTo>
                    <a:pt x="103" y="43"/>
                  </a:lnTo>
                  <a:lnTo>
                    <a:pt x="106" y="47"/>
                  </a:lnTo>
                  <a:lnTo>
                    <a:pt x="108" y="53"/>
                  </a:lnTo>
                  <a:lnTo>
                    <a:pt x="109" y="60"/>
                  </a:lnTo>
                  <a:lnTo>
                    <a:pt x="146" y="60"/>
                  </a:lnTo>
                  <a:lnTo>
                    <a:pt x="145" y="46"/>
                  </a:lnTo>
                  <a:lnTo>
                    <a:pt x="141" y="35"/>
                  </a:lnTo>
                  <a:lnTo>
                    <a:pt x="135" y="25"/>
                  </a:lnTo>
                  <a:lnTo>
                    <a:pt x="127" y="16"/>
                  </a:lnTo>
                  <a:lnTo>
                    <a:pt x="117" y="9"/>
                  </a:lnTo>
                  <a:lnTo>
                    <a:pt x="105" y="4"/>
                  </a:lnTo>
                  <a:lnTo>
                    <a:pt x="91" y="1"/>
                  </a:lnTo>
                  <a:lnTo>
                    <a:pt x="76" y="0"/>
                  </a:lnTo>
                  <a:lnTo>
                    <a:pt x="59" y="1"/>
                  </a:lnTo>
                  <a:lnTo>
                    <a:pt x="44" y="3"/>
                  </a:lnTo>
                  <a:lnTo>
                    <a:pt x="32" y="8"/>
                  </a:lnTo>
                  <a:lnTo>
                    <a:pt x="21" y="14"/>
                  </a:lnTo>
                  <a:lnTo>
                    <a:pt x="13" y="22"/>
                  </a:lnTo>
                  <a:lnTo>
                    <a:pt x="7" y="33"/>
                  </a:lnTo>
                  <a:lnTo>
                    <a:pt x="4" y="44"/>
                  </a:lnTo>
                  <a:lnTo>
                    <a:pt x="3" y="56"/>
                  </a:lnTo>
                  <a:lnTo>
                    <a:pt x="3" y="63"/>
                  </a:lnTo>
                  <a:lnTo>
                    <a:pt x="4" y="70"/>
                  </a:lnTo>
                  <a:lnTo>
                    <a:pt x="6" y="77"/>
                  </a:lnTo>
                  <a:lnTo>
                    <a:pt x="8" y="82"/>
                  </a:lnTo>
                  <a:lnTo>
                    <a:pt x="11" y="87"/>
                  </a:lnTo>
                  <a:lnTo>
                    <a:pt x="14" y="91"/>
                  </a:lnTo>
                  <a:lnTo>
                    <a:pt x="19" y="96"/>
                  </a:lnTo>
                  <a:lnTo>
                    <a:pt x="23" y="99"/>
                  </a:lnTo>
                  <a:lnTo>
                    <a:pt x="33" y="104"/>
                  </a:lnTo>
                  <a:lnTo>
                    <a:pt x="43" y="107"/>
                  </a:lnTo>
                  <a:lnTo>
                    <a:pt x="53" y="110"/>
                  </a:lnTo>
                  <a:lnTo>
                    <a:pt x="64" y="113"/>
                  </a:lnTo>
                  <a:lnTo>
                    <a:pt x="77" y="115"/>
                  </a:lnTo>
                  <a:lnTo>
                    <a:pt x="87" y="118"/>
                  </a:lnTo>
                  <a:lnTo>
                    <a:pt x="96" y="121"/>
                  </a:lnTo>
                  <a:lnTo>
                    <a:pt x="103" y="123"/>
                  </a:lnTo>
                  <a:lnTo>
                    <a:pt x="108" y="126"/>
                  </a:lnTo>
                  <a:lnTo>
                    <a:pt x="112" y="131"/>
                  </a:lnTo>
                  <a:lnTo>
                    <a:pt x="114" y="135"/>
                  </a:lnTo>
                  <a:lnTo>
                    <a:pt x="115" y="141"/>
                  </a:lnTo>
                  <a:lnTo>
                    <a:pt x="115" y="146"/>
                  </a:lnTo>
                  <a:lnTo>
                    <a:pt x="113" y="151"/>
                  </a:lnTo>
                  <a:lnTo>
                    <a:pt x="110" y="155"/>
                  </a:lnTo>
                  <a:lnTo>
                    <a:pt x="106" y="159"/>
                  </a:lnTo>
                  <a:lnTo>
                    <a:pt x="101" y="161"/>
                  </a:lnTo>
                  <a:lnTo>
                    <a:pt x="96" y="163"/>
                  </a:lnTo>
                  <a:lnTo>
                    <a:pt x="89" y="165"/>
                  </a:lnTo>
                  <a:lnTo>
                    <a:pt x="81" y="165"/>
                  </a:lnTo>
                  <a:lnTo>
                    <a:pt x="71" y="165"/>
                  </a:lnTo>
                  <a:lnTo>
                    <a:pt x="63" y="162"/>
                  </a:lnTo>
                  <a:lnTo>
                    <a:pt x="57" y="160"/>
                  </a:lnTo>
                  <a:lnTo>
                    <a:pt x="51" y="157"/>
                  </a:lnTo>
                  <a:lnTo>
                    <a:pt x="45" y="153"/>
                  </a:lnTo>
                  <a:lnTo>
                    <a:pt x="42" y="148"/>
                  </a:lnTo>
                  <a:lnTo>
                    <a:pt x="40" y="142"/>
                  </a:lnTo>
                  <a:lnTo>
                    <a:pt x="38" y="134"/>
                  </a:lnTo>
                  <a:lnTo>
                    <a:pt x="0" y="134"/>
                  </a:lnTo>
                  <a:close/>
                </a:path>
              </a:pathLst>
            </a:custGeom>
            <a:solidFill>
              <a:srgbClr val="000000"/>
            </a:solidFill>
            <a:ln w="9525">
              <a:noFill/>
              <a:round/>
              <a:headEnd/>
              <a:tailEnd/>
            </a:ln>
          </p:spPr>
          <p:txBody>
            <a:bodyPr/>
            <a:lstStyle/>
            <a:p>
              <a:endParaRPr lang="es-ES"/>
            </a:p>
          </p:txBody>
        </p:sp>
        <p:sp>
          <p:nvSpPr>
            <p:cNvPr id="35023" name="Freeform 200"/>
            <p:cNvSpPr>
              <a:spLocks noEditPoints="1"/>
            </p:cNvSpPr>
            <p:nvPr/>
          </p:nvSpPr>
          <p:spPr bwMode="auto">
            <a:xfrm>
              <a:off x="3211" y="626"/>
              <a:ext cx="60" cy="64"/>
            </a:xfrm>
            <a:custGeom>
              <a:avLst/>
              <a:gdLst>
                <a:gd name="T0" fmla="*/ 67 w 179"/>
                <a:gd name="T1" fmla="*/ 0 h 190"/>
                <a:gd name="T2" fmla="*/ 0 w 179"/>
                <a:gd name="T3" fmla="*/ 190 h 190"/>
                <a:gd name="T4" fmla="*/ 40 w 179"/>
                <a:gd name="T5" fmla="*/ 190 h 190"/>
                <a:gd name="T6" fmla="*/ 53 w 179"/>
                <a:gd name="T7" fmla="*/ 150 h 190"/>
                <a:gd name="T8" fmla="*/ 125 w 179"/>
                <a:gd name="T9" fmla="*/ 150 h 190"/>
                <a:gd name="T10" fmla="*/ 139 w 179"/>
                <a:gd name="T11" fmla="*/ 190 h 190"/>
                <a:gd name="T12" fmla="*/ 179 w 179"/>
                <a:gd name="T13" fmla="*/ 190 h 190"/>
                <a:gd name="T14" fmla="*/ 112 w 179"/>
                <a:gd name="T15" fmla="*/ 0 h 190"/>
                <a:gd name="T16" fmla="*/ 67 w 179"/>
                <a:gd name="T17" fmla="*/ 0 h 190"/>
                <a:gd name="T18" fmla="*/ 89 w 179"/>
                <a:gd name="T19" fmla="*/ 39 h 190"/>
                <a:gd name="T20" fmla="*/ 115 w 179"/>
                <a:gd name="T21" fmla="*/ 119 h 190"/>
                <a:gd name="T22" fmla="*/ 63 w 179"/>
                <a:gd name="T23" fmla="*/ 119 h 190"/>
                <a:gd name="T24" fmla="*/ 89 w 179"/>
                <a:gd name="T25" fmla="*/ 39 h 1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90"/>
                <a:gd name="T41" fmla="*/ 179 w 179"/>
                <a:gd name="T42" fmla="*/ 190 h 1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90">
                  <a:moveTo>
                    <a:pt x="67" y="0"/>
                  </a:moveTo>
                  <a:lnTo>
                    <a:pt x="0" y="190"/>
                  </a:lnTo>
                  <a:lnTo>
                    <a:pt x="40" y="190"/>
                  </a:lnTo>
                  <a:lnTo>
                    <a:pt x="53" y="150"/>
                  </a:lnTo>
                  <a:lnTo>
                    <a:pt x="125" y="150"/>
                  </a:lnTo>
                  <a:lnTo>
                    <a:pt x="139" y="190"/>
                  </a:lnTo>
                  <a:lnTo>
                    <a:pt x="179" y="190"/>
                  </a:lnTo>
                  <a:lnTo>
                    <a:pt x="112" y="0"/>
                  </a:lnTo>
                  <a:lnTo>
                    <a:pt x="67" y="0"/>
                  </a:lnTo>
                  <a:close/>
                  <a:moveTo>
                    <a:pt x="89" y="39"/>
                  </a:moveTo>
                  <a:lnTo>
                    <a:pt x="115" y="119"/>
                  </a:lnTo>
                  <a:lnTo>
                    <a:pt x="63" y="119"/>
                  </a:lnTo>
                  <a:lnTo>
                    <a:pt x="89" y="39"/>
                  </a:lnTo>
                  <a:close/>
                </a:path>
              </a:pathLst>
            </a:custGeom>
            <a:solidFill>
              <a:srgbClr val="000000"/>
            </a:solidFill>
            <a:ln w="9525">
              <a:noFill/>
              <a:round/>
              <a:headEnd/>
              <a:tailEnd/>
            </a:ln>
          </p:spPr>
          <p:txBody>
            <a:bodyPr/>
            <a:lstStyle/>
            <a:p>
              <a:endParaRPr lang="es-ES"/>
            </a:p>
          </p:txBody>
        </p:sp>
        <p:sp>
          <p:nvSpPr>
            <p:cNvPr id="35024" name="Freeform 201"/>
            <p:cNvSpPr>
              <a:spLocks/>
            </p:cNvSpPr>
            <p:nvPr/>
          </p:nvSpPr>
          <p:spPr bwMode="auto">
            <a:xfrm>
              <a:off x="3273" y="625"/>
              <a:ext cx="51" cy="66"/>
            </a:xfrm>
            <a:custGeom>
              <a:avLst/>
              <a:gdLst>
                <a:gd name="T0" fmla="*/ 2 w 153"/>
                <a:gd name="T1" fmla="*/ 149 h 197"/>
                <a:gd name="T2" fmla="*/ 12 w 153"/>
                <a:gd name="T3" fmla="*/ 171 h 197"/>
                <a:gd name="T4" fmla="*/ 32 w 153"/>
                <a:gd name="T5" fmla="*/ 188 h 197"/>
                <a:gd name="T6" fmla="*/ 60 w 153"/>
                <a:gd name="T7" fmla="*/ 196 h 197"/>
                <a:gd name="T8" fmla="*/ 95 w 153"/>
                <a:gd name="T9" fmla="*/ 196 h 197"/>
                <a:gd name="T10" fmla="*/ 123 w 153"/>
                <a:gd name="T11" fmla="*/ 188 h 197"/>
                <a:gd name="T12" fmla="*/ 142 w 153"/>
                <a:gd name="T13" fmla="*/ 172 h 197"/>
                <a:gd name="T14" fmla="*/ 152 w 153"/>
                <a:gd name="T15" fmla="*/ 150 h 197"/>
                <a:gd name="T16" fmla="*/ 153 w 153"/>
                <a:gd name="T17" fmla="*/ 130 h 197"/>
                <a:gd name="T18" fmla="*/ 150 w 153"/>
                <a:gd name="T19" fmla="*/ 117 h 197"/>
                <a:gd name="T20" fmla="*/ 144 w 153"/>
                <a:gd name="T21" fmla="*/ 106 h 197"/>
                <a:gd name="T22" fmla="*/ 136 w 153"/>
                <a:gd name="T23" fmla="*/ 98 h 197"/>
                <a:gd name="T24" fmla="*/ 121 w 153"/>
                <a:gd name="T25" fmla="*/ 90 h 197"/>
                <a:gd name="T26" fmla="*/ 99 w 153"/>
                <a:gd name="T27" fmla="*/ 83 h 197"/>
                <a:gd name="T28" fmla="*/ 75 w 153"/>
                <a:gd name="T29" fmla="*/ 77 h 197"/>
                <a:gd name="T30" fmla="*/ 58 w 153"/>
                <a:gd name="T31" fmla="*/ 73 h 197"/>
                <a:gd name="T32" fmla="*/ 47 w 153"/>
                <a:gd name="T33" fmla="*/ 67 h 197"/>
                <a:gd name="T34" fmla="*/ 41 w 153"/>
                <a:gd name="T35" fmla="*/ 60 h 197"/>
                <a:gd name="T36" fmla="*/ 40 w 153"/>
                <a:gd name="T37" fmla="*/ 49 h 197"/>
                <a:gd name="T38" fmla="*/ 45 w 153"/>
                <a:gd name="T39" fmla="*/ 40 h 197"/>
                <a:gd name="T40" fmla="*/ 53 w 153"/>
                <a:gd name="T41" fmla="*/ 35 h 197"/>
                <a:gd name="T42" fmla="*/ 65 w 153"/>
                <a:gd name="T43" fmla="*/ 31 h 197"/>
                <a:gd name="T44" fmla="*/ 81 w 153"/>
                <a:gd name="T45" fmla="*/ 31 h 197"/>
                <a:gd name="T46" fmla="*/ 94 w 153"/>
                <a:gd name="T47" fmla="*/ 36 h 197"/>
                <a:gd name="T48" fmla="*/ 103 w 153"/>
                <a:gd name="T49" fmla="*/ 43 h 197"/>
                <a:gd name="T50" fmla="*/ 109 w 153"/>
                <a:gd name="T51" fmla="*/ 53 h 197"/>
                <a:gd name="T52" fmla="*/ 147 w 153"/>
                <a:gd name="T53" fmla="*/ 60 h 197"/>
                <a:gd name="T54" fmla="*/ 141 w 153"/>
                <a:gd name="T55" fmla="*/ 35 h 197"/>
                <a:gd name="T56" fmla="*/ 128 w 153"/>
                <a:gd name="T57" fmla="*/ 16 h 197"/>
                <a:gd name="T58" fmla="*/ 105 w 153"/>
                <a:gd name="T59" fmla="*/ 4 h 197"/>
                <a:gd name="T60" fmla="*/ 76 w 153"/>
                <a:gd name="T61" fmla="*/ 0 h 197"/>
                <a:gd name="T62" fmla="*/ 45 w 153"/>
                <a:gd name="T63" fmla="*/ 3 h 197"/>
                <a:gd name="T64" fmla="*/ 21 w 153"/>
                <a:gd name="T65" fmla="*/ 14 h 197"/>
                <a:gd name="T66" fmla="*/ 8 w 153"/>
                <a:gd name="T67" fmla="*/ 33 h 197"/>
                <a:gd name="T68" fmla="*/ 3 w 153"/>
                <a:gd name="T69" fmla="*/ 56 h 197"/>
                <a:gd name="T70" fmla="*/ 4 w 153"/>
                <a:gd name="T71" fmla="*/ 70 h 197"/>
                <a:gd name="T72" fmla="*/ 9 w 153"/>
                <a:gd name="T73" fmla="*/ 82 h 197"/>
                <a:gd name="T74" fmla="*/ 15 w 153"/>
                <a:gd name="T75" fmla="*/ 91 h 197"/>
                <a:gd name="T76" fmla="*/ 23 w 153"/>
                <a:gd name="T77" fmla="*/ 99 h 197"/>
                <a:gd name="T78" fmla="*/ 44 w 153"/>
                <a:gd name="T79" fmla="*/ 107 h 197"/>
                <a:gd name="T80" fmla="*/ 65 w 153"/>
                <a:gd name="T81" fmla="*/ 113 h 197"/>
                <a:gd name="T82" fmla="*/ 87 w 153"/>
                <a:gd name="T83" fmla="*/ 118 h 197"/>
                <a:gd name="T84" fmla="*/ 103 w 153"/>
                <a:gd name="T85" fmla="*/ 123 h 197"/>
                <a:gd name="T86" fmla="*/ 112 w 153"/>
                <a:gd name="T87" fmla="*/ 131 h 197"/>
                <a:gd name="T88" fmla="*/ 115 w 153"/>
                <a:gd name="T89" fmla="*/ 141 h 197"/>
                <a:gd name="T90" fmla="*/ 113 w 153"/>
                <a:gd name="T91" fmla="*/ 151 h 197"/>
                <a:gd name="T92" fmla="*/ 106 w 153"/>
                <a:gd name="T93" fmla="*/ 159 h 197"/>
                <a:gd name="T94" fmla="*/ 96 w 153"/>
                <a:gd name="T95" fmla="*/ 163 h 197"/>
                <a:gd name="T96" fmla="*/ 82 w 153"/>
                <a:gd name="T97" fmla="*/ 165 h 197"/>
                <a:gd name="T98" fmla="*/ 64 w 153"/>
                <a:gd name="T99" fmla="*/ 162 h 197"/>
                <a:gd name="T100" fmla="*/ 51 w 153"/>
                <a:gd name="T101" fmla="*/ 157 h 197"/>
                <a:gd name="T102" fmla="*/ 43 w 153"/>
                <a:gd name="T103" fmla="*/ 148 h 197"/>
                <a:gd name="T104" fmla="*/ 38 w 153"/>
                <a:gd name="T105" fmla="*/ 134 h 19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3"/>
                <a:gd name="T160" fmla="*/ 0 h 197"/>
                <a:gd name="T161" fmla="*/ 153 w 153"/>
                <a:gd name="T162" fmla="*/ 197 h 19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3" h="197">
                  <a:moveTo>
                    <a:pt x="0" y="134"/>
                  </a:moveTo>
                  <a:lnTo>
                    <a:pt x="2" y="149"/>
                  </a:lnTo>
                  <a:lnTo>
                    <a:pt x="7" y="161"/>
                  </a:lnTo>
                  <a:lnTo>
                    <a:pt x="12" y="171"/>
                  </a:lnTo>
                  <a:lnTo>
                    <a:pt x="21" y="180"/>
                  </a:lnTo>
                  <a:lnTo>
                    <a:pt x="32" y="188"/>
                  </a:lnTo>
                  <a:lnTo>
                    <a:pt x="46" y="193"/>
                  </a:lnTo>
                  <a:lnTo>
                    <a:pt x="60" y="196"/>
                  </a:lnTo>
                  <a:lnTo>
                    <a:pt x="77" y="197"/>
                  </a:lnTo>
                  <a:lnTo>
                    <a:pt x="95" y="196"/>
                  </a:lnTo>
                  <a:lnTo>
                    <a:pt x="110" y="193"/>
                  </a:lnTo>
                  <a:lnTo>
                    <a:pt x="123" y="188"/>
                  </a:lnTo>
                  <a:lnTo>
                    <a:pt x="134" y="181"/>
                  </a:lnTo>
                  <a:lnTo>
                    <a:pt x="142" y="172"/>
                  </a:lnTo>
                  <a:lnTo>
                    <a:pt x="149" y="162"/>
                  </a:lnTo>
                  <a:lnTo>
                    <a:pt x="152" y="150"/>
                  </a:lnTo>
                  <a:lnTo>
                    <a:pt x="153" y="136"/>
                  </a:lnTo>
                  <a:lnTo>
                    <a:pt x="153" y="130"/>
                  </a:lnTo>
                  <a:lnTo>
                    <a:pt x="152" y="123"/>
                  </a:lnTo>
                  <a:lnTo>
                    <a:pt x="150" y="117"/>
                  </a:lnTo>
                  <a:lnTo>
                    <a:pt x="148" y="111"/>
                  </a:lnTo>
                  <a:lnTo>
                    <a:pt x="144" y="106"/>
                  </a:lnTo>
                  <a:lnTo>
                    <a:pt x="140" y="101"/>
                  </a:lnTo>
                  <a:lnTo>
                    <a:pt x="136" y="98"/>
                  </a:lnTo>
                  <a:lnTo>
                    <a:pt x="130" y="95"/>
                  </a:lnTo>
                  <a:lnTo>
                    <a:pt x="121" y="90"/>
                  </a:lnTo>
                  <a:lnTo>
                    <a:pt x="111" y="87"/>
                  </a:lnTo>
                  <a:lnTo>
                    <a:pt x="99" y="83"/>
                  </a:lnTo>
                  <a:lnTo>
                    <a:pt x="86" y="80"/>
                  </a:lnTo>
                  <a:lnTo>
                    <a:pt x="75" y="77"/>
                  </a:lnTo>
                  <a:lnTo>
                    <a:pt x="66" y="75"/>
                  </a:lnTo>
                  <a:lnTo>
                    <a:pt x="58" y="73"/>
                  </a:lnTo>
                  <a:lnTo>
                    <a:pt x="51" y="71"/>
                  </a:lnTo>
                  <a:lnTo>
                    <a:pt x="47" y="67"/>
                  </a:lnTo>
                  <a:lnTo>
                    <a:pt x="43" y="64"/>
                  </a:lnTo>
                  <a:lnTo>
                    <a:pt x="41" y="60"/>
                  </a:lnTo>
                  <a:lnTo>
                    <a:pt x="40" y="54"/>
                  </a:lnTo>
                  <a:lnTo>
                    <a:pt x="40" y="49"/>
                  </a:lnTo>
                  <a:lnTo>
                    <a:pt x="43" y="45"/>
                  </a:lnTo>
                  <a:lnTo>
                    <a:pt x="45" y="40"/>
                  </a:lnTo>
                  <a:lnTo>
                    <a:pt x="48" y="37"/>
                  </a:lnTo>
                  <a:lnTo>
                    <a:pt x="53" y="35"/>
                  </a:lnTo>
                  <a:lnTo>
                    <a:pt x="58" y="33"/>
                  </a:lnTo>
                  <a:lnTo>
                    <a:pt x="65" y="31"/>
                  </a:lnTo>
                  <a:lnTo>
                    <a:pt x="72" y="31"/>
                  </a:lnTo>
                  <a:lnTo>
                    <a:pt x="81" y="31"/>
                  </a:lnTo>
                  <a:lnTo>
                    <a:pt x="87" y="34"/>
                  </a:lnTo>
                  <a:lnTo>
                    <a:pt x="94" y="36"/>
                  </a:lnTo>
                  <a:lnTo>
                    <a:pt x="99" y="38"/>
                  </a:lnTo>
                  <a:lnTo>
                    <a:pt x="103" y="43"/>
                  </a:lnTo>
                  <a:lnTo>
                    <a:pt x="106" y="47"/>
                  </a:lnTo>
                  <a:lnTo>
                    <a:pt x="109" y="53"/>
                  </a:lnTo>
                  <a:lnTo>
                    <a:pt x="110" y="60"/>
                  </a:lnTo>
                  <a:lnTo>
                    <a:pt x="147" y="60"/>
                  </a:lnTo>
                  <a:lnTo>
                    <a:pt x="146" y="46"/>
                  </a:lnTo>
                  <a:lnTo>
                    <a:pt x="141" y="35"/>
                  </a:lnTo>
                  <a:lnTo>
                    <a:pt x="136" y="25"/>
                  </a:lnTo>
                  <a:lnTo>
                    <a:pt x="128" y="16"/>
                  </a:lnTo>
                  <a:lnTo>
                    <a:pt x="118" y="9"/>
                  </a:lnTo>
                  <a:lnTo>
                    <a:pt x="105" y="4"/>
                  </a:lnTo>
                  <a:lnTo>
                    <a:pt x="92" y="1"/>
                  </a:lnTo>
                  <a:lnTo>
                    <a:pt x="76" y="0"/>
                  </a:lnTo>
                  <a:lnTo>
                    <a:pt x="59" y="1"/>
                  </a:lnTo>
                  <a:lnTo>
                    <a:pt x="45" y="3"/>
                  </a:lnTo>
                  <a:lnTo>
                    <a:pt x="32" y="8"/>
                  </a:lnTo>
                  <a:lnTo>
                    <a:pt x="21" y="14"/>
                  </a:lnTo>
                  <a:lnTo>
                    <a:pt x="13" y="22"/>
                  </a:lnTo>
                  <a:lnTo>
                    <a:pt x="8" y="33"/>
                  </a:lnTo>
                  <a:lnTo>
                    <a:pt x="4" y="44"/>
                  </a:lnTo>
                  <a:lnTo>
                    <a:pt x="3" y="56"/>
                  </a:lnTo>
                  <a:lnTo>
                    <a:pt x="3" y="63"/>
                  </a:lnTo>
                  <a:lnTo>
                    <a:pt x="4" y="70"/>
                  </a:lnTo>
                  <a:lnTo>
                    <a:pt x="7" y="77"/>
                  </a:lnTo>
                  <a:lnTo>
                    <a:pt x="9" y="82"/>
                  </a:lnTo>
                  <a:lnTo>
                    <a:pt x="11" y="87"/>
                  </a:lnTo>
                  <a:lnTo>
                    <a:pt x="15" y="91"/>
                  </a:lnTo>
                  <a:lnTo>
                    <a:pt x="19" y="96"/>
                  </a:lnTo>
                  <a:lnTo>
                    <a:pt x="23" y="99"/>
                  </a:lnTo>
                  <a:lnTo>
                    <a:pt x="34" y="104"/>
                  </a:lnTo>
                  <a:lnTo>
                    <a:pt x="44" y="107"/>
                  </a:lnTo>
                  <a:lnTo>
                    <a:pt x="54" y="110"/>
                  </a:lnTo>
                  <a:lnTo>
                    <a:pt x="65" y="113"/>
                  </a:lnTo>
                  <a:lnTo>
                    <a:pt x="77" y="115"/>
                  </a:lnTo>
                  <a:lnTo>
                    <a:pt x="87" y="118"/>
                  </a:lnTo>
                  <a:lnTo>
                    <a:pt x="96" y="121"/>
                  </a:lnTo>
                  <a:lnTo>
                    <a:pt x="103" y="123"/>
                  </a:lnTo>
                  <a:lnTo>
                    <a:pt x="109" y="126"/>
                  </a:lnTo>
                  <a:lnTo>
                    <a:pt x="112" y="131"/>
                  </a:lnTo>
                  <a:lnTo>
                    <a:pt x="114" y="135"/>
                  </a:lnTo>
                  <a:lnTo>
                    <a:pt x="115" y="141"/>
                  </a:lnTo>
                  <a:lnTo>
                    <a:pt x="115" y="146"/>
                  </a:lnTo>
                  <a:lnTo>
                    <a:pt x="113" y="151"/>
                  </a:lnTo>
                  <a:lnTo>
                    <a:pt x="111" y="155"/>
                  </a:lnTo>
                  <a:lnTo>
                    <a:pt x="106" y="159"/>
                  </a:lnTo>
                  <a:lnTo>
                    <a:pt x="102" y="161"/>
                  </a:lnTo>
                  <a:lnTo>
                    <a:pt x="96" y="163"/>
                  </a:lnTo>
                  <a:lnTo>
                    <a:pt x="90" y="165"/>
                  </a:lnTo>
                  <a:lnTo>
                    <a:pt x="82" y="165"/>
                  </a:lnTo>
                  <a:lnTo>
                    <a:pt x="72" y="165"/>
                  </a:lnTo>
                  <a:lnTo>
                    <a:pt x="64" y="162"/>
                  </a:lnTo>
                  <a:lnTo>
                    <a:pt x="57" y="160"/>
                  </a:lnTo>
                  <a:lnTo>
                    <a:pt x="51" y="157"/>
                  </a:lnTo>
                  <a:lnTo>
                    <a:pt x="46" y="153"/>
                  </a:lnTo>
                  <a:lnTo>
                    <a:pt x="43" y="148"/>
                  </a:lnTo>
                  <a:lnTo>
                    <a:pt x="40" y="142"/>
                  </a:lnTo>
                  <a:lnTo>
                    <a:pt x="38" y="134"/>
                  </a:lnTo>
                  <a:lnTo>
                    <a:pt x="0" y="134"/>
                  </a:lnTo>
                  <a:close/>
                </a:path>
              </a:pathLst>
            </a:custGeom>
            <a:solidFill>
              <a:srgbClr val="000000"/>
            </a:solidFill>
            <a:ln w="9525">
              <a:noFill/>
              <a:round/>
              <a:headEnd/>
              <a:tailEnd/>
            </a:ln>
          </p:spPr>
          <p:txBody>
            <a:bodyPr/>
            <a:lstStyle/>
            <a:p>
              <a:endParaRPr lang="es-ES"/>
            </a:p>
          </p:txBody>
        </p:sp>
        <p:sp>
          <p:nvSpPr>
            <p:cNvPr id="35025" name="Freeform 202"/>
            <p:cNvSpPr>
              <a:spLocks/>
            </p:cNvSpPr>
            <p:nvPr/>
          </p:nvSpPr>
          <p:spPr bwMode="auto">
            <a:xfrm>
              <a:off x="498" y="3544"/>
              <a:ext cx="58" cy="66"/>
            </a:xfrm>
            <a:custGeom>
              <a:avLst/>
              <a:gdLst>
                <a:gd name="T0" fmla="*/ 148 w 174"/>
                <a:gd name="T1" fmla="*/ 193 h 198"/>
                <a:gd name="T2" fmla="*/ 174 w 174"/>
                <a:gd name="T3" fmla="*/ 91 h 198"/>
                <a:gd name="T4" fmla="*/ 97 w 174"/>
                <a:gd name="T5" fmla="*/ 123 h 198"/>
                <a:gd name="T6" fmla="*/ 137 w 174"/>
                <a:gd name="T7" fmla="*/ 132 h 198"/>
                <a:gd name="T8" fmla="*/ 129 w 174"/>
                <a:gd name="T9" fmla="*/ 147 h 198"/>
                <a:gd name="T10" fmla="*/ 118 w 174"/>
                <a:gd name="T11" fmla="*/ 157 h 198"/>
                <a:gd name="T12" fmla="*/ 102 w 174"/>
                <a:gd name="T13" fmla="*/ 162 h 198"/>
                <a:gd name="T14" fmla="*/ 82 w 174"/>
                <a:gd name="T15" fmla="*/ 162 h 198"/>
                <a:gd name="T16" fmla="*/ 62 w 174"/>
                <a:gd name="T17" fmla="*/ 154 h 198"/>
                <a:gd name="T18" fmla="*/ 48 w 174"/>
                <a:gd name="T19" fmla="*/ 137 h 198"/>
                <a:gd name="T20" fmla="*/ 42 w 174"/>
                <a:gd name="T21" fmla="*/ 113 h 198"/>
                <a:gd name="T22" fmla="*/ 42 w 174"/>
                <a:gd name="T23" fmla="*/ 84 h 198"/>
                <a:gd name="T24" fmla="*/ 48 w 174"/>
                <a:gd name="T25" fmla="*/ 60 h 198"/>
                <a:gd name="T26" fmla="*/ 62 w 174"/>
                <a:gd name="T27" fmla="*/ 43 h 198"/>
                <a:gd name="T28" fmla="*/ 80 w 174"/>
                <a:gd name="T29" fmla="*/ 35 h 198"/>
                <a:gd name="T30" fmla="*/ 100 w 174"/>
                <a:gd name="T31" fmla="*/ 34 h 198"/>
                <a:gd name="T32" fmla="*/ 114 w 174"/>
                <a:gd name="T33" fmla="*/ 39 h 198"/>
                <a:gd name="T34" fmla="*/ 125 w 174"/>
                <a:gd name="T35" fmla="*/ 46 h 198"/>
                <a:gd name="T36" fmla="*/ 132 w 174"/>
                <a:gd name="T37" fmla="*/ 56 h 198"/>
                <a:gd name="T38" fmla="*/ 174 w 174"/>
                <a:gd name="T39" fmla="*/ 62 h 198"/>
                <a:gd name="T40" fmla="*/ 165 w 174"/>
                <a:gd name="T41" fmla="*/ 37 h 198"/>
                <a:gd name="T42" fmla="*/ 148 w 174"/>
                <a:gd name="T43" fmla="*/ 17 h 198"/>
                <a:gd name="T44" fmla="*/ 122 w 174"/>
                <a:gd name="T45" fmla="*/ 5 h 198"/>
                <a:gd name="T46" fmla="*/ 90 w 174"/>
                <a:gd name="T47" fmla="*/ 0 h 198"/>
                <a:gd name="T48" fmla="*/ 71 w 174"/>
                <a:gd name="T49" fmla="*/ 3 h 198"/>
                <a:gd name="T50" fmla="*/ 53 w 174"/>
                <a:gd name="T51" fmla="*/ 7 h 198"/>
                <a:gd name="T52" fmla="*/ 37 w 174"/>
                <a:gd name="T53" fmla="*/ 16 h 198"/>
                <a:gd name="T54" fmla="*/ 25 w 174"/>
                <a:gd name="T55" fmla="*/ 28 h 198"/>
                <a:gd name="T56" fmla="*/ 15 w 174"/>
                <a:gd name="T57" fmla="*/ 41 h 198"/>
                <a:gd name="T58" fmla="*/ 7 w 174"/>
                <a:gd name="T59" fmla="*/ 58 h 198"/>
                <a:gd name="T60" fmla="*/ 1 w 174"/>
                <a:gd name="T61" fmla="*/ 77 h 198"/>
                <a:gd name="T62" fmla="*/ 0 w 174"/>
                <a:gd name="T63" fmla="*/ 99 h 198"/>
                <a:gd name="T64" fmla="*/ 1 w 174"/>
                <a:gd name="T65" fmla="*/ 120 h 198"/>
                <a:gd name="T66" fmla="*/ 7 w 174"/>
                <a:gd name="T67" fmla="*/ 139 h 198"/>
                <a:gd name="T68" fmla="*/ 15 w 174"/>
                <a:gd name="T69" fmla="*/ 156 h 198"/>
                <a:gd name="T70" fmla="*/ 25 w 174"/>
                <a:gd name="T71" fmla="*/ 171 h 198"/>
                <a:gd name="T72" fmla="*/ 38 w 174"/>
                <a:gd name="T73" fmla="*/ 182 h 198"/>
                <a:gd name="T74" fmla="*/ 53 w 174"/>
                <a:gd name="T75" fmla="*/ 191 h 198"/>
                <a:gd name="T76" fmla="*/ 70 w 174"/>
                <a:gd name="T77" fmla="*/ 196 h 198"/>
                <a:gd name="T78" fmla="*/ 89 w 174"/>
                <a:gd name="T79" fmla="*/ 198 h 198"/>
                <a:gd name="T80" fmla="*/ 106 w 174"/>
                <a:gd name="T81" fmla="*/ 197 h 198"/>
                <a:gd name="T82" fmla="*/ 120 w 174"/>
                <a:gd name="T83" fmla="*/ 191 h 198"/>
                <a:gd name="T84" fmla="*/ 132 w 174"/>
                <a:gd name="T85" fmla="*/ 182 h 198"/>
                <a:gd name="T86" fmla="*/ 144 w 174"/>
                <a:gd name="T87" fmla="*/ 170 h 19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4"/>
                <a:gd name="T133" fmla="*/ 0 h 198"/>
                <a:gd name="T134" fmla="*/ 174 w 174"/>
                <a:gd name="T135" fmla="*/ 198 h 19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4" h="198">
                  <a:moveTo>
                    <a:pt x="144" y="170"/>
                  </a:moveTo>
                  <a:lnTo>
                    <a:pt x="148" y="193"/>
                  </a:lnTo>
                  <a:lnTo>
                    <a:pt x="174" y="193"/>
                  </a:lnTo>
                  <a:lnTo>
                    <a:pt x="174" y="91"/>
                  </a:lnTo>
                  <a:lnTo>
                    <a:pt x="97" y="91"/>
                  </a:lnTo>
                  <a:lnTo>
                    <a:pt x="97" y="123"/>
                  </a:lnTo>
                  <a:lnTo>
                    <a:pt x="139" y="123"/>
                  </a:lnTo>
                  <a:lnTo>
                    <a:pt x="137" y="132"/>
                  </a:lnTo>
                  <a:lnTo>
                    <a:pt x="134" y="140"/>
                  </a:lnTo>
                  <a:lnTo>
                    <a:pt x="129" y="147"/>
                  </a:lnTo>
                  <a:lnTo>
                    <a:pt x="123" y="153"/>
                  </a:lnTo>
                  <a:lnTo>
                    <a:pt x="118" y="157"/>
                  </a:lnTo>
                  <a:lnTo>
                    <a:pt x="110" y="161"/>
                  </a:lnTo>
                  <a:lnTo>
                    <a:pt x="102" y="162"/>
                  </a:lnTo>
                  <a:lnTo>
                    <a:pt x="93" y="163"/>
                  </a:lnTo>
                  <a:lnTo>
                    <a:pt x="82" y="162"/>
                  </a:lnTo>
                  <a:lnTo>
                    <a:pt x="71" y="158"/>
                  </a:lnTo>
                  <a:lnTo>
                    <a:pt x="62" y="154"/>
                  </a:lnTo>
                  <a:lnTo>
                    <a:pt x="55" y="146"/>
                  </a:lnTo>
                  <a:lnTo>
                    <a:pt x="48" y="137"/>
                  </a:lnTo>
                  <a:lnTo>
                    <a:pt x="44" y="126"/>
                  </a:lnTo>
                  <a:lnTo>
                    <a:pt x="42" y="113"/>
                  </a:lnTo>
                  <a:lnTo>
                    <a:pt x="41" y="99"/>
                  </a:lnTo>
                  <a:lnTo>
                    <a:pt x="42" y="84"/>
                  </a:lnTo>
                  <a:lnTo>
                    <a:pt x="44" y="72"/>
                  </a:lnTo>
                  <a:lnTo>
                    <a:pt x="48" y="60"/>
                  </a:lnTo>
                  <a:lnTo>
                    <a:pt x="54" y="51"/>
                  </a:lnTo>
                  <a:lnTo>
                    <a:pt x="62" y="43"/>
                  </a:lnTo>
                  <a:lnTo>
                    <a:pt x="70" y="39"/>
                  </a:lnTo>
                  <a:lnTo>
                    <a:pt x="80" y="35"/>
                  </a:lnTo>
                  <a:lnTo>
                    <a:pt x="91" y="34"/>
                  </a:lnTo>
                  <a:lnTo>
                    <a:pt x="100" y="34"/>
                  </a:lnTo>
                  <a:lnTo>
                    <a:pt x="108" y="37"/>
                  </a:lnTo>
                  <a:lnTo>
                    <a:pt x="114" y="39"/>
                  </a:lnTo>
                  <a:lnTo>
                    <a:pt x="120" y="41"/>
                  </a:lnTo>
                  <a:lnTo>
                    <a:pt x="125" y="46"/>
                  </a:lnTo>
                  <a:lnTo>
                    <a:pt x="129" y="50"/>
                  </a:lnTo>
                  <a:lnTo>
                    <a:pt x="132" y="56"/>
                  </a:lnTo>
                  <a:lnTo>
                    <a:pt x="135" y="62"/>
                  </a:lnTo>
                  <a:lnTo>
                    <a:pt x="174" y="62"/>
                  </a:lnTo>
                  <a:lnTo>
                    <a:pt x="170" y="49"/>
                  </a:lnTo>
                  <a:lnTo>
                    <a:pt x="165" y="37"/>
                  </a:lnTo>
                  <a:lnTo>
                    <a:pt x="157" y="26"/>
                  </a:lnTo>
                  <a:lnTo>
                    <a:pt x="148" y="17"/>
                  </a:lnTo>
                  <a:lnTo>
                    <a:pt x="136" y="9"/>
                  </a:lnTo>
                  <a:lnTo>
                    <a:pt x="122" y="5"/>
                  </a:lnTo>
                  <a:lnTo>
                    <a:pt x="107" y="2"/>
                  </a:lnTo>
                  <a:lnTo>
                    <a:pt x="90" y="0"/>
                  </a:lnTo>
                  <a:lnTo>
                    <a:pt x="80" y="0"/>
                  </a:lnTo>
                  <a:lnTo>
                    <a:pt x="71" y="3"/>
                  </a:lnTo>
                  <a:lnTo>
                    <a:pt x="62" y="4"/>
                  </a:lnTo>
                  <a:lnTo>
                    <a:pt x="53" y="7"/>
                  </a:lnTo>
                  <a:lnTo>
                    <a:pt x="45" y="12"/>
                  </a:lnTo>
                  <a:lnTo>
                    <a:pt x="37" y="16"/>
                  </a:lnTo>
                  <a:lnTo>
                    <a:pt x="30" y="21"/>
                  </a:lnTo>
                  <a:lnTo>
                    <a:pt x="25" y="28"/>
                  </a:lnTo>
                  <a:lnTo>
                    <a:pt x="19" y="34"/>
                  </a:lnTo>
                  <a:lnTo>
                    <a:pt x="15" y="41"/>
                  </a:lnTo>
                  <a:lnTo>
                    <a:pt x="10" y="49"/>
                  </a:lnTo>
                  <a:lnTo>
                    <a:pt x="7" y="58"/>
                  </a:lnTo>
                  <a:lnTo>
                    <a:pt x="4" y="67"/>
                  </a:lnTo>
                  <a:lnTo>
                    <a:pt x="1" y="77"/>
                  </a:lnTo>
                  <a:lnTo>
                    <a:pt x="0" y="88"/>
                  </a:lnTo>
                  <a:lnTo>
                    <a:pt x="0" y="99"/>
                  </a:lnTo>
                  <a:lnTo>
                    <a:pt x="0" y="110"/>
                  </a:lnTo>
                  <a:lnTo>
                    <a:pt x="1" y="120"/>
                  </a:lnTo>
                  <a:lnTo>
                    <a:pt x="4" y="130"/>
                  </a:lnTo>
                  <a:lnTo>
                    <a:pt x="7" y="139"/>
                  </a:lnTo>
                  <a:lnTo>
                    <a:pt x="10" y="148"/>
                  </a:lnTo>
                  <a:lnTo>
                    <a:pt x="15" y="156"/>
                  </a:lnTo>
                  <a:lnTo>
                    <a:pt x="19" y="164"/>
                  </a:lnTo>
                  <a:lnTo>
                    <a:pt x="25" y="171"/>
                  </a:lnTo>
                  <a:lnTo>
                    <a:pt x="32" y="176"/>
                  </a:lnTo>
                  <a:lnTo>
                    <a:pt x="38" y="182"/>
                  </a:lnTo>
                  <a:lnTo>
                    <a:pt x="45" y="187"/>
                  </a:lnTo>
                  <a:lnTo>
                    <a:pt x="53" y="191"/>
                  </a:lnTo>
                  <a:lnTo>
                    <a:pt x="61" y="193"/>
                  </a:lnTo>
                  <a:lnTo>
                    <a:pt x="70" y="196"/>
                  </a:lnTo>
                  <a:lnTo>
                    <a:pt x="79" y="198"/>
                  </a:lnTo>
                  <a:lnTo>
                    <a:pt x="89" y="198"/>
                  </a:lnTo>
                  <a:lnTo>
                    <a:pt x="98" y="198"/>
                  </a:lnTo>
                  <a:lnTo>
                    <a:pt x="106" y="197"/>
                  </a:lnTo>
                  <a:lnTo>
                    <a:pt x="113" y="194"/>
                  </a:lnTo>
                  <a:lnTo>
                    <a:pt x="120" y="191"/>
                  </a:lnTo>
                  <a:lnTo>
                    <a:pt x="127" y="188"/>
                  </a:lnTo>
                  <a:lnTo>
                    <a:pt x="132" y="182"/>
                  </a:lnTo>
                  <a:lnTo>
                    <a:pt x="138" y="176"/>
                  </a:lnTo>
                  <a:lnTo>
                    <a:pt x="144" y="170"/>
                  </a:lnTo>
                  <a:close/>
                </a:path>
              </a:pathLst>
            </a:custGeom>
            <a:solidFill>
              <a:srgbClr val="000000"/>
            </a:solidFill>
            <a:ln w="9525">
              <a:noFill/>
              <a:round/>
              <a:headEnd/>
              <a:tailEnd/>
            </a:ln>
          </p:spPr>
          <p:txBody>
            <a:bodyPr/>
            <a:lstStyle/>
            <a:p>
              <a:endParaRPr lang="es-ES"/>
            </a:p>
          </p:txBody>
        </p:sp>
        <p:sp>
          <p:nvSpPr>
            <p:cNvPr id="35026" name="Freeform 203"/>
            <p:cNvSpPr>
              <a:spLocks noEditPoints="1"/>
            </p:cNvSpPr>
            <p:nvPr/>
          </p:nvSpPr>
          <p:spPr bwMode="auto">
            <a:xfrm>
              <a:off x="566" y="3545"/>
              <a:ext cx="52" cy="63"/>
            </a:xfrm>
            <a:custGeom>
              <a:avLst/>
              <a:gdLst>
                <a:gd name="T0" fmla="*/ 38 w 155"/>
                <a:gd name="T1" fmla="*/ 189 h 189"/>
                <a:gd name="T2" fmla="*/ 80 w 155"/>
                <a:gd name="T3" fmla="*/ 115 h 189"/>
                <a:gd name="T4" fmla="*/ 93 w 155"/>
                <a:gd name="T5" fmla="*/ 116 h 189"/>
                <a:gd name="T6" fmla="*/ 101 w 155"/>
                <a:gd name="T7" fmla="*/ 122 h 189"/>
                <a:gd name="T8" fmla="*/ 106 w 155"/>
                <a:gd name="T9" fmla="*/ 131 h 189"/>
                <a:gd name="T10" fmla="*/ 108 w 155"/>
                <a:gd name="T11" fmla="*/ 145 h 189"/>
                <a:gd name="T12" fmla="*/ 109 w 155"/>
                <a:gd name="T13" fmla="*/ 172 h 189"/>
                <a:gd name="T14" fmla="*/ 111 w 155"/>
                <a:gd name="T15" fmla="*/ 185 h 189"/>
                <a:gd name="T16" fmla="*/ 155 w 155"/>
                <a:gd name="T17" fmla="*/ 189 h 189"/>
                <a:gd name="T18" fmla="*/ 150 w 155"/>
                <a:gd name="T19" fmla="*/ 180 h 189"/>
                <a:gd name="T20" fmla="*/ 148 w 155"/>
                <a:gd name="T21" fmla="*/ 169 h 189"/>
                <a:gd name="T22" fmla="*/ 147 w 155"/>
                <a:gd name="T23" fmla="*/ 140 h 189"/>
                <a:gd name="T24" fmla="*/ 146 w 155"/>
                <a:gd name="T25" fmla="*/ 124 h 189"/>
                <a:gd name="T26" fmla="*/ 142 w 155"/>
                <a:gd name="T27" fmla="*/ 113 h 189"/>
                <a:gd name="T28" fmla="*/ 135 w 155"/>
                <a:gd name="T29" fmla="*/ 104 h 189"/>
                <a:gd name="T30" fmla="*/ 124 w 155"/>
                <a:gd name="T31" fmla="*/ 98 h 189"/>
                <a:gd name="T32" fmla="*/ 136 w 155"/>
                <a:gd name="T33" fmla="*/ 91 h 189"/>
                <a:gd name="T34" fmla="*/ 145 w 155"/>
                <a:gd name="T35" fmla="*/ 82 h 189"/>
                <a:gd name="T36" fmla="*/ 149 w 155"/>
                <a:gd name="T37" fmla="*/ 70 h 189"/>
                <a:gd name="T38" fmla="*/ 152 w 155"/>
                <a:gd name="T39" fmla="*/ 53 h 189"/>
                <a:gd name="T40" fmla="*/ 148 w 155"/>
                <a:gd name="T41" fmla="*/ 29 h 189"/>
                <a:gd name="T42" fmla="*/ 137 w 155"/>
                <a:gd name="T43" fmla="*/ 13 h 189"/>
                <a:gd name="T44" fmla="*/ 118 w 155"/>
                <a:gd name="T45" fmla="*/ 3 h 189"/>
                <a:gd name="T46" fmla="*/ 91 w 155"/>
                <a:gd name="T47" fmla="*/ 0 h 189"/>
                <a:gd name="T48" fmla="*/ 0 w 155"/>
                <a:gd name="T49" fmla="*/ 189 h 189"/>
                <a:gd name="T50" fmla="*/ 38 w 155"/>
                <a:gd name="T51" fmla="*/ 33 h 189"/>
                <a:gd name="T52" fmla="*/ 92 w 155"/>
                <a:gd name="T53" fmla="*/ 33 h 189"/>
                <a:gd name="T54" fmla="*/ 102 w 155"/>
                <a:gd name="T55" fmla="*/ 36 h 189"/>
                <a:gd name="T56" fmla="*/ 110 w 155"/>
                <a:gd name="T57" fmla="*/ 43 h 189"/>
                <a:gd name="T58" fmla="*/ 114 w 155"/>
                <a:gd name="T59" fmla="*/ 52 h 189"/>
                <a:gd name="T60" fmla="*/ 114 w 155"/>
                <a:gd name="T61" fmla="*/ 63 h 189"/>
                <a:gd name="T62" fmla="*/ 109 w 155"/>
                <a:gd name="T63" fmla="*/ 73 h 189"/>
                <a:gd name="T64" fmla="*/ 102 w 155"/>
                <a:gd name="T65" fmla="*/ 79 h 189"/>
                <a:gd name="T66" fmla="*/ 91 w 155"/>
                <a:gd name="T67" fmla="*/ 82 h 189"/>
                <a:gd name="T68" fmla="*/ 38 w 155"/>
                <a:gd name="T69" fmla="*/ 82 h 18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5"/>
                <a:gd name="T106" fmla="*/ 0 h 189"/>
                <a:gd name="T107" fmla="*/ 155 w 155"/>
                <a:gd name="T108" fmla="*/ 189 h 18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5" h="189">
                  <a:moveTo>
                    <a:pt x="0" y="189"/>
                  </a:moveTo>
                  <a:lnTo>
                    <a:pt x="38" y="189"/>
                  </a:lnTo>
                  <a:lnTo>
                    <a:pt x="38" y="115"/>
                  </a:lnTo>
                  <a:lnTo>
                    <a:pt x="80" y="115"/>
                  </a:lnTo>
                  <a:lnTo>
                    <a:pt x="87" y="115"/>
                  </a:lnTo>
                  <a:lnTo>
                    <a:pt x="93" y="116"/>
                  </a:lnTo>
                  <a:lnTo>
                    <a:pt x="98" y="118"/>
                  </a:lnTo>
                  <a:lnTo>
                    <a:pt x="101" y="122"/>
                  </a:lnTo>
                  <a:lnTo>
                    <a:pt x="105" y="126"/>
                  </a:lnTo>
                  <a:lnTo>
                    <a:pt x="106" y="131"/>
                  </a:lnTo>
                  <a:lnTo>
                    <a:pt x="108" y="137"/>
                  </a:lnTo>
                  <a:lnTo>
                    <a:pt x="108" y="145"/>
                  </a:lnTo>
                  <a:lnTo>
                    <a:pt x="109" y="166"/>
                  </a:lnTo>
                  <a:lnTo>
                    <a:pt x="109" y="172"/>
                  </a:lnTo>
                  <a:lnTo>
                    <a:pt x="110" y="179"/>
                  </a:lnTo>
                  <a:lnTo>
                    <a:pt x="111" y="185"/>
                  </a:lnTo>
                  <a:lnTo>
                    <a:pt x="114" y="189"/>
                  </a:lnTo>
                  <a:lnTo>
                    <a:pt x="155" y="189"/>
                  </a:lnTo>
                  <a:lnTo>
                    <a:pt x="155" y="184"/>
                  </a:lnTo>
                  <a:lnTo>
                    <a:pt x="150" y="180"/>
                  </a:lnTo>
                  <a:lnTo>
                    <a:pt x="149" y="176"/>
                  </a:lnTo>
                  <a:lnTo>
                    <a:pt x="148" y="169"/>
                  </a:lnTo>
                  <a:lnTo>
                    <a:pt x="148" y="162"/>
                  </a:lnTo>
                  <a:lnTo>
                    <a:pt x="147" y="140"/>
                  </a:lnTo>
                  <a:lnTo>
                    <a:pt x="147" y="131"/>
                  </a:lnTo>
                  <a:lnTo>
                    <a:pt x="146" y="124"/>
                  </a:lnTo>
                  <a:lnTo>
                    <a:pt x="144" y="118"/>
                  </a:lnTo>
                  <a:lnTo>
                    <a:pt x="142" y="113"/>
                  </a:lnTo>
                  <a:lnTo>
                    <a:pt x="139" y="108"/>
                  </a:lnTo>
                  <a:lnTo>
                    <a:pt x="135" y="104"/>
                  </a:lnTo>
                  <a:lnTo>
                    <a:pt x="130" y="100"/>
                  </a:lnTo>
                  <a:lnTo>
                    <a:pt x="124" y="98"/>
                  </a:lnTo>
                  <a:lnTo>
                    <a:pt x="130" y="96"/>
                  </a:lnTo>
                  <a:lnTo>
                    <a:pt x="136" y="91"/>
                  </a:lnTo>
                  <a:lnTo>
                    <a:pt x="140" y="88"/>
                  </a:lnTo>
                  <a:lnTo>
                    <a:pt x="145" y="82"/>
                  </a:lnTo>
                  <a:lnTo>
                    <a:pt x="147" y="77"/>
                  </a:lnTo>
                  <a:lnTo>
                    <a:pt x="149" y="70"/>
                  </a:lnTo>
                  <a:lnTo>
                    <a:pt x="152" y="62"/>
                  </a:lnTo>
                  <a:lnTo>
                    <a:pt x="152" y="53"/>
                  </a:lnTo>
                  <a:lnTo>
                    <a:pt x="150" y="40"/>
                  </a:lnTo>
                  <a:lnTo>
                    <a:pt x="148" y="29"/>
                  </a:lnTo>
                  <a:lnTo>
                    <a:pt x="144" y="20"/>
                  </a:lnTo>
                  <a:lnTo>
                    <a:pt x="137" y="13"/>
                  </a:lnTo>
                  <a:lnTo>
                    <a:pt x="128" y="7"/>
                  </a:lnTo>
                  <a:lnTo>
                    <a:pt x="118" y="3"/>
                  </a:lnTo>
                  <a:lnTo>
                    <a:pt x="106" y="1"/>
                  </a:lnTo>
                  <a:lnTo>
                    <a:pt x="91" y="0"/>
                  </a:lnTo>
                  <a:lnTo>
                    <a:pt x="0" y="0"/>
                  </a:lnTo>
                  <a:lnTo>
                    <a:pt x="0" y="189"/>
                  </a:lnTo>
                  <a:close/>
                  <a:moveTo>
                    <a:pt x="38" y="82"/>
                  </a:moveTo>
                  <a:lnTo>
                    <a:pt x="38" y="33"/>
                  </a:lnTo>
                  <a:lnTo>
                    <a:pt x="85" y="33"/>
                  </a:lnTo>
                  <a:lnTo>
                    <a:pt x="92" y="33"/>
                  </a:lnTo>
                  <a:lnTo>
                    <a:pt x="98" y="34"/>
                  </a:lnTo>
                  <a:lnTo>
                    <a:pt x="102" y="36"/>
                  </a:lnTo>
                  <a:lnTo>
                    <a:pt x="107" y="39"/>
                  </a:lnTo>
                  <a:lnTo>
                    <a:pt x="110" y="43"/>
                  </a:lnTo>
                  <a:lnTo>
                    <a:pt x="111" y="47"/>
                  </a:lnTo>
                  <a:lnTo>
                    <a:pt x="114" y="52"/>
                  </a:lnTo>
                  <a:lnTo>
                    <a:pt x="114" y="57"/>
                  </a:lnTo>
                  <a:lnTo>
                    <a:pt x="114" y="63"/>
                  </a:lnTo>
                  <a:lnTo>
                    <a:pt x="111" y="69"/>
                  </a:lnTo>
                  <a:lnTo>
                    <a:pt x="109" y="73"/>
                  </a:lnTo>
                  <a:lnTo>
                    <a:pt x="107" y="77"/>
                  </a:lnTo>
                  <a:lnTo>
                    <a:pt x="102" y="79"/>
                  </a:lnTo>
                  <a:lnTo>
                    <a:pt x="98" y="81"/>
                  </a:lnTo>
                  <a:lnTo>
                    <a:pt x="91" y="82"/>
                  </a:lnTo>
                  <a:lnTo>
                    <a:pt x="84" y="82"/>
                  </a:lnTo>
                  <a:lnTo>
                    <a:pt x="38" y="82"/>
                  </a:lnTo>
                  <a:close/>
                </a:path>
              </a:pathLst>
            </a:custGeom>
            <a:solidFill>
              <a:srgbClr val="000000"/>
            </a:solidFill>
            <a:ln w="9525">
              <a:noFill/>
              <a:round/>
              <a:headEnd/>
              <a:tailEnd/>
            </a:ln>
          </p:spPr>
          <p:txBody>
            <a:bodyPr/>
            <a:lstStyle/>
            <a:p>
              <a:endParaRPr lang="es-ES"/>
            </a:p>
          </p:txBody>
        </p:sp>
        <p:sp>
          <p:nvSpPr>
            <p:cNvPr id="35027" name="Freeform 204"/>
            <p:cNvSpPr>
              <a:spLocks/>
            </p:cNvSpPr>
            <p:nvPr/>
          </p:nvSpPr>
          <p:spPr bwMode="auto">
            <a:xfrm>
              <a:off x="627" y="3545"/>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6 h 194"/>
                <a:gd name="T10" fmla="*/ 4 w 150"/>
                <a:gd name="T11" fmla="*/ 153 h 194"/>
                <a:gd name="T12" fmla="*/ 8 w 150"/>
                <a:gd name="T13" fmla="*/ 160 h 194"/>
                <a:gd name="T14" fmla="*/ 11 w 150"/>
                <a:gd name="T15" fmla="*/ 166 h 194"/>
                <a:gd name="T16" fmla="*/ 14 w 150"/>
                <a:gd name="T17" fmla="*/ 170 h 194"/>
                <a:gd name="T18" fmla="*/ 19 w 150"/>
                <a:gd name="T19" fmla="*/ 176 h 194"/>
                <a:gd name="T20" fmla="*/ 24 w 150"/>
                <a:gd name="T21" fmla="*/ 180 h 194"/>
                <a:gd name="T22" fmla="*/ 30 w 150"/>
                <a:gd name="T23" fmla="*/ 184 h 194"/>
                <a:gd name="T24" fmla="*/ 36 w 150"/>
                <a:gd name="T25" fmla="*/ 187 h 194"/>
                <a:gd name="T26" fmla="*/ 42 w 150"/>
                <a:gd name="T27" fmla="*/ 189 h 194"/>
                <a:gd name="T28" fmla="*/ 50 w 150"/>
                <a:gd name="T29" fmla="*/ 192 h 194"/>
                <a:gd name="T30" fmla="*/ 58 w 150"/>
                <a:gd name="T31" fmla="*/ 193 h 194"/>
                <a:gd name="T32" fmla="*/ 66 w 150"/>
                <a:gd name="T33" fmla="*/ 194 h 194"/>
                <a:gd name="T34" fmla="*/ 75 w 150"/>
                <a:gd name="T35" fmla="*/ 194 h 194"/>
                <a:gd name="T36" fmla="*/ 84 w 150"/>
                <a:gd name="T37" fmla="*/ 194 h 194"/>
                <a:gd name="T38" fmla="*/ 92 w 150"/>
                <a:gd name="T39" fmla="*/ 193 h 194"/>
                <a:gd name="T40" fmla="*/ 100 w 150"/>
                <a:gd name="T41" fmla="*/ 192 h 194"/>
                <a:gd name="T42" fmla="*/ 107 w 150"/>
                <a:gd name="T43" fmla="*/ 189 h 194"/>
                <a:gd name="T44" fmla="*/ 114 w 150"/>
                <a:gd name="T45" fmla="*/ 187 h 194"/>
                <a:gd name="T46" fmla="*/ 120 w 150"/>
                <a:gd name="T47" fmla="*/ 184 h 194"/>
                <a:gd name="T48" fmla="*/ 125 w 150"/>
                <a:gd name="T49" fmla="*/ 180 h 194"/>
                <a:gd name="T50" fmla="*/ 131 w 150"/>
                <a:gd name="T51" fmla="*/ 176 h 194"/>
                <a:gd name="T52" fmla="*/ 135 w 150"/>
                <a:gd name="T53" fmla="*/ 170 h 194"/>
                <a:gd name="T54" fmla="*/ 139 w 150"/>
                <a:gd name="T55" fmla="*/ 166 h 194"/>
                <a:gd name="T56" fmla="*/ 142 w 150"/>
                <a:gd name="T57" fmla="*/ 160 h 194"/>
                <a:gd name="T58" fmla="*/ 145 w 150"/>
                <a:gd name="T59" fmla="*/ 153 h 194"/>
                <a:gd name="T60" fmla="*/ 148 w 150"/>
                <a:gd name="T61" fmla="*/ 146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8 h 194"/>
                <a:gd name="T74" fmla="*/ 112 w 150"/>
                <a:gd name="T75" fmla="*/ 128 h 194"/>
                <a:gd name="T76" fmla="*/ 110 w 150"/>
                <a:gd name="T77" fmla="*/ 136 h 194"/>
                <a:gd name="T78" fmla="*/ 107 w 150"/>
                <a:gd name="T79" fmla="*/ 144 h 194"/>
                <a:gd name="T80" fmla="*/ 103 w 150"/>
                <a:gd name="T81" fmla="*/ 150 h 194"/>
                <a:gd name="T82" fmla="*/ 98 w 150"/>
                <a:gd name="T83" fmla="*/ 154 h 194"/>
                <a:gd name="T84" fmla="*/ 92 w 150"/>
                <a:gd name="T85" fmla="*/ 158 h 194"/>
                <a:gd name="T86" fmla="*/ 84 w 150"/>
                <a:gd name="T87" fmla="*/ 159 h 194"/>
                <a:gd name="T88" fmla="*/ 75 w 150"/>
                <a:gd name="T89" fmla="*/ 160 h 194"/>
                <a:gd name="T90" fmla="*/ 66 w 150"/>
                <a:gd name="T91" fmla="*/ 159 h 194"/>
                <a:gd name="T92" fmla="*/ 59 w 150"/>
                <a:gd name="T93" fmla="*/ 158 h 194"/>
                <a:gd name="T94" fmla="*/ 53 w 150"/>
                <a:gd name="T95" fmla="*/ 154 h 194"/>
                <a:gd name="T96" fmla="*/ 48 w 150"/>
                <a:gd name="T97" fmla="*/ 150 h 194"/>
                <a:gd name="T98" fmla="*/ 44 w 150"/>
                <a:gd name="T99" fmla="*/ 144 h 194"/>
                <a:gd name="T100" fmla="*/ 41 w 150"/>
                <a:gd name="T101" fmla="*/ 136 h 194"/>
                <a:gd name="T102" fmla="*/ 39 w 150"/>
                <a:gd name="T103" fmla="*/ 128 h 194"/>
                <a:gd name="T104" fmla="*/ 39 w 150"/>
                <a:gd name="T105" fmla="*/ 118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6"/>
                  </a:lnTo>
                  <a:lnTo>
                    <a:pt x="4" y="153"/>
                  </a:lnTo>
                  <a:lnTo>
                    <a:pt x="8" y="160"/>
                  </a:lnTo>
                  <a:lnTo>
                    <a:pt x="11" y="166"/>
                  </a:lnTo>
                  <a:lnTo>
                    <a:pt x="14" y="170"/>
                  </a:lnTo>
                  <a:lnTo>
                    <a:pt x="19" y="176"/>
                  </a:lnTo>
                  <a:lnTo>
                    <a:pt x="24" y="180"/>
                  </a:lnTo>
                  <a:lnTo>
                    <a:pt x="30" y="184"/>
                  </a:lnTo>
                  <a:lnTo>
                    <a:pt x="36" y="187"/>
                  </a:lnTo>
                  <a:lnTo>
                    <a:pt x="42" y="189"/>
                  </a:lnTo>
                  <a:lnTo>
                    <a:pt x="50" y="192"/>
                  </a:lnTo>
                  <a:lnTo>
                    <a:pt x="58" y="193"/>
                  </a:lnTo>
                  <a:lnTo>
                    <a:pt x="66" y="194"/>
                  </a:lnTo>
                  <a:lnTo>
                    <a:pt x="75" y="194"/>
                  </a:lnTo>
                  <a:lnTo>
                    <a:pt x="84" y="194"/>
                  </a:lnTo>
                  <a:lnTo>
                    <a:pt x="92" y="193"/>
                  </a:lnTo>
                  <a:lnTo>
                    <a:pt x="100" y="192"/>
                  </a:lnTo>
                  <a:lnTo>
                    <a:pt x="107" y="189"/>
                  </a:lnTo>
                  <a:lnTo>
                    <a:pt x="114" y="187"/>
                  </a:lnTo>
                  <a:lnTo>
                    <a:pt x="120" y="184"/>
                  </a:lnTo>
                  <a:lnTo>
                    <a:pt x="125" y="180"/>
                  </a:lnTo>
                  <a:lnTo>
                    <a:pt x="131" y="176"/>
                  </a:lnTo>
                  <a:lnTo>
                    <a:pt x="135" y="170"/>
                  </a:lnTo>
                  <a:lnTo>
                    <a:pt x="139" y="166"/>
                  </a:lnTo>
                  <a:lnTo>
                    <a:pt x="142" y="160"/>
                  </a:lnTo>
                  <a:lnTo>
                    <a:pt x="145" y="153"/>
                  </a:lnTo>
                  <a:lnTo>
                    <a:pt x="148" y="146"/>
                  </a:lnTo>
                  <a:lnTo>
                    <a:pt x="149" y="139"/>
                  </a:lnTo>
                  <a:lnTo>
                    <a:pt x="150" y="131"/>
                  </a:lnTo>
                  <a:lnTo>
                    <a:pt x="150" y="122"/>
                  </a:lnTo>
                  <a:lnTo>
                    <a:pt x="150" y="0"/>
                  </a:lnTo>
                  <a:lnTo>
                    <a:pt x="112" y="0"/>
                  </a:lnTo>
                  <a:lnTo>
                    <a:pt x="112" y="118"/>
                  </a:lnTo>
                  <a:lnTo>
                    <a:pt x="112" y="128"/>
                  </a:lnTo>
                  <a:lnTo>
                    <a:pt x="110" y="136"/>
                  </a:lnTo>
                  <a:lnTo>
                    <a:pt x="107" y="144"/>
                  </a:lnTo>
                  <a:lnTo>
                    <a:pt x="103" y="150"/>
                  </a:lnTo>
                  <a:lnTo>
                    <a:pt x="98" y="154"/>
                  </a:lnTo>
                  <a:lnTo>
                    <a:pt x="92" y="158"/>
                  </a:lnTo>
                  <a:lnTo>
                    <a:pt x="84" y="159"/>
                  </a:lnTo>
                  <a:lnTo>
                    <a:pt x="75" y="160"/>
                  </a:lnTo>
                  <a:lnTo>
                    <a:pt x="66" y="159"/>
                  </a:lnTo>
                  <a:lnTo>
                    <a:pt x="59" y="158"/>
                  </a:lnTo>
                  <a:lnTo>
                    <a:pt x="53" y="154"/>
                  </a:lnTo>
                  <a:lnTo>
                    <a:pt x="48" y="150"/>
                  </a:lnTo>
                  <a:lnTo>
                    <a:pt x="44" y="144"/>
                  </a:lnTo>
                  <a:lnTo>
                    <a:pt x="41" y="136"/>
                  </a:lnTo>
                  <a:lnTo>
                    <a:pt x="39" y="128"/>
                  </a:lnTo>
                  <a:lnTo>
                    <a:pt x="39" y="118"/>
                  </a:lnTo>
                  <a:lnTo>
                    <a:pt x="39" y="0"/>
                  </a:lnTo>
                  <a:lnTo>
                    <a:pt x="0" y="0"/>
                  </a:lnTo>
                  <a:close/>
                </a:path>
              </a:pathLst>
            </a:custGeom>
            <a:solidFill>
              <a:srgbClr val="000000"/>
            </a:solidFill>
            <a:ln w="9525">
              <a:noFill/>
              <a:round/>
              <a:headEnd/>
              <a:tailEnd/>
            </a:ln>
          </p:spPr>
          <p:txBody>
            <a:bodyPr/>
            <a:lstStyle/>
            <a:p>
              <a:endParaRPr lang="es-ES"/>
            </a:p>
          </p:txBody>
        </p:sp>
        <p:sp>
          <p:nvSpPr>
            <p:cNvPr id="35028" name="Freeform 205"/>
            <p:cNvSpPr>
              <a:spLocks noEditPoints="1"/>
            </p:cNvSpPr>
            <p:nvPr/>
          </p:nvSpPr>
          <p:spPr bwMode="auto">
            <a:xfrm>
              <a:off x="688" y="3545"/>
              <a:ext cx="48" cy="63"/>
            </a:xfrm>
            <a:custGeom>
              <a:avLst/>
              <a:gdLst>
                <a:gd name="T0" fmla="*/ 38 w 143"/>
                <a:gd name="T1" fmla="*/ 122 h 189"/>
                <a:gd name="T2" fmla="*/ 86 w 143"/>
                <a:gd name="T3" fmla="*/ 122 h 189"/>
                <a:gd name="T4" fmla="*/ 99 w 143"/>
                <a:gd name="T5" fmla="*/ 121 h 189"/>
                <a:gd name="T6" fmla="*/ 111 w 143"/>
                <a:gd name="T7" fmla="*/ 117 h 189"/>
                <a:gd name="T8" fmla="*/ 121 w 143"/>
                <a:gd name="T9" fmla="*/ 113 h 189"/>
                <a:gd name="T10" fmla="*/ 128 w 143"/>
                <a:gd name="T11" fmla="*/ 106 h 189"/>
                <a:gd name="T12" fmla="*/ 135 w 143"/>
                <a:gd name="T13" fmla="*/ 97 h 189"/>
                <a:gd name="T14" fmla="*/ 140 w 143"/>
                <a:gd name="T15" fmla="*/ 87 h 189"/>
                <a:gd name="T16" fmla="*/ 142 w 143"/>
                <a:gd name="T17" fmla="*/ 74 h 189"/>
                <a:gd name="T18" fmla="*/ 143 w 143"/>
                <a:gd name="T19" fmla="*/ 61 h 189"/>
                <a:gd name="T20" fmla="*/ 142 w 143"/>
                <a:gd name="T21" fmla="*/ 46 h 189"/>
                <a:gd name="T22" fmla="*/ 140 w 143"/>
                <a:gd name="T23" fmla="*/ 35 h 189"/>
                <a:gd name="T24" fmla="*/ 134 w 143"/>
                <a:gd name="T25" fmla="*/ 24 h 189"/>
                <a:gd name="T26" fmla="*/ 128 w 143"/>
                <a:gd name="T27" fmla="*/ 16 h 189"/>
                <a:gd name="T28" fmla="*/ 119 w 143"/>
                <a:gd name="T29" fmla="*/ 9 h 189"/>
                <a:gd name="T30" fmla="*/ 109 w 143"/>
                <a:gd name="T31" fmla="*/ 3 h 189"/>
                <a:gd name="T32" fmla="*/ 97 w 143"/>
                <a:gd name="T33" fmla="*/ 1 h 189"/>
                <a:gd name="T34" fmla="*/ 84 w 143"/>
                <a:gd name="T35" fmla="*/ 0 h 189"/>
                <a:gd name="T36" fmla="*/ 0 w 143"/>
                <a:gd name="T37" fmla="*/ 0 h 189"/>
                <a:gd name="T38" fmla="*/ 0 w 143"/>
                <a:gd name="T39" fmla="*/ 189 h 189"/>
                <a:gd name="T40" fmla="*/ 38 w 143"/>
                <a:gd name="T41" fmla="*/ 189 h 189"/>
                <a:gd name="T42" fmla="*/ 38 w 143"/>
                <a:gd name="T43" fmla="*/ 122 h 189"/>
                <a:gd name="T44" fmla="*/ 38 w 143"/>
                <a:gd name="T45" fmla="*/ 88 h 189"/>
                <a:gd name="T46" fmla="*/ 38 w 143"/>
                <a:gd name="T47" fmla="*/ 33 h 189"/>
                <a:gd name="T48" fmla="*/ 78 w 143"/>
                <a:gd name="T49" fmla="*/ 33 h 189"/>
                <a:gd name="T50" fmla="*/ 84 w 143"/>
                <a:gd name="T51" fmla="*/ 33 h 189"/>
                <a:gd name="T52" fmla="*/ 89 w 143"/>
                <a:gd name="T53" fmla="*/ 35 h 189"/>
                <a:gd name="T54" fmla="*/ 95 w 143"/>
                <a:gd name="T55" fmla="*/ 37 h 189"/>
                <a:gd name="T56" fmla="*/ 98 w 143"/>
                <a:gd name="T57" fmla="*/ 39 h 189"/>
                <a:gd name="T58" fmla="*/ 102 w 143"/>
                <a:gd name="T59" fmla="*/ 44 h 189"/>
                <a:gd name="T60" fmla="*/ 104 w 143"/>
                <a:gd name="T61" fmla="*/ 48 h 189"/>
                <a:gd name="T62" fmla="*/ 105 w 143"/>
                <a:gd name="T63" fmla="*/ 54 h 189"/>
                <a:gd name="T64" fmla="*/ 105 w 143"/>
                <a:gd name="T65" fmla="*/ 61 h 189"/>
                <a:gd name="T66" fmla="*/ 105 w 143"/>
                <a:gd name="T67" fmla="*/ 68 h 189"/>
                <a:gd name="T68" fmla="*/ 103 w 143"/>
                <a:gd name="T69" fmla="*/ 73 h 189"/>
                <a:gd name="T70" fmla="*/ 100 w 143"/>
                <a:gd name="T71" fmla="*/ 78 h 189"/>
                <a:gd name="T72" fmla="*/ 98 w 143"/>
                <a:gd name="T73" fmla="*/ 81 h 189"/>
                <a:gd name="T74" fmla="*/ 94 w 143"/>
                <a:gd name="T75" fmla="*/ 84 h 189"/>
                <a:gd name="T76" fmla="*/ 89 w 143"/>
                <a:gd name="T77" fmla="*/ 87 h 189"/>
                <a:gd name="T78" fmla="*/ 82 w 143"/>
                <a:gd name="T79" fmla="*/ 88 h 189"/>
                <a:gd name="T80" fmla="*/ 76 w 143"/>
                <a:gd name="T81" fmla="*/ 88 h 189"/>
                <a:gd name="T82" fmla="*/ 38 w 143"/>
                <a:gd name="T83" fmla="*/ 88 h 18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3"/>
                <a:gd name="T127" fmla="*/ 0 h 189"/>
                <a:gd name="T128" fmla="*/ 143 w 143"/>
                <a:gd name="T129" fmla="*/ 189 h 18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3" h="189">
                  <a:moveTo>
                    <a:pt x="38" y="122"/>
                  </a:moveTo>
                  <a:lnTo>
                    <a:pt x="86" y="122"/>
                  </a:lnTo>
                  <a:lnTo>
                    <a:pt x="99" y="121"/>
                  </a:lnTo>
                  <a:lnTo>
                    <a:pt x="111" y="117"/>
                  </a:lnTo>
                  <a:lnTo>
                    <a:pt x="121" y="113"/>
                  </a:lnTo>
                  <a:lnTo>
                    <a:pt x="128" y="106"/>
                  </a:lnTo>
                  <a:lnTo>
                    <a:pt x="135" y="97"/>
                  </a:lnTo>
                  <a:lnTo>
                    <a:pt x="140" y="87"/>
                  </a:lnTo>
                  <a:lnTo>
                    <a:pt x="142" y="74"/>
                  </a:lnTo>
                  <a:lnTo>
                    <a:pt x="143" y="61"/>
                  </a:lnTo>
                  <a:lnTo>
                    <a:pt x="142" y="46"/>
                  </a:lnTo>
                  <a:lnTo>
                    <a:pt x="140" y="35"/>
                  </a:lnTo>
                  <a:lnTo>
                    <a:pt x="134" y="24"/>
                  </a:lnTo>
                  <a:lnTo>
                    <a:pt x="128" y="16"/>
                  </a:lnTo>
                  <a:lnTo>
                    <a:pt x="119" y="9"/>
                  </a:lnTo>
                  <a:lnTo>
                    <a:pt x="109" y="3"/>
                  </a:lnTo>
                  <a:lnTo>
                    <a:pt x="97" y="1"/>
                  </a:lnTo>
                  <a:lnTo>
                    <a:pt x="84" y="0"/>
                  </a:lnTo>
                  <a:lnTo>
                    <a:pt x="0" y="0"/>
                  </a:lnTo>
                  <a:lnTo>
                    <a:pt x="0" y="189"/>
                  </a:lnTo>
                  <a:lnTo>
                    <a:pt x="38" y="189"/>
                  </a:lnTo>
                  <a:lnTo>
                    <a:pt x="38" y="122"/>
                  </a:lnTo>
                  <a:close/>
                  <a:moveTo>
                    <a:pt x="38" y="88"/>
                  </a:moveTo>
                  <a:lnTo>
                    <a:pt x="38" y="33"/>
                  </a:lnTo>
                  <a:lnTo>
                    <a:pt x="78" y="33"/>
                  </a:lnTo>
                  <a:lnTo>
                    <a:pt x="84" y="33"/>
                  </a:lnTo>
                  <a:lnTo>
                    <a:pt x="89" y="35"/>
                  </a:lnTo>
                  <a:lnTo>
                    <a:pt x="95" y="37"/>
                  </a:lnTo>
                  <a:lnTo>
                    <a:pt x="98" y="39"/>
                  </a:lnTo>
                  <a:lnTo>
                    <a:pt x="102" y="44"/>
                  </a:lnTo>
                  <a:lnTo>
                    <a:pt x="104" y="48"/>
                  </a:lnTo>
                  <a:lnTo>
                    <a:pt x="105" y="54"/>
                  </a:lnTo>
                  <a:lnTo>
                    <a:pt x="105" y="61"/>
                  </a:lnTo>
                  <a:lnTo>
                    <a:pt x="105" y="68"/>
                  </a:lnTo>
                  <a:lnTo>
                    <a:pt x="103" y="73"/>
                  </a:lnTo>
                  <a:lnTo>
                    <a:pt x="100" y="78"/>
                  </a:lnTo>
                  <a:lnTo>
                    <a:pt x="98" y="81"/>
                  </a:lnTo>
                  <a:lnTo>
                    <a:pt x="94" y="84"/>
                  </a:lnTo>
                  <a:lnTo>
                    <a:pt x="89" y="87"/>
                  </a:lnTo>
                  <a:lnTo>
                    <a:pt x="82" y="88"/>
                  </a:lnTo>
                  <a:lnTo>
                    <a:pt x="76" y="88"/>
                  </a:lnTo>
                  <a:lnTo>
                    <a:pt x="38" y="88"/>
                  </a:lnTo>
                  <a:close/>
                </a:path>
              </a:pathLst>
            </a:custGeom>
            <a:solidFill>
              <a:srgbClr val="000000"/>
            </a:solidFill>
            <a:ln w="9525">
              <a:noFill/>
              <a:round/>
              <a:headEnd/>
              <a:tailEnd/>
            </a:ln>
          </p:spPr>
          <p:txBody>
            <a:bodyPr/>
            <a:lstStyle/>
            <a:p>
              <a:endParaRPr lang="es-ES"/>
            </a:p>
          </p:txBody>
        </p:sp>
        <p:sp>
          <p:nvSpPr>
            <p:cNvPr id="35029" name="Freeform 206"/>
            <p:cNvSpPr>
              <a:spLocks noEditPoints="1"/>
            </p:cNvSpPr>
            <p:nvPr/>
          </p:nvSpPr>
          <p:spPr bwMode="auto">
            <a:xfrm>
              <a:off x="743" y="3544"/>
              <a:ext cx="61" cy="66"/>
            </a:xfrm>
            <a:custGeom>
              <a:avLst/>
              <a:gdLst>
                <a:gd name="T0" fmla="*/ 0 w 184"/>
                <a:gd name="T1" fmla="*/ 110 h 198"/>
                <a:gd name="T2" fmla="*/ 4 w 184"/>
                <a:gd name="T3" fmla="*/ 130 h 198"/>
                <a:gd name="T4" fmla="*/ 10 w 184"/>
                <a:gd name="T5" fmla="*/ 149 h 198"/>
                <a:gd name="T6" fmla="*/ 19 w 184"/>
                <a:gd name="T7" fmla="*/ 164 h 198"/>
                <a:gd name="T8" fmla="*/ 32 w 184"/>
                <a:gd name="T9" fmla="*/ 178 h 198"/>
                <a:gd name="T10" fmla="*/ 46 w 184"/>
                <a:gd name="T11" fmla="*/ 188 h 198"/>
                <a:gd name="T12" fmla="*/ 63 w 184"/>
                <a:gd name="T13" fmla="*/ 194 h 198"/>
                <a:gd name="T14" fmla="*/ 82 w 184"/>
                <a:gd name="T15" fmla="*/ 198 h 198"/>
                <a:gd name="T16" fmla="*/ 102 w 184"/>
                <a:gd name="T17" fmla="*/ 198 h 198"/>
                <a:gd name="T18" fmla="*/ 121 w 184"/>
                <a:gd name="T19" fmla="*/ 194 h 198"/>
                <a:gd name="T20" fmla="*/ 138 w 184"/>
                <a:gd name="T21" fmla="*/ 188 h 198"/>
                <a:gd name="T22" fmla="*/ 153 w 184"/>
                <a:gd name="T23" fmla="*/ 178 h 198"/>
                <a:gd name="T24" fmla="*/ 165 w 184"/>
                <a:gd name="T25" fmla="*/ 164 h 198"/>
                <a:gd name="T26" fmla="*/ 174 w 184"/>
                <a:gd name="T27" fmla="*/ 149 h 198"/>
                <a:gd name="T28" fmla="*/ 181 w 184"/>
                <a:gd name="T29" fmla="*/ 130 h 198"/>
                <a:gd name="T30" fmla="*/ 184 w 184"/>
                <a:gd name="T31" fmla="*/ 110 h 198"/>
                <a:gd name="T32" fmla="*/ 184 w 184"/>
                <a:gd name="T33" fmla="*/ 88 h 198"/>
                <a:gd name="T34" fmla="*/ 181 w 184"/>
                <a:gd name="T35" fmla="*/ 68 h 198"/>
                <a:gd name="T36" fmla="*/ 174 w 184"/>
                <a:gd name="T37" fmla="*/ 49 h 198"/>
                <a:gd name="T38" fmla="*/ 165 w 184"/>
                <a:gd name="T39" fmla="*/ 34 h 198"/>
                <a:gd name="T40" fmla="*/ 153 w 184"/>
                <a:gd name="T41" fmla="*/ 21 h 198"/>
                <a:gd name="T42" fmla="*/ 138 w 184"/>
                <a:gd name="T43" fmla="*/ 12 h 198"/>
                <a:gd name="T44" fmla="*/ 121 w 184"/>
                <a:gd name="T45" fmla="*/ 4 h 198"/>
                <a:gd name="T46" fmla="*/ 102 w 184"/>
                <a:gd name="T47" fmla="*/ 0 h 198"/>
                <a:gd name="T48" fmla="*/ 82 w 184"/>
                <a:gd name="T49" fmla="*/ 0 h 198"/>
                <a:gd name="T50" fmla="*/ 63 w 184"/>
                <a:gd name="T51" fmla="*/ 4 h 198"/>
                <a:gd name="T52" fmla="*/ 46 w 184"/>
                <a:gd name="T53" fmla="*/ 12 h 198"/>
                <a:gd name="T54" fmla="*/ 32 w 184"/>
                <a:gd name="T55" fmla="*/ 21 h 198"/>
                <a:gd name="T56" fmla="*/ 19 w 184"/>
                <a:gd name="T57" fmla="*/ 34 h 198"/>
                <a:gd name="T58" fmla="*/ 10 w 184"/>
                <a:gd name="T59" fmla="*/ 49 h 198"/>
                <a:gd name="T60" fmla="*/ 4 w 184"/>
                <a:gd name="T61" fmla="*/ 68 h 198"/>
                <a:gd name="T62" fmla="*/ 0 w 184"/>
                <a:gd name="T63" fmla="*/ 88 h 198"/>
                <a:gd name="T64" fmla="*/ 39 w 184"/>
                <a:gd name="T65" fmla="*/ 100 h 198"/>
                <a:gd name="T66" fmla="*/ 43 w 184"/>
                <a:gd name="T67" fmla="*/ 72 h 198"/>
                <a:gd name="T68" fmla="*/ 53 w 184"/>
                <a:gd name="T69" fmla="*/ 51 h 198"/>
                <a:gd name="T70" fmla="*/ 70 w 184"/>
                <a:gd name="T71" fmla="*/ 39 h 198"/>
                <a:gd name="T72" fmla="*/ 92 w 184"/>
                <a:gd name="T73" fmla="*/ 34 h 198"/>
                <a:gd name="T74" fmla="*/ 114 w 184"/>
                <a:gd name="T75" fmla="*/ 39 h 198"/>
                <a:gd name="T76" fmla="*/ 130 w 184"/>
                <a:gd name="T77" fmla="*/ 51 h 198"/>
                <a:gd name="T78" fmla="*/ 141 w 184"/>
                <a:gd name="T79" fmla="*/ 72 h 198"/>
                <a:gd name="T80" fmla="*/ 145 w 184"/>
                <a:gd name="T81" fmla="*/ 100 h 198"/>
                <a:gd name="T82" fmla="*/ 141 w 184"/>
                <a:gd name="T83" fmla="*/ 127 h 198"/>
                <a:gd name="T84" fmla="*/ 130 w 184"/>
                <a:gd name="T85" fmla="*/ 147 h 198"/>
                <a:gd name="T86" fmla="*/ 114 w 184"/>
                <a:gd name="T87" fmla="*/ 160 h 198"/>
                <a:gd name="T88" fmla="*/ 92 w 184"/>
                <a:gd name="T89" fmla="*/ 164 h 198"/>
                <a:gd name="T90" fmla="*/ 70 w 184"/>
                <a:gd name="T91" fmla="*/ 160 h 198"/>
                <a:gd name="T92" fmla="*/ 53 w 184"/>
                <a:gd name="T93" fmla="*/ 147 h 198"/>
                <a:gd name="T94" fmla="*/ 43 w 184"/>
                <a:gd name="T95" fmla="*/ 127 h 198"/>
                <a:gd name="T96" fmla="*/ 39 w 184"/>
                <a:gd name="T97" fmla="*/ 100 h 19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84"/>
                <a:gd name="T148" fmla="*/ 0 h 198"/>
                <a:gd name="T149" fmla="*/ 184 w 184"/>
                <a:gd name="T150" fmla="*/ 198 h 19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84" h="198">
                  <a:moveTo>
                    <a:pt x="0" y="100"/>
                  </a:moveTo>
                  <a:lnTo>
                    <a:pt x="0" y="110"/>
                  </a:lnTo>
                  <a:lnTo>
                    <a:pt x="1" y="121"/>
                  </a:lnTo>
                  <a:lnTo>
                    <a:pt x="4" y="130"/>
                  </a:lnTo>
                  <a:lnTo>
                    <a:pt x="7" y="140"/>
                  </a:lnTo>
                  <a:lnTo>
                    <a:pt x="10" y="149"/>
                  </a:lnTo>
                  <a:lnTo>
                    <a:pt x="15" y="157"/>
                  </a:lnTo>
                  <a:lnTo>
                    <a:pt x="19" y="164"/>
                  </a:lnTo>
                  <a:lnTo>
                    <a:pt x="25" y="171"/>
                  </a:lnTo>
                  <a:lnTo>
                    <a:pt x="32" y="178"/>
                  </a:lnTo>
                  <a:lnTo>
                    <a:pt x="38" y="182"/>
                  </a:lnTo>
                  <a:lnTo>
                    <a:pt x="46" y="188"/>
                  </a:lnTo>
                  <a:lnTo>
                    <a:pt x="54" y="191"/>
                  </a:lnTo>
                  <a:lnTo>
                    <a:pt x="63" y="194"/>
                  </a:lnTo>
                  <a:lnTo>
                    <a:pt x="72" y="196"/>
                  </a:lnTo>
                  <a:lnTo>
                    <a:pt x="82" y="198"/>
                  </a:lnTo>
                  <a:lnTo>
                    <a:pt x="92" y="198"/>
                  </a:lnTo>
                  <a:lnTo>
                    <a:pt x="102" y="198"/>
                  </a:lnTo>
                  <a:lnTo>
                    <a:pt x="112" y="196"/>
                  </a:lnTo>
                  <a:lnTo>
                    <a:pt x="121" y="194"/>
                  </a:lnTo>
                  <a:lnTo>
                    <a:pt x="130" y="191"/>
                  </a:lnTo>
                  <a:lnTo>
                    <a:pt x="138" y="188"/>
                  </a:lnTo>
                  <a:lnTo>
                    <a:pt x="146" y="182"/>
                  </a:lnTo>
                  <a:lnTo>
                    <a:pt x="153" y="178"/>
                  </a:lnTo>
                  <a:lnTo>
                    <a:pt x="159" y="171"/>
                  </a:lnTo>
                  <a:lnTo>
                    <a:pt x="165" y="164"/>
                  </a:lnTo>
                  <a:lnTo>
                    <a:pt x="169" y="157"/>
                  </a:lnTo>
                  <a:lnTo>
                    <a:pt x="174" y="149"/>
                  </a:lnTo>
                  <a:lnTo>
                    <a:pt x="177" y="140"/>
                  </a:lnTo>
                  <a:lnTo>
                    <a:pt x="181" y="130"/>
                  </a:lnTo>
                  <a:lnTo>
                    <a:pt x="183" y="121"/>
                  </a:lnTo>
                  <a:lnTo>
                    <a:pt x="184" y="110"/>
                  </a:lnTo>
                  <a:lnTo>
                    <a:pt x="184" y="100"/>
                  </a:lnTo>
                  <a:lnTo>
                    <a:pt x="184" y="88"/>
                  </a:lnTo>
                  <a:lnTo>
                    <a:pt x="183" y="77"/>
                  </a:lnTo>
                  <a:lnTo>
                    <a:pt x="181" y="68"/>
                  </a:lnTo>
                  <a:lnTo>
                    <a:pt x="177" y="58"/>
                  </a:lnTo>
                  <a:lnTo>
                    <a:pt x="174" y="49"/>
                  </a:lnTo>
                  <a:lnTo>
                    <a:pt x="169" y="41"/>
                  </a:lnTo>
                  <a:lnTo>
                    <a:pt x="165" y="34"/>
                  </a:lnTo>
                  <a:lnTo>
                    <a:pt x="159" y="28"/>
                  </a:lnTo>
                  <a:lnTo>
                    <a:pt x="153" y="21"/>
                  </a:lnTo>
                  <a:lnTo>
                    <a:pt x="146" y="16"/>
                  </a:lnTo>
                  <a:lnTo>
                    <a:pt x="138" y="12"/>
                  </a:lnTo>
                  <a:lnTo>
                    <a:pt x="130" y="7"/>
                  </a:lnTo>
                  <a:lnTo>
                    <a:pt x="121" y="4"/>
                  </a:lnTo>
                  <a:lnTo>
                    <a:pt x="112" y="3"/>
                  </a:lnTo>
                  <a:lnTo>
                    <a:pt x="102" y="0"/>
                  </a:lnTo>
                  <a:lnTo>
                    <a:pt x="92" y="0"/>
                  </a:lnTo>
                  <a:lnTo>
                    <a:pt x="82" y="0"/>
                  </a:lnTo>
                  <a:lnTo>
                    <a:pt x="72" y="3"/>
                  </a:lnTo>
                  <a:lnTo>
                    <a:pt x="63" y="4"/>
                  </a:lnTo>
                  <a:lnTo>
                    <a:pt x="54" y="7"/>
                  </a:lnTo>
                  <a:lnTo>
                    <a:pt x="46" y="12"/>
                  </a:lnTo>
                  <a:lnTo>
                    <a:pt x="38" y="16"/>
                  </a:lnTo>
                  <a:lnTo>
                    <a:pt x="32" y="21"/>
                  </a:lnTo>
                  <a:lnTo>
                    <a:pt x="25" y="28"/>
                  </a:lnTo>
                  <a:lnTo>
                    <a:pt x="19" y="34"/>
                  </a:lnTo>
                  <a:lnTo>
                    <a:pt x="15" y="41"/>
                  </a:lnTo>
                  <a:lnTo>
                    <a:pt x="10" y="49"/>
                  </a:lnTo>
                  <a:lnTo>
                    <a:pt x="7" y="58"/>
                  </a:lnTo>
                  <a:lnTo>
                    <a:pt x="4" y="68"/>
                  </a:lnTo>
                  <a:lnTo>
                    <a:pt x="1" y="77"/>
                  </a:lnTo>
                  <a:lnTo>
                    <a:pt x="0" y="88"/>
                  </a:lnTo>
                  <a:lnTo>
                    <a:pt x="0" y="100"/>
                  </a:lnTo>
                  <a:close/>
                  <a:moveTo>
                    <a:pt x="39" y="100"/>
                  </a:moveTo>
                  <a:lnTo>
                    <a:pt x="41" y="84"/>
                  </a:lnTo>
                  <a:lnTo>
                    <a:pt x="43" y="72"/>
                  </a:lnTo>
                  <a:lnTo>
                    <a:pt x="47" y="60"/>
                  </a:lnTo>
                  <a:lnTo>
                    <a:pt x="53" y="51"/>
                  </a:lnTo>
                  <a:lnTo>
                    <a:pt x="61" y="44"/>
                  </a:lnTo>
                  <a:lnTo>
                    <a:pt x="70" y="39"/>
                  </a:lnTo>
                  <a:lnTo>
                    <a:pt x="80" y="35"/>
                  </a:lnTo>
                  <a:lnTo>
                    <a:pt x="92" y="34"/>
                  </a:lnTo>
                  <a:lnTo>
                    <a:pt x="103" y="35"/>
                  </a:lnTo>
                  <a:lnTo>
                    <a:pt x="114" y="39"/>
                  </a:lnTo>
                  <a:lnTo>
                    <a:pt x="123" y="44"/>
                  </a:lnTo>
                  <a:lnTo>
                    <a:pt x="130" y="51"/>
                  </a:lnTo>
                  <a:lnTo>
                    <a:pt x="137" y="60"/>
                  </a:lnTo>
                  <a:lnTo>
                    <a:pt x="141" y="72"/>
                  </a:lnTo>
                  <a:lnTo>
                    <a:pt x="144" y="84"/>
                  </a:lnTo>
                  <a:lnTo>
                    <a:pt x="145" y="100"/>
                  </a:lnTo>
                  <a:lnTo>
                    <a:pt x="144" y="114"/>
                  </a:lnTo>
                  <a:lnTo>
                    <a:pt x="141" y="127"/>
                  </a:lnTo>
                  <a:lnTo>
                    <a:pt x="137" y="138"/>
                  </a:lnTo>
                  <a:lnTo>
                    <a:pt x="130" y="147"/>
                  </a:lnTo>
                  <a:lnTo>
                    <a:pt x="123" y="155"/>
                  </a:lnTo>
                  <a:lnTo>
                    <a:pt x="114" y="160"/>
                  </a:lnTo>
                  <a:lnTo>
                    <a:pt x="103" y="163"/>
                  </a:lnTo>
                  <a:lnTo>
                    <a:pt x="92" y="164"/>
                  </a:lnTo>
                  <a:lnTo>
                    <a:pt x="80" y="163"/>
                  </a:lnTo>
                  <a:lnTo>
                    <a:pt x="70" y="160"/>
                  </a:lnTo>
                  <a:lnTo>
                    <a:pt x="61" y="155"/>
                  </a:lnTo>
                  <a:lnTo>
                    <a:pt x="53" y="147"/>
                  </a:lnTo>
                  <a:lnTo>
                    <a:pt x="47" y="138"/>
                  </a:lnTo>
                  <a:lnTo>
                    <a:pt x="43" y="127"/>
                  </a:lnTo>
                  <a:lnTo>
                    <a:pt x="41" y="114"/>
                  </a:lnTo>
                  <a:lnTo>
                    <a:pt x="39" y="100"/>
                  </a:lnTo>
                  <a:close/>
                </a:path>
              </a:pathLst>
            </a:custGeom>
            <a:solidFill>
              <a:srgbClr val="000000"/>
            </a:solidFill>
            <a:ln w="9525">
              <a:noFill/>
              <a:round/>
              <a:headEnd/>
              <a:tailEnd/>
            </a:ln>
          </p:spPr>
          <p:txBody>
            <a:bodyPr/>
            <a:lstStyle/>
            <a:p>
              <a:endParaRPr lang="es-ES"/>
            </a:p>
          </p:txBody>
        </p:sp>
        <p:sp>
          <p:nvSpPr>
            <p:cNvPr id="35030" name="Freeform 207"/>
            <p:cNvSpPr>
              <a:spLocks noEditPoints="1"/>
            </p:cNvSpPr>
            <p:nvPr/>
          </p:nvSpPr>
          <p:spPr bwMode="auto">
            <a:xfrm>
              <a:off x="837" y="3545"/>
              <a:ext cx="53" cy="63"/>
            </a:xfrm>
            <a:custGeom>
              <a:avLst/>
              <a:gdLst>
                <a:gd name="T0" fmla="*/ 0 w 159"/>
                <a:gd name="T1" fmla="*/ 189 h 189"/>
                <a:gd name="T2" fmla="*/ 63 w 159"/>
                <a:gd name="T3" fmla="*/ 189 h 189"/>
                <a:gd name="T4" fmla="*/ 72 w 159"/>
                <a:gd name="T5" fmla="*/ 189 h 189"/>
                <a:gd name="T6" fmla="*/ 81 w 159"/>
                <a:gd name="T7" fmla="*/ 189 h 189"/>
                <a:gd name="T8" fmla="*/ 90 w 159"/>
                <a:gd name="T9" fmla="*/ 188 h 189"/>
                <a:gd name="T10" fmla="*/ 99 w 159"/>
                <a:gd name="T11" fmla="*/ 186 h 189"/>
                <a:gd name="T12" fmla="*/ 107 w 159"/>
                <a:gd name="T13" fmla="*/ 185 h 189"/>
                <a:gd name="T14" fmla="*/ 114 w 159"/>
                <a:gd name="T15" fmla="*/ 181 h 189"/>
                <a:gd name="T16" fmla="*/ 122 w 159"/>
                <a:gd name="T17" fmla="*/ 177 h 189"/>
                <a:gd name="T18" fmla="*/ 128 w 159"/>
                <a:gd name="T19" fmla="*/ 172 h 189"/>
                <a:gd name="T20" fmla="*/ 135 w 159"/>
                <a:gd name="T21" fmla="*/ 166 h 189"/>
                <a:gd name="T22" fmla="*/ 141 w 159"/>
                <a:gd name="T23" fmla="*/ 159 h 189"/>
                <a:gd name="T24" fmla="*/ 146 w 159"/>
                <a:gd name="T25" fmla="*/ 150 h 189"/>
                <a:gd name="T26" fmla="*/ 151 w 159"/>
                <a:gd name="T27" fmla="*/ 141 h 189"/>
                <a:gd name="T28" fmla="*/ 154 w 159"/>
                <a:gd name="T29" fmla="*/ 131 h 189"/>
                <a:gd name="T30" fmla="*/ 156 w 159"/>
                <a:gd name="T31" fmla="*/ 119 h 189"/>
                <a:gd name="T32" fmla="*/ 159 w 159"/>
                <a:gd name="T33" fmla="*/ 107 h 189"/>
                <a:gd name="T34" fmla="*/ 159 w 159"/>
                <a:gd name="T35" fmla="*/ 95 h 189"/>
                <a:gd name="T36" fmla="*/ 159 w 159"/>
                <a:gd name="T37" fmla="*/ 83 h 189"/>
                <a:gd name="T38" fmla="*/ 158 w 159"/>
                <a:gd name="T39" fmla="*/ 72 h 189"/>
                <a:gd name="T40" fmla="*/ 155 w 159"/>
                <a:gd name="T41" fmla="*/ 62 h 189"/>
                <a:gd name="T42" fmla="*/ 153 w 159"/>
                <a:gd name="T43" fmla="*/ 53 h 189"/>
                <a:gd name="T44" fmla="*/ 151 w 159"/>
                <a:gd name="T45" fmla="*/ 44 h 189"/>
                <a:gd name="T46" fmla="*/ 146 w 159"/>
                <a:gd name="T47" fmla="*/ 37 h 189"/>
                <a:gd name="T48" fmla="*/ 143 w 159"/>
                <a:gd name="T49" fmla="*/ 29 h 189"/>
                <a:gd name="T50" fmla="*/ 137 w 159"/>
                <a:gd name="T51" fmla="*/ 24 h 189"/>
                <a:gd name="T52" fmla="*/ 132 w 159"/>
                <a:gd name="T53" fmla="*/ 18 h 189"/>
                <a:gd name="T54" fmla="*/ 125 w 159"/>
                <a:gd name="T55" fmla="*/ 13 h 189"/>
                <a:gd name="T56" fmla="*/ 118 w 159"/>
                <a:gd name="T57" fmla="*/ 9 h 189"/>
                <a:gd name="T58" fmla="*/ 111 w 159"/>
                <a:gd name="T59" fmla="*/ 5 h 189"/>
                <a:gd name="T60" fmla="*/ 103 w 159"/>
                <a:gd name="T61" fmla="*/ 3 h 189"/>
                <a:gd name="T62" fmla="*/ 94 w 159"/>
                <a:gd name="T63" fmla="*/ 1 h 189"/>
                <a:gd name="T64" fmla="*/ 84 w 159"/>
                <a:gd name="T65" fmla="*/ 0 h 189"/>
                <a:gd name="T66" fmla="*/ 74 w 159"/>
                <a:gd name="T67" fmla="*/ 0 h 189"/>
                <a:gd name="T68" fmla="*/ 0 w 159"/>
                <a:gd name="T69" fmla="*/ 0 h 189"/>
                <a:gd name="T70" fmla="*/ 0 w 159"/>
                <a:gd name="T71" fmla="*/ 189 h 189"/>
                <a:gd name="T72" fmla="*/ 38 w 159"/>
                <a:gd name="T73" fmla="*/ 156 h 189"/>
                <a:gd name="T74" fmla="*/ 38 w 159"/>
                <a:gd name="T75" fmla="*/ 33 h 189"/>
                <a:gd name="T76" fmla="*/ 74 w 159"/>
                <a:gd name="T77" fmla="*/ 33 h 189"/>
                <a:gd name="T78" fmla="*/ 85 w 159"/>
                <a:gd name="T79" fmla="*/ 34 h 189"/>
                <a:gd name="T80" fmla="*/ 94 w 159"/>
                <a:gd name="T81" fmla="*/ 36 h 189"/>
                <a:gd name="T82" fmla="*/ 102 w 159"/>
                <a:gd name="T83" fmla="*/ 42 h 189"/>
                <a:gd name="T84" fmla="*/ 108 w 159"/>
                <a:gd name="T85" fmla="*/ 47 h 189"/>
                <a:gd name="T86" fmla="*/ 113 w 159"/>
                <a:gd name="T87" fmla="*/ 56 h 189"/>
                <a:gd name="T88" fmla="*/ 117 w 159"/>
                <a:gd name="T89" fmla="*/ 68 h 189"/>
                <a:gd name="T90" fmla="*/ 118 w 159"/>
                <a:gd name="T91" fmla="*/ 80 h 189"/>
                <a:gd name="T92" fmla="*/ 120 w 159"/>
                <a:gd name="T93" fmla="*/ 95 h 189"/>
                <a:gd name="T94" fmla="*/ 118 w 159"/>
                <a:gd name="T95" fmla="*/ 109 h 189"/>
                <a:gd name="T96" fmla="*/ 116 w 159"/>
                <a:gd name="T97" fmla="*/ 123 h 189"/>
                <a:gd name="T98" fmla="*/ 113 w 159"/>
                <a:gd name="T99" fmla="*/ 133 h 189"/>
                <a:gd name="T100" fmla="*/ 107 w 159"/>
                <a:gd name="T101" fmla="*/ 141 h 189"/>
                <a:gd name="T102" fmla="*/ 100 w 159"/>
                <a:gd name="T103" fmla="*/ 148 h 189"/>
                <a:gd name="T104" fmla="*/ 91 w 159"/>
                <a:gd name="T105" fmla="*/ 152 h 189"/>
                <a:gd name="T106" fmla="*/ 81 w 159"/>
                <a:gd name="T107" fmla="*/ 154 h 189"/>
                <a:gd name="T108" fmla="*/ 69 w 159"/>
                <a:gd name="T109" fmla="*/ 156 h 189"/>
                <a:gd name="T110" fmla="*/ 38 w 159"/>
                <a:gd name="T111" fmla="*/ 156 h 1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9"/>
                <a:gd name="T169" fmla="*/ 0 h 189"/>
                <a:gd name="T170" fmla="*/ 159 w 159"/>
                <a:gd name="T171" fmla="*/ 189 h 1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9" h="189">
                  <a:moveTo>
                    <a:pt x="0" y="189"/>
                  </a:moveTo>
                  <a:lnTo>
                    <a:pt x="63" y="189"/>
                  </a:lnTo>
                  <a:lnTo>
                    <a:pt x="72" y="189"/>
                  </a:lnTo>
                  <a:lnTo>
                    <a:pt x="81" y="189"/>
                  </a:lnTo>
                  <a:lnTo>
                    <a:pt x="90" y="188"/>
                  </a:lnTo>
                  <a:lnTo>
                    <a:pt x="99" y="186"/>
                  </a:lnTo>
                  <a:lnTo>
                    <a:pt x="107" y="185"/>
                  </a:lnTo>
                  <a:lnTo>
                    <a:pt x="114" y="181"/>
                  </a:lnTo>
                  <a:lnTo>
                    <a:pt x="122" y="177"/>
                  </a:lnTo>
                  <a:lnTo>
                    <a:pt x="128" y="172"/>
                  </a:lnTo>
                  <a:lnTo>
                    <a:pt x="135" y="166"/>
                  </a:lnTo>
                  <a:lnTo>
                    <a:pt x="141" y="159"/>
                  </a:lnTo>
                  <a:lnTo>
                    <a:pt x="146" y="150"/>
                  </a:lnTo>
                  <a:lnTo>
                    <a:pt x="151" y="141"/>
                  </a:lnTo>
                  <a:lnTo>
                    <a:pt x="154" y="131"/>
                  </a:lnTo>
                  <a:lnTo>
                    <a:pt x="156" y="119"/>
                  </a:lnTo>
                  <a:lnTo>
                    <a:pt x="159" y="107"/>
                  </a:lnTo>
                  <a:lnTo>
                    <a:pt x="159" y="95"/>
                  </a:lnTo>
                  <a:lnTo>
                    <a:pt x="159" y="83"/>
                  </a:lnTo>
                  <a:lnTo>
                    <a:pt x="158" y="72"/>
                  </a:lnTo>
                  <a:lnTo>
                    <a:pt x="155" y="62"/>
                  </a:lnTo>
                  <a:lnTo>
                    <a:pt x="153" y="53"/>
                  </a:lnTo>
                  <a:lnTo>
                    <a:pt x="151" y="44"/>
                  </a:lnTo>
                  <a:lnTo>
                    <a:pt x="146" y="37"/>
                  </a:lnTo>
                  <a:lnTo>
                    <a:pt x="143" y="29"/>
                  </a:lnTo>
                  <a:lnTo>
                    <a:pt x="137" y="24"/>
                  </a:lnTo>
                  <a:lnTo>
                    <a:pt x="132" y="18"/>
                  </a:lnTo>
                  <a:lnTo>
                    <a:pt x="125" y="13"/>
                  </a:lnTo>
                  <a:lnTo>
                    <a:pt x="118" y="9"/>
                  </a:lnTo>
                  <a:lnTo>
                    <a:pt x="111" y="5"/>
                  </a:lnTo>
                  <a:lnTo>
                    <a:pt x="103" y="3"/>
                  </a:lnTo>
                  <a:lnTo>
                    <a:pt x="94" y="1"/>
                  </a:lnTo>
                  <a:lnTo>
                    <a:pt x="84" y="0"/>
                  </a:lnTo>
                  <a:lnTo>
                    <a:pt x="74" y="0"/>
                  </a:lnTo>
                  <a:lnTo>
                    <a:pt x="0" y="0"/>
                  </a:lnTo>
                  <a:lnTo>
                    <a:pt x="0" y="189"/>
                  </a:lnTo>
                  <a:close/>
                  <a:moveTo>
                    <a:pt x="38" y="156"/>
                  </a:moveTo>
                  <a:lnTo>
                    <a:pt x="38" y="33"/>
                  </a:lnTo>
                  <a:lnTo>
                    <a:pt x="74" y="33"/>
                  </a:lnTo>
                  <a:lnTo>
                    <a:pt x="85" y="34"/>
                  </a:lnTo>
                  <a:lnTo>
                    <a:pt x="94" y="36"/>
                  </a:lnTo>
                  <a:lnTo>
                    <a:pt x="102" y="42"/>
                  </a:lnTo>
                  <a:lnTo>
                    <a:pt x="108" y="47"/>
                  </a:lnTo>
                  <a:lnTo>
                    <a:pt x="113" y="56"/>
                  </a:lnTo>
                  <a:lnTo>
                    <a:pt x="117" y="68"/>
                  </a:lnTo>
                  <a:lnTo>
                    <a:pt x="118" y="80"/>
                  </a:lnTo>
                  <a:lnTo>
                    <a:pt x="120" y="95"/>
                  </a:lnTo>
                  <a:lnTo>
                    <a:pt x="118" y="109"/>
                  </a:lnTo>
                  <a:lnTo>
                    <a:pt x="116" y="123"/>
                  </a:lnTo>
                  <a:lnTo>
                    <a:pt x="113" y="133"/>
                  </a:lnTo>
                  <a:lnTo>
                    <a:pt x="107" y="141"/>
                  </a:lnTo>
                  <a:lnTo>
                    <a:pt x="100" y="148"/>
                  </a:lnTo>
                  <a:lnTo>
                    <a:pt x="91" y="152"/>
                  </a:lnTo>
                  <a:lnTo>
                    <a:pt x="81" y="154"/>
                  </a:lnTo>
                  <a:lnTo>
                    <a:pt x="69" y="156"/>
                  </a:lnTo>
                  <a:lnTo>
                    <a:pt x="38" y="156"/>
                  </a:lnTo>
                  <a:close/>
                </a:path>
              </a:pathLst>
            </a:custGeom>
            <a:solidFill>
              <a:srgbClr val="000000"/>
            </a:solidFill>
            <a:ln w="9525">
              <a:noFill/>
              <a:round/>
              <a:headEnd/>
              <a:tailEnd/>
            </a:ln>
          </p:spPr>
          <p:txBody>
            <a:bodyPr/>
            <a:lstStyle/>
            <a:p>
              <a:endParaRPr lang="es-ES"/>
            </a:p>
          </p:txBody>
        </p:sp>
        <p:sp>
          <p:nvSpPr>
            <p:cNvPr id="35031" name="Freeform 208"/>
            <p:cNvSpPr>
              <a:spLocks/>
            </p:cNvSpPr>
            <p:nvPr/>
          </p:nvSpPr>
          <p:spPr bwMode="auto">
            <a:xfrm>
              <a:off x="900" y="3545"/>
              <a:ext cx="47" cy="63"/>
            </a:xfrm>
            <a:custGeom>
              <a:avLst/>
              <a:gdLst>
                <a:gd name="T0" fmla="*/ 0 w 141"/>
                <a:gd name="T1" fmla="*/ 189 h 189"/>
                <a:gd name="T2" fmla="*/ 141 w 141"/>
                <a:gd name="T3" fmla="*/ 189 h 189"/>
                <a:gd name="T4" fmla="*/ 141 w 141"/>
                <a:gd name="T5" fmla="*/ 154 h 189"/>
                <a:gd name="T6" fmla="*/ 38 w 141"/>
                <a:gd name="T7" fmla="*/ 154 h 189"/>
                <a:gd name="T8" fmla="*/ 38 w 141"/>
                <a:gd name="T9" fmla="*/ 105 h 189"/>
                <a:gd name="T10" fmla="*/ 127 w 141"/>
                <a:gd name="T11" fmla="*/ 105 h 189"/>
                <a:gd name="T12" fmla="*/ 127 w 141"/>
                <a:gd name="T13" fmla="*/ 72 h 189"/>
                <a:gd name="T14" fmla="*/ 38 w 141"/>
                <a:gd name="T15" fmla="*/ 72 h 189"/>
                <a:gd name="T16" fmla="*/ 38 w 141"/>
                <a:gd name="T17" fmla="*/ 33 h 189"/>
                <a:gd name="T18" fmla="*/ 136 w 141"/>
                <a:gd name="T19" fmla="*/ 33 h 189"/>
                <a:gd name="T20" fmla="*/ 136 w 141"/>
                <a:gd name="T21" fmla="*/ 0 h 189"/>
                <a:gd name="T22" fmla="*/ 0 w 141"/>
                <a:gd name="T23" fmla="*/ 0 h 189"/>
                <a:gd name="T24" fmla="*/ 0 w 141"/>
                <a:gd name="T25" fmla="*/ 189 h 1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1"/>
                <a:gd name="T40" fmla="*/ 0 h 189"/>
                <a:gd name="T41" fmla="*/ 141 w 141"/>
                <a:gd name="T42" fmla="*/ 189 h 1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1" h="189">
                  <a:moveTo>
                    <a:pt x="0" y="189"/>
                  </a:moveTo>
                  <a:lnTo>
                    <a:pt x="141" y="189"/>
                  </a:lnTo>
                  <a:lnTo>
                    <a:pt x="141" y="154"/>
                  </a:lnTo>
                  <a:lnTo>
                    <a:pt x="38" y="154"/>
                  </a:lnTo>
                  <a:lnTo>
                    <a:pt x="38" y="105"/>
                  </a:lnTo>
                  <a:lnTo>
                    <a:pt x="127" y="105"/>
                  </a:lnTo>
                  <a:lnTo>
                    <a:pt x="127" y="72"/>
                  </a:lnTo>
                  <a:lnTo>
                    <a:pt x="38" y="72"/>
                  </a:lnTo>
                  <a:lnTo>
                    <a:pt x="38" y="33"/>
                  </a:lnTo>
                  <a:lnTo>
                    <a:pt x="136" y="33"/>
                  </a:lnTo>
                  <a:lnTo>
                    <a:pt x="136" y="0"/>
                  </a:lnTo>
                  <a:lnTo>
                    <a:pt x="0" y="0"/>
                  </a:lnTo>
                  <a:lnTo>
                    <a:pt x="0" y="189"/>
                  </a:lnTo>
                  <a:close/>
                </a:path>
              </a:pathLst>
            </a:custGeom>
            <a:solidFill>
              <a:srgbClr val="000000"/>
            </a:solidFill>
            <a:ln w="9525">
              <a:noFill/>
              <a:round/>
              <a:headEnd/>
              <a:tailEnd/>
            </a:ln>
          </p:spPr>
          <p:txBody>
            <a:bodyPr/>
            <a:lstStyle/>
            <a:p>
              <a:endParaRPr lang="es-ES"/>
            </a:p>
          </p:txBody>
        </p:sp>
        <p:sp>
          <p:nvSpPr>
            <p:cNvPr id="35032" name="Freeform 209"/>
            <p:cNvSpPr>
              <a:spLocks/>
            </p:cNvSpPr>
            <p:nvPr/>
          </p:nvSpPr>
          <p:spPr bwMode="auto">
            <a:xfrm>
              <a:off x="977" y="3544"/>
              <a:ext cx="57" cy="66"/>
            </a:xfrm>
            <a:custGeom>
              <a:avLst/>
              <a:gdLst>
                <a:gd name="T0" fmla="*/ 133 w 171"/>
                <a:gd name="T1" fmla="*/ 129 h 198"/>
                <a:gd name="T2" fmla="*/ 128 w 171"/>
                <a:gd name="T3" fmla="*/ 144 h 198"/>
                <a:gd name="T4" fmla="*/ 118 w 171"/>
                <a:gd name="T5" fmla="*/ 154 h 198"/>
                <a:gd name="T6" fmla="*/ 106 w 171"/>
                <a:gd name="T7" fmla="*/ 161 h 198"/>
                <a:gd name="T8" fmla="*/ 89 w 171"/>
                <a:gd name="T9" fmla="*/ 163 h 198"/>
                <a:gd name="T10" fmla="*/ 68 w 171"/>
                <a:gd name="T11" fmla="*/ 158 h 198"/>
                <a:gd name="T12" fmla="*/ 52 w 171"/>
                <a:gd name="T13" fmla="*/ 146 h 198"/>
                <a:gd name="T14" fmla="*/ 42 w 171"/>
                <a:gd name="T15" fmla="*/ 127 h 198"/>
                <a:gd name="T16" fmla="*/ 39 w 171"/>
                <a:gd name="T17" fmla="*/ 100 h 198"/>
                <a:gd name="T18" fmla="*/ 42 w 171"/>
                <a:gd name="T19" fmla="*/ 72 h 198"/>
                <a:gd name="T20" fmla="*/ 52 w 171"/>
                <a:gd name="T21" fmla="*/ 52 h 198"/>
                <a:gd name="T22" fmla="*/ 69 w 171"/>
                <a:gd name="T23" fmla="*/ 40 h 198"/>
                <a:gd name="T24" fmla="*/ 92 w 171"/>
                <a:gd name="T25" fmla="*/ 35 h 198"/>
                <a:gd name="T26" fmla="*/ 107 w 171"/>
                <a:gd name="T27" fmla="*/ 38 h 198"/>
                <a:gd name="T28" fmla="*/ 120 w 171"/>
                <a:gd name="T29" fmla="*/ 43 h 198"/>
                <a:gd name="T30" fmla="*/ 128 w 171"/>
                <a:gd name="T31" fmla="*/ 53 h 198"/>
                <a:gd name="T32" fmla="*/ 133 w 171"/>
                <a:gd name="T33" fmla="*/ 68 h 198"/>
                <a:gd name="T34" fmla="*/ 169 w 171"/>
                <a:gd name="T35" fmla="*/ 52 h 198"/>
                <a:gd name="T36" fmla="*/ 158 w 171"/>
                <a:gd name="T37" fmla="*/ 28 h 198"/>
                <a:gd name="T38" fmla="*/ 136 w 171"/>
                <a:gd name="T39" fmla="*/ 11 h 198"/>
                <a:gd name="T40" fmla="*/ 108 w 171"/>
                <a:gd name="T41" fmla="*/ 2 h 198"/>
                <a:gd name="T42" fmla="*/ 80 w 171"/>
                <a:gd name="T43" fmla="*/ 0 h 198"/>
                <a:gd name="T44" fmla="*/ 61 w 171"/>
                <a:gd name="T45" fmla="*/ 4 h 198"/>
                <a:gd name="T46" fmla="*/ 43 w 171"/>
                <a:gd name="T47" fmla="*/ 11 h 198"/>
                <a:gd name="T48" fmla="*/ 30 w 171"/>
                <a:gd name="T49" fmla="*/ 20 h 198"/>
                <a:gd name="T50" fmla="*/ 18 w 171"/>
                <a:gd name="T51" fmla="*/ 32 h 198"/>
                <a:gd name="T52" fmla="*/ 9 w 171"/>
                <a:gd name="T53" fmla="*/ 48 h 198"/>
                <a:gd name="T54" fmla="*/ 3 w 171"/>
                <a:gd name="T55" fmla="*/ 66 h 198"/>
                <a:gd name="T56" fmla="*/ 0 w 171"/>
                <a:gd name="T57" fmla="*/ 87 h 198"/>
                <a:gd name="T58" fmla="*/ 0 w 171"/>
                <a:gd name="T59" fmla="*/ 111 h 198"/>
                <a:gd name="T60" fmla="*/ 3 w 171"/>
                <a:gd name="T61" fmla="*/ 131 h 198"/>
                <a:gd name="T62" fmla="*/ 9 w 171"/>
                <a:gd name="T63" fmla="*/ 149 h 198"/>
                <a:gd name="T64" fmla="*/ 18 w 171"/>
                <a:gd name="T65" fmla="*/ 165 h 198"/>
                <a:gd name="T66" fmla="*/ 29 w 171"/>
                <a:gd name="T67" fmla="*/ 178 h 198"/>
                <a:gd name="T68" fmla="*/ 42 w 171"/>
                <a:gd name="T69" fmla="*/ 188 h 198"/>
                <a:gd name="T70" fmla="*/ 59 w 171"/>
                <a:gd name="T71" fmla="*/ 194 h 198"/>
                <a:gd name="T72" fmla="*/ 78 w 171"/>
                <a:gd name="T73" fmla="*/ 198 h 198"/>
                <a:gd name="T74" fmla="*/ 105 w 171"/>
                <a:gd name="T75" fmla="*/ 197 h 198"/>
                <a:gd name="T76" fmla="*/ 135 w 171"/>
                <a:gd name="T77" fmla="*/ 187 h 198"/>
                <a:gd name="T78" fmla="*/ 157 w 171"/>
                <a:gd name="T79" fmla="*/ 169 h 198"/>
                <a:gd name="T80" fmla="*/ 169 w 171"/>
                <a:gd name="T81" fmla="*/ 144 h 1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1"/>
                <a:gd name="T124" fmla="*/ 0 h 198"/>
                <a:gd name="T125" fmla="*/ 171 w 171"/>
                <a:gd name="T126" fmla="*/ 198 h 19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1" h="198">
                  <a:moveTo>
                    <a:pt x="171" y="129"/>
                  </a:moveTo>
                  <a:lnTo>
                    <a:pt x="133" y="129"/>
                  </a:lnTo>
                  <a:lnTo>
                    <a:pt x="131" y="137"/>
                  </a:lnTo>
                  <a:lnTo>
                    <a:pt x="128" y="144"/>
                  </a:lnTo>
                  <a:lnTo>
                    <a:pt x="124" y="149"/>
                  </a:lnTo>
                  <a:lnTo>
                    <a:pt x="118" y="154"/>
                  </a:lnTo>
                  <a:lnTo>
                    <a:pt x="113" y="158"/>
                  </a:lnTo>
                  <a:lnTo>
                    <a:pt x="106" y="161"/>
                  </a:lnTo>
                  <a:lnTo>
                    <a:pt x="98" y="163"/>
                  </a:lnTo>
                  <a:lnTo>
                    <a:pt x="89" y="163"/>
                  </a:lnTo>
                  <a:lnTo>
                    <a:pt x="78" y="162"/>
                  </a:lnTo>
                  <a:lnTo>
                    <a:pt x="68" y="158"/>
                  </a:lnTo>
                  <a:lnTo>
                    <a:pt x="59" y="154"/>
                  </a:lnTo>
                  <a:lnTo>
                    <a:pt x="52" y="146"/>
                  </a:lnTo>
                  <a:lnTo>
                    <a:pt x="47" y="137"/>
                  </a:lnTo>
                  <a:lnTo>
                    <a:pt x="42" y="127"/>
                  </a:lnTo>
                  <a:lnTo>
                    <a:pt x="40" y="114"/>
                  </a:lnTo>
                  <a:lnTo>
                    <a:pt x="39" y="100"/>
                  </a:lnTo>
                  <a:lnTo>
                    <a:pt x="40" y="85"/>
                  </a:lnTo>
                  <a:lnTo>
                    <a:pt x="42" y="72"/>
                  </a:lnTo>
                  <a:lnTo>
                    <a:pt x="47" y="61"/>
                  </a:lnTo>
                  <a:lnTo>
                    <a:pt x="52" y="52"/>
                  </a:lnTo>
                  <a:lnTo>
                    <a:pt x="60" y="44"/>
                  </a:lnTo>
                  <a:lnTo>
                    <a:pt x="69" y="40"/>
                  </a:lnTo>
                  <a:lnTo>
                    <a:pt x="79" y="37"/>
                  </a:lnTo>
                  <a:lnTo>
                    <a:pt x="92" y="35"/>
                  </a:lnTo>
                  <a:lnTo>
                    <a:pt x="99" y="35"/>
                  </a:lnTo>
                  <a:lnTo>
                    <a:pt x="107" y="38"/>
                  </a:lnTo>
                  <a:lnTo>
                    <a:pt x="114" y="40"/>
                  </a:lnTo>
                  <a:lnTo>
                    <a:pt x="120" y="43"/>
                  </a:lnTo>
                  <a:lnTo>
                    <a:pt x="125" y="48"/>
                  </a:lnTo>
                  <a:lnTo>
                    <a:pt x="128" y="53"/>
                  </a:lnTo>
                  <a:lnTo>
                    <a:pt x="131" y="60"/>
                  </a:lnTo>
                  <a:lnTo>
                    <a:pt x="133" y="68"/>
                  </a:lnTo>
                  <a:lnTo>
                    <a:pt x="171" y="68"/>
                  </a:lnTo>
                  <a:lnTo>
                    <a:pt x="169" y="52"/>
                  </a:lnTo>
                  <a:lnTo>
                    <a:pt x="164" y="40"/>
                  </a:lnTo>
                  <a:lnTo>
                    <a:pt x="158" y="28"/>
                  </a:lnTo>
                  <a:lnTo>
                    <a:pt x="148" y="18"/>
                  </a:lnTo>
                  <a:lnTo>
                    <a:pt x="136" y="11"/>
                  </a:lnTo>
                  <a:lnTo>
                    <a:pt x="124" y="5"/>
                  </a:lnTo>
                  <a:lnTo>
                    <a:pt x="108" y="2"/>
                  </a:lnTo>
                  <a:lnTo>
                    <a:pt x="92" y="0"/>
                  </a:lnTo>
                  <a:lnTo>
                    <a:pt x="80" y="0"/>
                  </a:lnTo>
                  <a:lnTo>
                    <a:pt x="70" y="2"/>
                  </a:lnTo>
                  <a:lnTo>
                    <a:pt x="61" y="4"/>
                  </a:lnTo>
                  <a:lnTo>
                    <a:pt x="52" y="7"/>
                  </a:lnTo>
                  <a:lnTo>
                    <a:pt x="43" y="11"/>
                  </a:lnTo>
                  <a:lnTo>
                    <a:pt x="37" y="15"/>
                  </a:lnTo>
                  <a:lnTo>
                    <a:pt x="30" y="20"/>
                  </a:lnTo>
                  <a:lnTo>
                    <a:pt x="23" y="26"/>
                  </a:lnTo>
                  <a:lnTo>
                    <a:pt x="18" y="32"/>
                  </a:lnTo>
                  <a:lnTo>
                    <a:pt x="13" y="40"/>
                  </a:lnTo>
                  <a:lnTo>
                    <a:pt x="9" y="48"/>
                  </a:lnTo>
                  <a:lnTo>
                    <a:pt x="5" y="57"/>
                  </a:lnTo>
                  <a:lnTo>
                    <a:pt x="3" y="66"/>
                  </a:lnTo>
                  <a:lnTo>
                    <a:pt x="1" y="77"/>
                  </a:lnTo>
                  <a:lnTo>
                    <a:pt x="0" y="87"/>
                  </a:lnTo>
                  <a:lnTo>
                    <a:pt x="0" y="100"/>
                  </a:lnTo>
                  <a:lnTo>
                    <a:pt x="0" y="111"/>
                  </a:lnTo>
                  <a:lnTo>
                    <a:pt x="1" y="121"/>
                  </a:lnTo>
                  <a:lnTo>
                    <a:pt x="3" y="131"/>
                  </a:lnTo>
                  <a:lnTo>
                    <a:pt x="5" y="141"/>
                  </a:lnTo>
                  <a:lnTo>
                    <a:pt x="9" y="149"/>
                  </a:lnTo>
                  <a:lnTo>
                    <a:pt x="13" y="158"/>
                  </a:lnTo>
                  <a:lnTo>
                    <a:pt x="18" y="165"/>
                  </a:lnTo>
                  <a:lnTo>
                    <a:pt x="23" y="172"/>
                  </a:lnTo>
                  <a:lnTo>
                    <a:pt x="29" y="178"/>
                  </a:lnTo>
                  <a:lnTo>
                    <a:pt x="36" y="183"/>
                  </a:lnTo>
                  <a:lnTo>
                    <a:pt x="42" y="188"/>
                  </a:lnTo>
                  <a:lnTo>
                    <a:pt x="50" y="191"/>
                  </a:lnTo>
                  <a:lnTo>
                    <a:pt x="59" y="194"/>
                  </a:lnTo>
                  <a:lnTo>
                    <a:pt x="68" y="197"/>
                  </a:lnTo>
                  <a:lnTo>
                    <a:pt x="78" y="198"/>
                  </a:lnTo>
                  <a:lnTo>
                    <a:pt x="88" y="198"/>
                  </a:lnTo>
                  <a:lnTo>
                    <a:pt x="105" y="197"/>
                  </a:lnTo>
                  <a:lnTo>
                    <a:pt x="121" y="193"/>
                  </a:lnTo>
                  <a:lnTo>
                    <a:pt x="135" y="187"/>
                  </a:lnTo>
                  <a:lnTo>
                    <a:pt x="146" y="179"/>
                  </a:lnTo>
                  <a:lnTo>
                    <a:pt x="157" y="169"/>
                  </a:lnTo>
                  <a:lnTo>
                    <a:pt x="163" y="157"/>
                  </a:lnTo>
                  <a:lnTo>
                    <a:pt x="169" y="144"/>
                  </a:lnTo>
                  <a:lnTo>
                    <a:pt x="171" y="129"/>
                  </a:lnTo>
                  <a:close/>
                </a:path>
              </a:pathLst>
            </a:custGeom>
            <a:solidFill>
              <a:srgbClr val="000000"/>
            </a:solidFill>
            <a:ln w="9525">
              <a:noFill/>
              <a:round/>
              <a:headEnd/>
              <a:tailEnd/>
            </a:ln>
          </p:spPr>
          <p:txBody>
            <a:bodyPr/>
            <a:lstStyle/>
            <a:p>
              <a:endParaRPr lang="es-ES"/>
            </a:p>
          </p:txBody>
        </p:sp>
        <p:sp>
          <p:nvSpPr>
            <p:cNvPr id="35033" name="Freeform 210"/>
            <p:cNvSpPr>
              <a:spLocks noEditPoints="1"/>
            </p:cNvSpPr>
            <p:nvPr/>
          </p:nvSpPr>
          <p:spPr bwMode="auto">
            <a:xfrm>
              <a:off x="1037" y="3545"/>
              <a:ext cx="60" cy="63"/>
            </a:xfrm>
            <a:custGeom>
              <a:avLst/>
              <a:gdLst>
                <a:gd name="T0" fmla="*/ 67 w 179"/>
                <a:gd name="T1" fmla="*/ 0 h 189"/>
                <a:gd name="T2" fmla="*/ 0 w 179"/>
                <a:gd name="T3" fmla="*/ 189 h 189"/>
                <a:gd name="T4" fmla="*/ 40 w 179"/>
                <a:gd name="T5" fmla="*/ 189 h 189"/>
                <a:gd name="T6" fmla="*/ 53 w 179"/>
                <a:gd name="T7" fmla="*/ 150 h 189"/>
                <a:gd name="T8" fmla="*/ 126 w 179"/>
                <a:gd name="T9" fmla="*/ 150 h 189"/>
                <a:gd name="T10" fmla="*/ 139 w 179"/>
                <a:gd name="T11" fmla="*/ 189 h 189"/>
                <a:gd name="T12" fmla="*/ 179 w 179"/>
                <a:gd name="T13" fmla="*/ 189 h 189"/>
                <a:gd name="T14" fmla="*/ 112 w 179"/>
                <a:gd name="T15" fmla="*/ 0 h 189"/>
                <a:gd name="T16" fmla="*/ 67 w 179"/>
                <a:gd name="T17" fmla="*/ 0 h 189"/>
                <a:gd name="T18" fmla="*/ 90 w 179"/>
                <a:gd name="T19" fmla="*/ 38 h 189"/>
                <a:gd name="T20" fmla="*/ 116 w 179"/>
                <a:gd name="T21" fmla="*/ 118 h 189"/>
                <a:gd name="T22" fmla="*/ 63 w 179"/>
                <a:gd name="T23" fmla="*/ 118 h 189"/>
                <a:gd name="T24" fmla="*/ 90 w 179"/>
                <a:gd name="T25" fmla="*/ 38 h 1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89"/>
                <a:gd name="T41" fmla="*/ 179 w 179"/>
                <a:gd name="T42" fmla="*/ 189 h 1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89">
                  <a:moveTo>
                    <a:pt x="67" y="0"/>
                  </a:moveTo>
                  <a:lnTo>
                    <a:pt x="0" y="189"/>
                  </a:lnTo>
                  <a:lnTo>
                    <a:pt x="40" y="189"/>
                  </a:lnTo>
                  <a:lnTo>
                    <a:pt x="53" y="150"/>
                  </a:lnTo>
                  <a:lnTo>
                    <a:pt x="126" y="150"/>
                  </a:lnTo>
                  <a:lnTo>
                    <a:pt x="139" y="189"/>
                  </a:lnTo>
                  <a:lnTo>
                    <a:pt x="179" y="189"/>
                  </a:lnTo>
                  <a:lnTo>
                    <a:pt x="112" y="0"/>
                  </a:lnTo>
                  <a:lnTo>
                    <a:pt x="67" y="0"/>
                  </a:lnTo>
                  <a:close/>
                  <a:moveTo>
                    <a:pt x="90" y="38"/>
                  </a:moveTo>
                  <a:lnTo>
                    <a:pt x="116" y="118"/>
                  </a:lnTo>
                  <a:lnTo>
                    <a:pt x="63" y="118"/>
                  </a:lnTo>
                  <a:lnTo>
                    <a:pt x="90" y="38"/>
                  </a:lnTo>
                  <a:close/>
                </a:path>
              </a:pathLst>
            </a:custGeom>
            <a:solidFill>
              <a:srgbClr val="000000"/>
            </a:solidFill>
            <a:ln w="9525">
              <a:noFill/>
              <a:round/>
              <a:headEnd/>
              <a:tailEnd/>
            </a:ln>
          </p:spPr>
          <p:txBody>
            <a:bodyPr/>
            <a:lstStyle/>
            <a:p>
              <a:endParaRPr lang="es-ES"/>
            </a:p>
          </p:txBody>
        </p:sp>
        <p:sp>
          <p:nvSpPr>
            <p:cNvPr id="35034" name="Freeform 211"/>
            <p:cNvSpPr>
              <a:spLocks/>
            </p:cNvSpPr>
            <p:nvPr/>
          </p:nvSpPr>
          <p:spPr bwMode="auto">
            <a:xfrm>
              <a:off x="1102" y="3545"/>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6 h 194"/>
                <a:gd name="T10" fmla="*/ 5 w 150"/>
                <a:gd name="T11" fmla="*/ 153 h 194"/>
                <a:gd name="T12" fmla="*/ 8 w 150"/>
                <a:gd name="T13" fmla="*/ 160 h 194"/>
                <a:gd name="T14" fmla="*/ 11 w 150"/>
                <a:gd name="T15" fmla="*/ 166 h 194"/>
                <a:gd name="T16" fmla="*/ 15 w 150"/>
                <a:gd name="T17" fmla="*/ 170 h 194"/>
                <a:gd name="T18" fmla="*/ 19 w 150"/>
                <a:gd name="T19" fmla="*/ 176 h 194"/>
                <a:gd name="T20" fmla="*/ 25 w 150"/>
                <a:gd name="T21" fmla="*/ 180 h 194"/>
                <a:gd name="T22" fmla="*/ 30 w 150"/>
                <a:gd name="T23" fmla="*/ 184 h 194"/>
                <a:gd name="T24" fmla="*/ 36 w 150"/>
                <a:gd name="T25" fmla="*/ 187 h 194"/>
                <a:gd name="T26" fmla="*/ 43 w 150"/>
                <a:gd name="T27" fmla="*/ 189 h 194"/>
                <a:gd name="T28" fmla="*/ 51 w 150"/>
                <a:gd name="T29" fmla="*/ 192 h 194"/>
                <a:gd name="T30" fmla="*/ 58 w 150"/>
                <a:gd name="T31" fmla="*/ 193 h 194"/>
                <a:gd name="T32" fmla="*/ 66 w 150"/>
                <a:gd name="T33" fmla="*/ 194 h 194"/>
                <a:gd name="T34" fmla="*/ 75 w 150"/>
                <a:gd name="T35" fmla="*/ 194 h 194"/>
                <a:gd name="T36" fmla="*/ 84 w 150"/>
                <a:gd name="T37" fmla="*/ 194 h 194"/>
                <a:gd name="T38" fmla="*/ 92 w 150"/>
                <a:gd name="T39" fmla="*/ 193 h 194"/>
                <a:gd name="T40" fmla="*/ 100 w 150"/>
                <a:gd name="T41" fmla="*/ 192 h 194"/>
                <a:gd name="T42" fmla="*/ 108 w 150"/>
                <a:gd name="T43" fmla="*/ 189 h 194"/>
                <a:gd name="T44" fmla="*/ 114 w 150"/>
                <a:gd name="T45" fmla="*/ 187 h 194"/>
                <a:gd name="T46" fmla="*/ 120 w 150"/>
                <a:gd name="T47" fmla="*/ 184 h 194"/>
                <a:gd name="T48" fmla="*/ 126 w 150"/>
                <a:gd name="T49" fmla="*/ 180 h 194"/>
                <a:gd name="T50" fmla="*/ 131 w 150"/>
                <a:gd name="T51" fmla="*/ 176 h 194"/>
                <a:gd name="T52" fmla="*/ 136 w 150"/>
                <a:gd name="T53" fmla="*/ 170 h 194"/>
                <a:gd name="T54" fmla="*/ 139 w 150"/>
                <a:gd name="T55" fmla="*/ 166 h 194"/>
                <a:gd name="T56" fmla="*/ 142 w 150"/>
                <a:gd name="T57" fmla="*/ 160 h 194"/>
                <a:gd name="T58" fmla="*/ 146 w 150"/>
                <a:gd name="T59" fmla="*/ 153 h 194"/>
                <a:gd name="T60" fmla="*/ 148 w 150"/>
                <a:gd name="T61" fmla="*/ 146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8 h 194"/>
                <a:gd name="T74" fmla="*/ 112 w 150"/>
                <a:gd name="T75" fmla="*/ 128 h 194"/>
                <a:gd name="T76" fmla="*/ 110 w 150"/>
                <a:gd name="T77" fmla="*/ 136 h 194"/>
                <a:gd name="T78" fmla="*/ 108 w 150"/>
                <a:gd name="T79" fmla="*/ 144 h 194"/>
                <a:gd name="T80" fmla="*/ 103 w 150"/>
                <a:gd name="T81" fmla="*/ 150 h 194"/>
                <a:gd name="T82" fmla="*/ 99 w 150"/>
                <a:gd name="T83" fmla="*/ 154 h 194"/>
                <a:gd name="T84" fmla="*/ 92 w 150"/>
                <a:gd name="T85" fmla="*/ 158 h 194"/>
                <a:gd name="T86" fmla="*/ 84 w 150"/>
                <a:gd name="T87" fmla="*/ 159 h 194"/>
                <a:gd name="T88" fmla="*/ 75 w 150"/>
                <a:gd name="T89" fmla="*/ 160 h 194"/>
                <a:gd name="T90" fmla="*/ 66 w 150"/>
                <a:gd name="T91" fmla="*/ 159 h 194"/>
                <a:gd name="T92" fmla="*/ 59 w 150"/>
                <a:gd name="T93" fmla="*/ 158 h 194"/>
                <a:gd name="T94" fmla="*/ 53 w 150"/>
                <a:gd name="T95" fmla="*/ 154 h 194"/>
                <a:gd name="T96" fmla="*/ 48 w 150"/>
                <a:gd name="T97" fmla="*/ 150 h 194"/>
                <a:gd name="T98" fmla="*/ 44 w 150"/>
                <a:gd name="T99" fmla="*/ 144 h 194"/>
                <a:gd name="T100" fmla="*/ 42 w 150"/>
                <a:gd name="T101" fmla="*/ 136 h 194"/>
                <a:gd name="T102" fmla="*/ 39 w 150"/>
                <a:gd name="T103" fmla="*/ 128 h 194"/>
                <a:gd name="T104" fmla="*/ 39 w 150"/>
                <a:gd name="T105" fmla="*/ 118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6"/>
                  </a:lnTo>
                  <a:lnTo>
                    <a:pt x="5" y="153"/>
                  </a:lnTo>
                  <a:lnTo>
                    <a:pt x="8" y="160"/>
                  </a:lnTo>
                  <a:lnTo>
                    <a:pt x="11" y="166"/>
                  </a:lnTo>
                  <a:lnTo>
                    <a:pt x="15" y="170"/>
                  </a:lnTo>
                  <a:lnTo>
                    <a:pt x="19" y="176"/>
                  </a:lnTo>
                  <a:lnTo>
                    <a:pt x="25" y="180"/>
                  </a:lnTo>
                  <a:lnTo>
                    <a:pt x="30" y="184"/>
                  </a:lnTo>
                  <a:lnTo>
                    <a:pt x="36" y="187"/>
                  </a:lnTo>
                  <a:lnTo>
                    <a:pt x="43" y="189"/>
                  </a:lnTo>
                  <a:lnTo>
                    <a:pt x="51" y="192"/>
                  </a:lnTo>
                  <a:lnTo>
                    <a:pt x="58" y="193"/>
                  </a:lnTo>
                  <a:lnTo>
                    <a:pt x="66" y="194"/>
                  </a:lnTo>
                  <a:lnTo>
                    <a:pt x="75" y="194"/>
                  </a:lnTo>
                  <a:lnTo>
                    <a:pt x="84" y="194"/>
                  </a:lnTo>
                  <a:lnTo>
                    <a:pt x="92" y="193"/>
                  </a:lnTo>
                  <a:lnTo>
                    <a:pt x="100" y="192"/>
                  </a:lnTo>
                  <a:lnTo>
                    <a:pt x="108" y="189"/>
                  </a:lnTo>
                  <a:lnTo>
                    <a:pt x="114" y="187"/>
                  </a:lnTo>
                  <a:lnTo>
                    <a:pt x="120" y="184"/>
                  </a:lnTo>
                  <a:lnTo>
                    <a:pt x="126" y="180"/>
                  </a:lnTo>
                  <a:lnTo>
                    <a:pt x="131" y="176"/>
                  </a:lnTo>
                  <a:lnTo>
                    <a:pt x="136" y="170"/>
                  </a:lnTo>
                  <a:lnTo>
                    <a:pt x="139" y="166"/>
                  </a:lnTo>
                  <a:lnTo>
                    <a:pt x="142" y="160"/>
                  </a:lnTo>
                  <a:lnTo>
                    <a:pt x="146" y="153"/>
                  </a:lnTo>
                  <a:lnTo>
                    <a:pt x="148" y="146"/>
                  </a:lnTo>
                  <a:lnTo>
                    <a:pt x="149" y="139"/>
                  </a:lnTo>
                  <a:lnTo>
                    <a:pt x="150" y="131"/>
                  </a:lnTo>
                  <a:lnTo>
                    <a:pt x="150" y="122"/>
                  </a:lnTo>
                  <a:lnTo>
                    <a:pt x="150" y="0"/>
                  </a:lnTo>
                  <a:lnTo>
                    <a:pt x="112" y="0"/>
                  </a:lnTo>
                  <a:lnTo>
                    <a:pt x="112" y="118"/>
                  </a:lnTo>
                  <a:lnTo>
                    <a:pt x="112" y="128"/>
                  </a:lnTo>
                  <a:lnTo>
                    <a:pt x="110" y="136"/>
                  </a:lnTo>
                  <a:lnTo>
                    <a:pt x="108" y="144"/>
                  </a:lnTo>
                  <a:lnTo>
                    <a:pt x="103" y="150"/>
                  </a:lnTo>
                  <a:lnTo>
                    <a:pt x="99" y="154"/>
                  </a:lnTo>
                  <a:lnTo>
                    <a:pt x="92" y="158"/>
                  </a:lnTo>
                  <a:lnTo>
                    <a:pt x="84" y="159"/>
                  </a:lnTo>
                  <a:lnTo>
                    <a:pt x="75" y="160"/>
                  </a:lnTo>
                  <a:lnTo>
                    <a:pt x="66" y="159"/>
                  </a:lnTo>
                  <a:lnTo>
                    <a:pt x="59" y="158"/>
                  </a:lnTo>
                  <a:lnTo>
                    <a:pt x="53" y="154"/>
                  </a:lnTo>
                  <a:lnTo>
                    <a:pt x="48" y="150"/>
                  </a:lnTo>
                  <a:lnTo>
                    <a:pt x="44" y="144"/>
                  </a:lnTo>
                  <a:lnTo>
                    <a:pt x="42" y="136"/>
                  </a:lnTo>
                  <a:lnTo>
                    <a:pt x="39" y="128"/>
                  </a:lnTo>
                  <a:lnTo>
                    <a:pt x="39" y="118"/>
                  </a:lnTo>
                  <a:lnTo>
                    <a:pt x="39" y="0"/>
                  </a:lnTo>
                  <a:lnTo>
                    <a:pt x="0" y="0"/>
                  </a:lnTo>
                  <a:close/>
                </a:path>
              </a:pathLst>
            </a:custGeom>
            <a:solidFill>
              <a:srgbClr val="000000"/>
            </a:solidFill>
            <a:ln w="9525">
              <a:noFill/>
              <a:round/>
              <a:headEnd/>
              <a:tailEnd/>
            </a:ln>
          </p:spPr>
          <p:txBody>
            <a:bodyPr/>
            <a:lstStyle/>
            <a:p>
              <a:endParaRPr lang="es-ES"/>
            </a:p>
          </p:txBody>
        </p:sp>
        <p:sp>
          <p:nvSpPr>
            <p:cNvPr id="35035" name="Freeform 212"/>
            <p:cNvSpPr>
              <a:spLocks/>
            </p:cNvSpPr>
            <p:nvPr/>
          </p:nvSpPr>
          <p:spPr bwMode="auto">
            <a:xfrm>
              <a:off x="1161" y="3544"/>
              <a:ext cx="51" cy="66"/>
            </a:xfrm>
            <a:custGeom>
              <a:avLst/>
              <a:gdLst>
                <a:gd name="T0" fmla="*/ 2 w 153"/>
                <a:gd name="T1" fmla="*/ 149 h 198"/>
                <a:gd name="T2" fmla="*/ 12 w 153"/>
                <a:gd name="T3" fmla="*/ 172 h 198"/>
                <a:gd name="T4" fmla="*/ 32 w 153"/>
                <a:gd name="T5" fmla="*/ 189 h 198"/>
                <a:gd name="T6" fmla="*/ 60 w 153"/>
                <a:gd name="T7" fmla="*/ 197 h 198"/>
                <a:gd name="T8" fmla="*/ 95 w 153"/>
                <a:gd name="T9" fmla="*/ 197 h 198"/>
                <a:gd name="T10" fmla="*/ 123 w 153"/>
                <a:gd name="T11" fmla="*/ 189 h 198"/>
                <a:gd name="T12" fmla="*/ 142 w 153"/>
                <a:gd name="T13" fmla="*/ 173 h 198"/>
                <a:gd name="T14" fmla="*/ 152 w 153"/>
                <a:gd name="T15" fmla="*/ 150 h 198"/>
                <a:gd name="T16" fmla="*/ 153 w 153"/>
                <a:gd name="T17" fmla="*/ 130 h 198"/>
                <a:gd name="T18" fmla="*/ 150 w 153"/>
                <a:gd name="T19" fmla="*/ 118 h 198"/>
                <a:gd name="T20" fmla="*/ 144 w 153"/>
                <a:gd name="T21" fmla="*/ 106 h 198"/>
                <a:gd name="T22" fmla="*/ 135 w 153"/>
                <a:gd name="T23" fmla="*/ 99 h 198"/>
                <a:gd name="T24" fmla="*/ 121 w 153"/>
                <a:gd name="T25" fmla="*/ 91 h 198"/>
                <a:gd name="T26" fmla="*/ 98 w 153"/>
                <a:gd name="T27" fmla="*/ 84 h 198"/>
                <a:gd name="T28" fmla="*/ 75 w 153"/>
                <a:gd name="T29" fmla="*/ 77 h 198"/>
                <a:gd name="T30" fmla="*/ 58 w 153"/>
                <a:gd name="T31" fmla="*/ 74 h 198"/>
                <a:gd name="T32" fmla="*/ 47 w 153"/>
                <a:gd name="T33" fmla="*/ 68 h 198"/>
                <a:gd name="T34" fmla="*/ 41 w 153"/>
                <a:gd name="T35" fmla="*/ 60 h 198"/>
                <a:gd name="T36" fmla="*/ 40 w 153"/>
                <a:gd name="T37" fmla="*/ 50 h 198"/>
                <a:gd name="T38" fmla="*/ 45 w 153"/>
                <a:gd name="T39" fmla="*/ 41 h 198"/>
                <a:gd name="T40" fmla="*/ 53 w 153"/>
                <a:gd name="T41" fmla="*/ 35 h 198"/>
                <a:gd name="T42" fmla="*/ 65 w 153"/>
                <a:gd name="T43" fmla="*/ 32 h 198"/>
                <a:gd name="T44" fmla="*/ 81 w 153"/>
                <a:gd name="T45" fmla="*/ 32 h 198"/>
                <a:gd name="T46" fmla="*/ 94 w 153"/>
                <a:gd name="T47" fmla="*/ 37 h 198"/>
                <a:gd name="T48" fmla="*/ 103 w 153"/>
                <a:gd name="T49" fmla="*/ 43 h 198"/>
                <a:gd name="T50" fmla="*/ 109 w 153"/>
                <a:gd name="T51" fmla="*/ 53 h 198"/>
                <a:gd name="T52" fmla="*/ 147 w 153"/>
                <a:gd name="T53" fmla="*/ 60 h 198"/>
                <a:gd name="T54" fmla="*/ 141 w 153"/>
                <a:gd name="T55" fmla="*/ 35 h 198"/>
                <a:gd name="T56" fmla="*/ 128 w 153"/>
                <a:gd name="T57" fmla="*/ 16 h 198"/>
                <a:gd name="T58" fmla="*/ 105 w 153"/>
                <a:gd name="T59" fmla="*/ 5 h 198"/>
                <a:gd name="T60" fmla="*/ 76 w 153"/>
                <a:gd name="T61" fmla="*/ 0 h 198"/>
                <a:gd name="T62" fmla="*/ 45 w 153"/>
                <a:gd name="T63" fmla="*/ 4 h 198"/>
                <a:gd name="T64" fmla="*/ 21 w 153"/>
                <a:gd name="T65" fmla="*/ 15 h 198"/>
                <a:gd name="T66" fmla="*/ 8 w 153"/>
                <a:gd name="T67" fmla="*/ 33 h 198"/>
                <a:gd name="T68" fmla="*/ 3 w 153"/>
                <a:gd name="T69" fmla="*/ 57 h 198"/>
                <a:gd name="T70" fmla="*/ 4 w 153"/>
                <a:gd name="T71" fmla="*/ 70 h 198"/>
                <a:gd name="T72" fmla="*/ 9 w 153"/>
                <a:gd name="T73" fmla="*/ 83 h 198"/>
                <a:gd name="T74" fmla="*/ 14 w 153"/>
                <a:gd name="T75" fmla="*/ 92 h 198"/>
                <a:gd name="T76" fmla="*/ 23 w 153"/>
                <a:gd name="T77" fmla="*/ 100 h 198"/>
                <a:gd name="T78" fmla="*/ 44 w 153"/>
                <a:gd name="T79" fmla="*/ 108 h 198"/>
                <a:gd name="T80" fmla="*/ 65 w 153"/>
                <a:gd name="T81" fmla="*/ 113 h 198"/>
                <a:gd name="T82" fmla="*/ 87 w 153"/>
                <a:gd name="T83" fmla="*/ 119 h 198"/>
                <a:gd name="T84" fmla="*/ 103 w 153"/>
                <a:gd name="T85" fmla="*/ 123 h 198"/>
                <a:gd name="T86" fmla="*/ 112 w 153"/>
                <a:gd name="T87" fmla="*/ 131 h 198"/>
                <a:gd name="T88" fmla="*/ 115 w 153"/>
                <a:gd name="T89" fmla="*/ 141 h 198"/>
                <a:gd name="T90" fmla="*/ 113 w 153"/>
                <a:gd name="T91" fmla="*/ 152 h 198"/>
                <a:gd name="T92" fmla="*/ 106 w 153"/>
                <a:gd name="T93" fmla="*/ 160 h 198"/>
                <a:gd name="T94" fmla="*/ 96 w 153"/>
                <a:gd name="T95" fmla="*/ 164 h 198"/>
                <a:gd name="T96" fmla="*/ 82 w 153"/>
                <a:gd name="T97" fmla="*/ 165 h 198"/>
                <a:gd name="T98" fmla="*/ 64 w 153"/>
                <a:gd name="T99" fmla="*/ 163 h 198"/>
                <a:gd name="T100" fmla="*/ 51 w 153"/>
                <a:gd name="T101" fmla="*/ 157 h 198"/>
                <a:gd name="T102" fmla="*/ 42 w 153"/>
                <a:gd name="T103" fmla="*/ 148 h 198"/>
                <a:gd name="T104" fmla="*/ 38 w 153"/>
                <a:gd name="T105" fmla="*/ 135 h 1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3"/>
                <a:gd name="T160" fmla="*/ 0 h 198"/>
                <a:gd name="T161" fmla="*/ 153 w 153"/>
                <a:gd name="T162" fmla="*/ 198 h 1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3" h="198">
                  <a:moveTo>
                    <a:pt x="0" y="135"/>
                  </a:moveTo>
                  <a:lnTo>
                    <a:pt x="2" y="149"/>
                  </a:lnTo>
                  <a:lnTo>
                    <a:pt x="7" y="162"/>
                  </a:lnTo>
                  <a:lnTo>
                    <a:pt x="12" y="172"/>
                  </a:lnTo>
                  <a:lnTo>
                    <a:pt x="21" y="181"/>
                  </a:lnTo>
                  <a:lnTo>
                    <a:pt x="32" y="189"/>
                  </a:lnTo>
                  <a:lnTo>
                    <a:pt x="46" y="193"/>
                  </a:lnTo>
                  <a:lnTo>
                    <a:pt x="60" y="197"/>
                  </a:lnTo>
                  <a:lnTo>
                    <a:pt x="77" y="198"/>
                  </a:lnTo>
                  <a:lnTo>
                    <a:pt x="95" y="197"/>
                  </a:lnTo>
                  <a:lnTo>
                    <a:pt x="110" y="193"/>
                  </a:lnTo>
                  <a:lnTo>
                    <a:pt x="123" y="189"/>
                  </a:lnTo>
                  <a:lnTo>
                    <a:pt x="134" y="182"/>
                  </a:lnTo>
                  <a:lnTo>
                    <a:pt x="142" y="173"/>
                  </a:lnTo>
                  <a:lnTo>
                    <a:pt x="149" y="163"/>
                  </a:lnTo>
                  <a:lnTo>
                    <a:pt x="152" y="150"/>
                  </a:lnTo>
                  <a:lnTo>
                    <a:pt x="153" y="137"/>
                  </a:lnTo>
                  <a:lnTo>
                    <a:pt x="153" y="130"/>
                  </a:lnTo>
                  <a:lnTo>
                    <a:pt x="152" y="123"/>
                  </a:lnTo>
                  <a:lnTo>
                    <a:pt x="150" y="118"/>
                  </a:lnTo>
                  <a:lnTo>
                    <a:pt x="148" y="112"/>
                  </a:lnTo>
                  <a:lnTo>
                    <a:pt x="144" y="106"/>
                  </a:lnTo>
                  <a:lnTo>
                    <a:pt x="140" y="102"/>
                  </a:lnTo>
                  <a:lnTo>
                    <a:pt x="135" y="99"/>
                  </a:lnTo>
                  <a:lnTo>
                    <a:pt x="130" y="95"/>
                  </a:lnTo>
                  <a:lnTo>
                    <a:pt x="121" y="91"/>
                  </a:lnTo>
                  <a:lnTo>
                    <a:pt x="111" y="87"/>
                  </a:lnTo>
                  <a:lnTo>
                    <a:pt x="98" y="84"/>
                  </a:lnTo>
                  <a:lnTo>
                    <a:pt x="86" y="81"/>
                  </a:lnTo>
                  <a:lnTo>
                    <a:pt x="75" y="77"/>
                  </a:lnTo>
                  <a:lnTo>
                    <a:pt x="66" y="76"/>
                  </a:lnTo>
                  <a:lnTo>
                    <a:pt x="58" y="74"/>
                  </a:lnTo>
                  <a:lnTo>
                    <a:pt x="51" y="72"/>
                  </a:lnTo>
                  <a:lnTo>
                    <a:pt x="47" y="68"/>
                  </a:lnTo>
                  <a:lnTo>
                    <a:pt x="42" y="65"/>
                  </a:lnTo>
                  <a:lnTo>
                    <a:pt x="41" y="60"/>
                  </a:lnTo>
                  <a:lnTo>
                    <a:pt x="40" y="55"/>
                  </a:lnTo>
                  <a:lnTo>
                    <a:pt x="40" y="50"/>
                  </a:lnTo>
                  <a:lnTo>
                    <a:pt x="42" y="46"/>
                  </a:lnTo>
                  <a:lnTo>
                    <a:pt x="45" y="41"/>
                  </a:lnTo>
                  <a:lnTo>
                    <a:pt x="48" y="38"/>
                  </a:lnTo>
                  <a:lnTo>
                    <a:pt x="53" y="35"/>
                  </a:lnTo>
                  <a:lnTo>
                    <a:pt x="58" y="33"/>
                  </a:lnTo>
                  <a:lnTo>
                    <a:pt x="65" y="32"/>
                  </a:lnTo>
                  <a:lnTo>
                    <a:pt x="72" y="32"/>
                  </a:lnTo>
                  <a:lnTo>
                    <a:pt x="81" y="32"/>
                  </a:lnTo>
                  <a:lnTo>
                    <a:pt x="87" y="34"/>
                  </a:lnTo>
                  <a:lnTo>
                    <a:pt x="94" y="37"/>
                  </a:lnTo>
                  <a:lnTo>
                    <a:pt x="98" y="39"/>
                  </a:lnTo>
                  <a:lnTo>
                    <a:pt x="103" y="43"/>
                  </a:lnTo>
                  <a:lnTo>
                    <a:pt x="106" y="48"/>
                  </a:lnTo>
                  <a:lnTo>
                    <a:pt x="109" y="53"/>
                  </a:lnTo>
                  <a:lnTo>
                    <a:pt x="110" y="60"/>
                  </a:lnTo>
                  <a:lnTo>
                    <a:pt x="147" y="60"/>
                  </a:lnTo>
                  <a:lnTo>
                    <a:pt x="146" y="47"/>
                  </a:lnTo>
                  <a:lnTo>
                    <a:pt x="141" y="35"/>
                  </a:lnTo>
                  <a:lnTo>
                    <a:pt x="135" y="25"/>
                  </a:lnTo>
                  <a:lnTo>
                    <a:pt x="128" y="16"/>
                  </a:lnTo>
                  <a:lnTo>
                    <a:pt x="118" y="9"/>
                  </a:lnTo>
                  <a:lnTo>
                    <a:pt x="105" y="5"/>
                  </a:lnTo>
                  <a:lnTo>
                    <a:pt x="92" y="2"/>
                  </a:lnTo>
                  <a:lnTo>
                    <a:pt x="76" y="0"/>
                  </a:lnTo>
                  <a:lnTo>
                    <a:pt x="59" y="2"/>
                  </a:lnTo>
                  <a:lnTo>
                    <a:pt x="45" y="4"/>
                  </a:lnTo>
                  <a:lnTo>
                    <a:pt x="32" y="8"/>
                  </a:lnTo>
                  <a:lnTo>
                    <a:pt x="21" y="15"/>
                  </a:lnTo>
                  <a:lnTo>
                    <a:pt x="13" y="23"/>
                  </a:lnTo>
                  <a:lnTo>
                    <a:pt x="8" y="33"/>
                  </a:lnTo>
                  <a:lnTo>
                    <a:pt x="4" y="44"/>
                  </a:lnTo>
                  <a:lnTo>
                    <a:pt x="3" y="57"/>
                  </a:lnTo>
                  <a:lnTo>
                    <a:pt x="3" y="64"/>
                  </a:lnTo>
                  <a:lnTo>
                    <a:pt x="4" y="70"/>
                  </a:lnTo>
                  <a:lnTo>
                    <a:pt x="7" y="77"/>
                  </a:lnTo>
                  <a:lnTo>
                    <a:pt x="9" y="83"/>
                  </a:lnTo>
                  <a:lnTo>
                    <a:pt x="11" y="87"/>
                  </a:lnTo>
                  <a:lnTo>
                    <a:pt x="14" y="92"/>
                  </a:lnTo>
                  <a:lnTo>
                    <a:pt x="19" y="96"/>
                  </a:lnTo>
                  <a:lnTo>
                    <a:pt x="23" y="100"/>
                  </a:lnTo>
                  <a:lnTo>
                    <a:pt x="33" y="104"/>
                  </a:lnTo>
                  <a:lnTo>
                    <a:pt x="44" y="108"/>
                  </a:lnTo>
                  <a:lnTo>
                    <a:pt x="54" y="111"/>
                  </a:lnTo>
                  <a:lnTo>
                    <a:pt x="65" y="113"/>
                  </a:lnTo>
                  <a:lnTo>
                    <a:pt x="77" y="116"/>
                  </a:lnTo>
                  <a:lnTo>
                    <a:pt x="87" y="119"/>
                  </a:lnTo>
                  <a:lnTo>
                    <a:pt x="96" y="121"/>
                  </a:lnTo>
                  <a:lnTo>
                    <a:pt x="103" y="123"/>
                  </a:lnTo>
                  <a:lnTo>
                    <a:pt x="109" y="127"/>
                  </a:lnTo>
                  <a:lnTo>
                    <a:pt x="112" y="131"/>
                  </a:lnTo>
                  <a:lnTo>
                    <a:pt x="114" y="136"/>
                  </a:lnTo>
                  <a:lnTo>
                    <a:pt x="115" y="141"/>
                  </a:lnTo>
                  <a:lnTo>
                    <a:pt x="115" y="147"/>
                  </a:lnTo>
                  <a:lnTo>
                    <a:pt x="113" y="152"/>
                  </a:lnTo>
                  <a:lnTo>
                    <a:pt x="111" y="156"/>
                  </a:lnTo>
                  <a:lnTo>
                    <a:pt x="106" y="160"/>
                  </a:lnTo>
                  <a:lnTo>
                    <a:pt x="102" y="162"/>
                  </a:lnTo>
                  <a:lnTo>
                    <a:pt x="96" y="164"/>
                  </a:lnTo>
                  <a:lnTo>
                    <a:pt x="90" y="165"/>
                  </a:lnTo>
                  <a:lnTo>
                    <a:pt x="82" y="165"/>
                  </a:lnTo>
                  <a:lnTo>
                    <a:pt x="72" y="165"/>
                  </a:lnTo>
                  <a:lnTo>
                    <a:pt x="64" y="163"/>
                  </a:lnTo>
                  <a:lnTo>
                    <a:pt x="57" y="161"/>
                  </a:lnTo>
                  <a:lnTo>
                    <a:pt x="51" y="157"/>
                  </a:lnTo>
                  <a:lnTo>
                    <a:pt x="46" y="154"/>
                  </a:lnTo>
                  <a:lnTo>
                    <a:pt x="42" y="148"/>
                  </a:lnTo>
                  <a:lnTo>
                    <a:pt x="40" y="143"/>
                  </a:lnTo>
                  <a:lnTo>
                    <a:pt x="38" y="135"/>
                  </a:lnTo>
                  <a:lnTo>
                    <a:pt x="0" y="135"/>
                  </a:lnTo>
                  <a:close/>
                </a:path>
              </a:pathLst>
            </a:custGeom>
            <a:solidFill>
              <a:srgbClr val="000000"/>
            </a:solidFill>
            <a:ln w="9525">
              <a:noFill/>
              <a:round/>
              <a:headEnd/>
              <a:tailEnd/>
            </a:ln>
          </p:spPr>
          <p:txBody>
            <a:bodyPr/>
            <a:lstStyle/>
            <a:p>
              <a:endParaRPr lang="es-ES"/>
            </a:p>
          </p:txBody>
        </p:sp>
        <p:sp>
          <p:nvSpPr>
            <p:cNvPr id="35036" name="Freeform 213"/>
            <p:cNvSpPr>
              <a:spLocks noEditPoints="1"/>
            </p:cNvSpPr>
            <p:nvPr/>
          </p:nvSpPr>
          <p:spPr bwMode="auto">
            <a:xfrm>
              <a:off x="1214" y="3545"/>
              <a:ext cx="60" cy="63"/>
            </a:xfrm>
            <a:custGeom>
              <a:avLst/>
              <a:gdLst>
                <a:gd name="T0" fmla="*/ 67 w 179"/>
                <a:gd name="T1" fmla="*/ 0 h 189"/>
                <a:gd name="T2" fmla="*/ 0 w 179"/>
                <a:gd name="T3" fmla="*/ 189 h 189"/>
                <a:gd name="T4" fmla="*/ 41 w 179"/>
                <a:gd name="T5" fmla="*/ 189 h 189"/>
                <a:gd name="T6" fmla="*/ 53 w 179"/>
                <a:gd name="T7" fmla="*/ 150 h 189"/>
                <a:gd name="T8" fmla="*/ 126 w 179"/>
                <a:gd name="T9" fmla="*/ 150 h 189"/>
                <a:gd name="T10" fmla="*/ 139 w 179"/>
                <a:gd name="T11" fmla="*/ 189 h 189"/>
                <a:gd name="T12" fmla="*/ 179 w 179"/>
                <a:gd name="T13" fmla="*/ 189 h 189"/>
                <a:gd name="T14" fmla="*/ 112 w 179"/>
                <a:gd name="T15" fmla="*/ 0 h 189"/>
                <a:gd name="T16" fmla="*/ 67 w 179"/>
                <a:gd name="T17" fmla="*/ 0 h 189"/>
                <a:gd name="T18" fmla="*/ 90 w 179"/>
                <a:gd name="T19" fmla="*/ 38 h 189"/>
                <a:gd name="T20" fmla="*/ 116 w 179"/>
                <a:gd name="T21" fmla="*/ 118 h 189"/>
                <a:gd name="T22" fmla="*/ 63 w 179"/>
                <a:gd name="T23" fmla="*/ 118 h 189"/>
                <a:gd name="T24" fmla="*/ 90 w 179"/>
                <a:gd name="T25" fmla="*/ 38 h 1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89"/>
                <a:gd name="T41" fmla="*/ 179 w 179"/>
                <a:gd name="T42" fmla="*/ 189 h 1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89">
                  <a:moveTo>
                    <a:pt x="67" y="0"/>
                  </a:moveTo>
                  <a:lnTo>
                    <a:pt x="0" y="189"/>
                  </a:lnTo>
                  <a:lnTo>
                    <a:pt x="41" y="189"/>
                  </a:lnTo>
                  <a:lnTo>
                    <a:pt x="53" y="150"/>
                  </a:lnTo>
                  <a:lnTo>
                    <a:pt x="126" y="150"/>
                  </a:lnTo>
                  <a:lnTo>
                    <a:pt x="139" y="189"/>
                  </a:lnTo>
                  <a:lnTo>
                    <a:pt x="179" y="189"/>
                  </a:lnTo>
                  <a:lnTo>
                    <a:pt x="112" y="0"/>
                  </a:lnTo>
                  <a:lnTo>
                    <a:pt x="67" y="0"/>
                  </a:lnTo>
                  <a:close/>
                  <a:moveTo>
                    <a:pt x="90" y="38"/>
                  </a:moveTo>
                  <a:lnTo>
                    <a:pt x="116" y="118"/>
                  </a:lnTo>
                  <a:lnTo>
                    <a:pt x="63" y="118"/>
                  </a:lnTo>
                  <a:lnTo>
                    <a:pt x="90" y="38"/>
                  </a:lnTo>
                  <a:close/>
                </a:path>
              </a:pathLst>
            </a:custGeom>
            <a:solidFill>
              <a:srgbClr val="000000"/>
            </a:solidFill>
            <a:ln w="9525">
              <a:noFill/>
              <a:round/>
              <a:headEnd/>
              <a:tailEnd/>
            </a:ln>
          </p:spPr>
          <p:txBody>
            <a:bodyPr/>
            <a:lstStyle/>
            <a:p>
              <a:endParaRPr lang="es-ES"/>
            </a:p>
          </p:txBody>
        </p:sp>
        <p:sp>
          <p:nvSpPr>
            <p:cNvPr id="35037" name="Freeform 214"/>
            <p:cNvSpPr>
              <a:spLocks/>
            </p:cNvSpPr>
            <p:nvPr/>
          </p:nvSpPr>
          <p:spPr bwMode="auto">
            <a:xfrm>
              <a:off x="1277" y="3544"/>
              <a:ext cx="51" cy="66"/>
            </a:xfrm>
            <a:custGeom>
              <a:avLst/>
              <a:gdLst>
                <a:gd name="T0" fmla="*/ 3 w 154"/>
                <a:gd name="T1" fmla="*/ 149 h 198"/>
                <a:gd name="T2" fmla="*/ 13 w 154"/>
                <a:gd name="T3" fmla="*/ 172 h 198"/>
                <a:gd name="T4" fmla="*/ 33 w 154"/>
                <a:gd name="T5" fmla="*/ 189 h 198"/>
                <a:gd name="T6" fmla="*/ 61 w 154"/>
                <a:gd name="T7" fmla="*/ 197 h 198"/>
                <a:gd name="T8" fmla="*/ 96 w 154"/>
                <a:gd name="T9" fmla="*/ 197 h 198"/>
                <a:gd name="T10" fmla="*/ 124 w 154"/>
                <a:gd name="T11" fmla="*/ 189 h 198"/>
                <a:gd name="T12" fmla="*/ 143 w 154"/>
                <a:gd name="T13" fmla="*/ 173 h 198"/>
                <a:gd name="T14" fmla="*/ 153 w 154"/>
                <a:gd name="T15" fmla="*/ 150 h 198"/>
                <a:gd name="T16" fmla="*/ 154 w 154"/>
                <a:gd name="T17" fmla="*/ 130 h 198"/>
                <a:gd name="T18" fmla="*/ 150 w 154"/>
                <a:gd name="T19" fmla="*/ 118 h 198"/>
                <a:gd name="T20" fmla="*/ 145 w 154"/>
                <a:gd name="T21" fmla="*/ 106 h 198"/>
                <a:gd name="T22" fmla="*/ 136 w 154"/>
                <a:gd name="T23" fmla="*/ 99 h 198"/>
                <a:gd name="T24" fmla="*/ 121 w 154"/>
                <a:gd name="T25" fmla="*/ 91 h 198"/>
                <a:gd name="T26" fmla="*/ 99 w 154"/>
                <a:gd name="T27" fmla="*/ 84 h 198"/>
                <a:gd name="T28" fmla="*/ 75 w 154"/>
                <a:gd name="T29" fmla="*/ 77 h 198"/>
                <a:gd name="T30" fmla="*/ 59 w 154"/>
                <a:gd name="T31" fmla="*/ 74 h 198"/>
                <a:gd name="T32" fmla="*/ 47 w 154"/>
                <a:gd name="T33" fmla="*/ 68 h 198"/>
                <a:gd name="T34" fmla="*/ 42 w 154"/>
                <a:gd name="T35" fmla="*/ 60 h 198"/>
                <a:gd name="T36" fmla="*/ 41 w 154"/>
                <a:gd name="T37" fmla="*/ 50 h 198"/>
                <a:gd name="T38" fmla="*/ 45 w 154"/>
                <a:gd name="T39" fmla="*/ 41 h 198"/>
                <a:gd name="T40" fmla="*/ 53 w 154"/>
                <a:gd name="T41" fmla="*/ 35 h 198"/>
                <a:gd name="T42" fmla="*/ 65 w 154"/>
                <a:gd name="T43" fmla="*/ 32 h 198"/>
                <a:gd name="T44" fmla="*/ 81 w 154"/>
                <a:gd name="T45" fmla="*/ 32 h 198"/>
                <a:gd name="T46" fmla="*/ 94 w 154"/>
                <a:gd name="T47" fmla="*/ 37 h 198"/>
                <a:gd name="T48" fmla="*/ 103 w 154"/>
                <a:gd name="T49" fmla="*/ 43 h 198"/>
                <a:gd name="T50" fmla="*/ 109 w 154"/>
                <a:gd name="T51" fmla="*/ 53 h 198"/>
                <a:gd name="T52" fmla="*/ 147 w 154"/>
                <a:gd name="T53" fmla="*/ 60 h 198"/>
                <a:gd name="T54" fmla="*/ 142 w 154"/>
                <a:gd name="T55" fmla="*/ 35 h 198"/>
                <a:gd name="T56" fmla="*/ 128 w 154"/>
                <a:gd name="T57" fmla="*/ 16 h 198"/>
                <a:gd name="T58" fmla="*/ 106 w 154"/>
                <a:gd name="T59" fmla="*/ 5 h 198"/>
                <a:gd name="T60" fmla="*/ 77 w 154"/>
                <a:gd name="T61" fmla="*/ 0 h 198"/>
                <a:gd name="T62" fmla="*/ 45 w 154"/>
                <a:gd name="T63" fmla="*/ 4 h 198"/>
                <a:gd name="T64" fmla="*/ 22 w 154"/>
                <a:gd name="T65" fmla="*/ 15 h 198"/>
                <a:gd name="T66" fmla="*/ 8 w 154"/>
                <a:gd name="T67" fmla="*/ 33 h 198"/>
                <a:gd name="T68" fmla="*/ 4 w 154"/>
                <a:gd name="T69" fmla="*/ 57 h 198"/>
                <a:gd name="T70" fmla="*/ 5 w 154"/>
                <a:gd name="T71" fmla="*/ 70 h 198"/>
                <a:gd name="T72" fmla="*/ 9 w 154"/>
                <a:gd name="T73" fmla="*/ 83 h 198"/>
                <a:gd name="T74" fmla="*/ 15 w 154"/>
                <a:gd name="T75" fmla="*/ 92 h 198"/>
                <a:gd name="T76" fmla="*/ 24 w 154"/>
                <a:gd name="T77" fmla="*/ 100 h 198"/>
                <a:gd name="T78" fmla="*/ 44 w 154"/>
                <a:gd name="T79" fmla="*/ 108 h 198"/>
                <a:gd name="T80" fmla="*/ 65 w 154"/>
                <a:gd name="T81" fmla="*/ 113 h 198"/>
                <a:gd name="T82" fmla="*/ 88 w 154"/>
                <a:gd name="T83" fmla="*/ 119 h 198"/>
                <a:gd name="T84" fmla="*/ 103 w 154"/>
                <a:gd name="T85" fmla="*/ 123 h 198"/>
                <a:gd name="T86" fmla="*/ 112 w 154"/>
                <a:gd name="T87" fmla="*/ 131 h 198"/>
                <a:gd name="T88" fmla="*/ 116 w 154"/>
                <a:gd name="T89" fmla="*/ 141 h 198"/>
                <a:gd name="T90" fmla="*/ 113 w 154"/>
                <a:gd name="T91" fmla="*/ 152 h 198"/>
                <a:gd name="T92" fmla="*/ 107 w 154"/>
                <a:gd name="T93" fmla="*/ 160 h 198"/>
                <a:gd name="T94" fmla="*/ 97 w 154"/>
                <a:gd name="T95" fmla="*/ 164 h 198"/>
                <a:gd name="T96" fmla="*/ 82 w 154"/>
                <a:gd name="T97" fmla="*/ 165 h 198"/>
                <a:gd name="T98" fmla="*/ 64 w 154"/>
                <a:gd name="T99" fmla="*/ 163 h 198"/>
                <a:gd name="T100" fmla="*/ 52 w 154"/>
                <a:gd name="T101" fmla="*/ 157 h 198"/>
                <a:gd name="T102" fmla="*/ 43 w 154"/>
                <a:gd name="T103" fmla="*/ 148 h 198"/>
                <a:gd name="T104" fmla="*/ 38 w 154"/>
                <a:gd name="T105" fmla="*/ 135 h 1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4"/>
                <a:gd name="T160" fmla="*/ 0 h 198"/>
                <a:gd name="T161" fmla="*/ 154 w 154"/>
                <a:gd name="T162" fmla="*/ 198 h 1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4" h="198">
                  <a:moveTo>
                    <a:pt x="0" y="135"/>
                  </a:moveTo>
                  <a:lnTo>
                    <a:pt x="3" y="149"/>
                  </a:lnTo>
                  <a:lnTo>
                    <a:pt x="7" y="162"/>
                  </a:lnTo>
                  <a:lnTo>
                    <a:pt x="13" y="172"/>
                  </a:lnTo>
                  <a:lnTo>
                    <a:pt x="22" y="181"/>
                  </a:lnTo>
                  <a:lnTo>
                    <a:pt x="33" y="189"/>
                  </a:lnTo>
                  <a:lnTo>
                    <a:pt x="46" y="193"/>
                  </a:lnTo>
                  <a:lnTo>
                    <a:pt x="61" y="197"/>
                  </a:lnTo>
                  <a:lnTo>
                    <a:pt x="78" y="198"/>
                  </a:lnTo>
                  <a:lnTo>
                    <a:pt x="96" y="197"/>
                  </a:lnTo>
                  <a:lnTo>
                    <a:pt x="110" y="193"/>
                  </a:lnTo>
                  <a:lnTo>
                    <a:pt x="124" y="189"/>
                  </a:lnTo>
                  <a:lnTo>
                    <a:pt x="135" y="182"/>
                  </a:lnTo>
                  <a:lnTo>
                    <a:pt x="143" y="173"/>
                  </a:lnTo>
                  <a:lnTo>
                    <a:pt x="149" y="163"/>
                  </a:lnTo>
                  <a:lnTo>
                    <a:pt x="153" y="150"/>
                  </a:lnTo>
                  <a:lnTo>
                    <a:pt x="154" y="137"/>
                  </a:lnTo>
                  <a:lnTo>
                    <a:pt x="154" y="130"/>
                  </a:lnTo>
                  <a:lnTo>
                    <a:pt x="153" y="123"/>
                  </a:lnTo>
                  <a:lnTo>
                    <a:pt x="150" y="118"/>
                  </a:lnTo>
                  <a:lnTo>
                    <a:pt x="148" y="112"/>
                  </a:lnTo>
                  <a:lnTo>
                    <a:pt x="145" y="106"/>
                  </a:lnTo>
                  <a:lnTo>
                    <a:pt x="140" y="102"/>
                  </a:lnTo>
                  <a:lnTo>
                    <a:pt x="136" y="99"/>
                  </a:lnTo>
                  <a:lnTo>
                    <a:pt x="130" y="95"/>
                  </a:lnTo>
                  <a:lnTo>
                    <a:pt x="121" y="91"/>
                  </a:lnTo>
                  <a:lnTo>
                    <a:pt x="111" y="87"/>
                  </a:lnTo>
                  <a:lnTo>
                    <a:pt x="99" y="84"/>
                  </a:lnTo>
                  <a:lnTo>
                    <a:pt x="87" y="81"/>
                  </a:lnTo>
                  <a:lnTo>
                    <a:pt x="75" y="77"/>
                  </a:lnTo>
                  <a:lnTo>
                    <a:pt x="66" y="76"/>
                  </a:lnTo>
                  <a:lnTo>
                    <a:pt x="59" y="74"/>
                  </a:lnTo>
                  <a:lnTo>
                    <a:pt x="52" y="72"/>
                  </a:lnTo>
                  <a:lnTo>
                    <a:pt x="47" y="68"/>
                  </a:lnTo>
                  <a:lnTo>
                    <a:pt x="43" y="65"/>
                  </a:lnTo>
                  <a:lnTo>
                    <a:pt x="42" y="60"/>
                  </a:lnTo>
                  <a:lnTo>
                    <a:pt x="41" y="55"/>
                  </a:lnTo>
                  <a:lnTo>
                    <a:pt x="41" y="50"/>
                  </a:lnTo>
                  <a:lnTo>
                    <a:pt x="43" y="46"/>
                  </a:lnTo>
                  <a:lnTo>
                    <a:pt x="45" y="41"/>
                  </a:lnTo>
                  <a:lnTo>
                    <a:pt x="49" y="38"/>
                  </a:lnTo>
                  <a:lnTo>
                    <a:pt x="53" y="35"/>
                  </a:lnTo>
                  <a:lnTo>
                    <a:pt x="59" y="33"/>
                  </a:lnTo>
                  <a:lnTo>
                    <a:pt x="65" y="32"/>
                  </a:lnTo>
                  <a:lnTo>
                    <a:pt x="72" y="32"/>
                  </a:lnTo>
                  <a:lnTo>
                    <a:pt x="81" y="32"/>
                  </a:lnTo>
                  <a:lnTo>
                    <a:pt x="88" y="34"/>
                  </a:lnTo>
                  <a:lnTo>
                    <a:pt x="94" y="37"/>
                  </a:lnTo>
                  <a:lnTo>
                    <a:pt x="99" y="39"/>
                  </a:lnTo>
                  <a:lnTo>
                    <a:pt x="103" y="43"/>
                  </a:lnTo>
                  <a:lnTo>
                    <a:pt x="107" y="48"/>
                  </a:lnTo>
                  <a:lnTo>
                    <a:pt x="109" y="53"/>
                  </a:lnTo>
                  <a:lnTo>
                    <a:pt x="110" y="60"/>
                  </a:lnTo>
                  <a:lnTo>
                    <a:pt x="147" y="60"/>
                  </a:lnTo>
                  <a:lnTo>
                    <a:pt x="146" y="47"/>
                  </a:lnTo>
                  <a:lnTo>
                    <a:pt x="142" y="35"/>
                  </a:lnTo>
                  <a:lnTo>
                    <a:pt x="136" y="25"/>
                  </a:lnTo>
                  <a:lnTo>
                    <a:pt x="128" y="16"/>
                  </a:lnTo>
                  <a:lnTo>
                    <a:pt x="118" y="9"/>
                  </a:lnTo>
                  <a:lnTo>
                    <a:pt x="106" y="5"/>
                  </a:lnTo>
                  <a:lnTo>
                    <a:pt x="92" y="2"/>
                  </a:lnTo>
                  <a:lnTo>
                    <a:pt x="77" y="0"/>
                  </a:lnTo>
                  <a:lnTo>
                    <a:pt x="60" y="2"/>
                  </a:lnTo>
                  <a:lnTo>
                    <a:pt x="45" y="4"/>
                  </a:lnTo>
                  <a:lnTo>
                    <a:pt x="33" y="8"/>
                  </a:lnTo>
                  <a:lnTo>
                    <a:pt x="22" y="15"/>
                  </a:lnTo>
                  <a:lnTo>
                    <a:pt x="14" y="23"/>
                  </a:lnTo>
                  <a:lnTo>
                    <a:pt x="8" y="33"/>
                  </a:lnTo>
                  <a:lnTo>
                    <a:pt x="5" y="44"/>
                  </a:lnTo>
                  <a:lnTo>
                    <a:pt x="4" y="57"/>
                  </a:lnTo>
                  <a:lnTo>
                    <a:pt x="4" y="64"/>
                  </a:lnTo>
                  <a:lnTo>
                    <a:pt x="5" y="70"/>
                  </a:lnTo>
                  <a:lnTo>
                    <a:pt x="7" y="77"/>
                  </a:lnTo>
                  <a:lnTo>
                    <a:pt x="9" y="83"/>
                  </a:lnTo>
                  <a:lnTo>
                    <a:pt x="12" y="87"/>
                  </a:lnTo>
                  <a:lnTo>
                    <a:pt x="15" y="92"/>
                  </a:lnTo>
                  <a:lnTo>
                    <a:pt x="19" y="96"/>
                  </a:lnTo>
                  <a:lnTo>
                    <a:pt x="24" y="100"/>
                  </a:lnTo>
                  <a:lnTo>
                    <a:pt x="34" y="104"/>
                  </a:lnTo>
                  <a:lnTo>
                    <a:pt x="44" y="108"/>
                  </a:lnTo>
                  <a:lnTo>
                    <a:pt x="54" y="111"/>
                  </a:lnTo>
                  <a:lnTo>
                    <a:pt x="65" y="113"/>
                  </a:lnTo>
                  <a:lnTo>
                    <a:pt x="78" y="116"/>
                  </a:lnTo>
                  <a:lnTo>
                    <a:pt x="88" y="119"/>
                  </a:lnTo>
                  <a:lnTo>
                    <a:pt x="97" y="121"/>
                  </a:lnTo>
                  <a:lnTo>
                    <a:pt x="103" y="123"/>
                  </a:lnTo>
                  <a:lnTo>
                    <a:pt x="109" y="127"/>
                  </a:lnTo>
                  <a:lnTo>
                    <a:pt x="112" y="131"/>
                  </a:lnTo>
                  <a:lnTo>
                    <a:pt x="115" y="136"/>
                  </a:lnTo>
                  <a:lnTo>
                    <a:pt x="116" y="141"/>
                  </a:lnTo>
                  <a:lnTo>
                    <a:pt x="116" y="147"/>
                  </a:lnTo>
                  <a:lnTo>
                    <a:pt x="113" y="152"/>
                  </a:lnTo>
                  <a:lnTo>
                    <a:pt x="111" y="156"/>
                  </a:lnTo>
                  <a:lnTo>
                    <a:pt x="107" y="160"/>
                  </a:lnTo>
                  <a:lnTo>
                    <a:pt x="102" y="162"/>
                  </a:lnTo>
                  <a:lnTo>
                    <a:pt x="97" y="164"/>
                  </a:lnTo>
                  <a:lnTo>
                    <a:pt x="90" y="165"/>
                  </a:lnTo>
                  <a:lnTo>
                    <a:pt x="82" y="165"/>
                  </a:lnTo>
                  <a:lnTo>
                    <a:pt x="72" y="165"/>
                  </a:lnTo>
                  <a:lnTo>
                    <a:pt x="64" y="163"/>
                  </a:lnTo>
                  <a:lnTo>
                    <a:pt x="57" y="161"/>
                  </a:lnTo>
                  <a:lnTo>
                    <a:pt x="52" y="157"/>
                  </a:lnTo>
                  <a:lnTo>
                    <a:pt x="46" y="154"/>
                  </a:lnTo>
                  <a:lnTo>
                    <a:pt x="43" y="148"/>
                  </a:lnTo>
                  <a:lnTo>
                    <a:pt x="41" y="143"/>
                  </a:lnTo>
                  <a:lnTo>
                    <a:pt x="38" y="135"/>
                  </a:lnTo>
                  <a:lnTo>
                    <a:pt x="0" y="135"/>
                  </a:lnTo>
                  <a:close/>
                </a:path>
              </a:pathLst>
            </a:custGeom>
            <a:solidFill>
              <a:srgbClr val="000000"/>
            </a:solidFill>
            <a:ln w="9525">
              <a:noFill/>
              <a:round/>
              <a:headEnd/>
              <a:tailEnd/>
            </a:ln>
          </p:spPr>
          <p:txBody>
            <a:bodyPr/>
            <a:lstStyle/>
            <a:p>
              <a:endParaRPr lang="es-ES"/>
            </a:p>
          </p:txBody>
        </p:sp>
        <p:sp>
          <p:nvSpPr>
            <p:cNvPr id="35038" name="Freeform 215"/>
            <p:cNvSpPr>
              <a:spLocks/>
            </p:cNvSpPr>
            <p:nvPr/>
          </p:nvSpPr>
          <p:spPr bwMode="auto">
            <a:xfrm>
              <a:off x="2479" y="3544"/>
              <a:ext cx="58" cy="66"/>
            </a:xfrm>
            <a:custGeom>
              <a:avLst/>
              <a:gdLst>
                <a:gd name="T0" fmla="*/ 148 w 174"/>
                <a:gd name="T1" fmla="*/ 193 h 198"/>
                <a:gd name="T2" fmla="*/ 174 w 174"/>
                <a:gd name="T3" fmla="*/ 91 h 198"/>
                <a:gd name="T4" fmla="*/ 96 w 174"/>
                <a:gd name="T5" fmla="*/ 123 h 198"/>
                <a:gd name="T6" fmla="*/ 137 w 174"/>
                <a:gd name="T7" fmla="*/ 132 h 198"/>
                <a:gd name="T8" fmla="*/ 129 w 174"/>
                <a:gd name="T9" fmla="*/ 147 h 198"/>
                <a:gd name="T10" fmla="*/ 118 w 174"/>
                <a:gd name="T11" fmla="*/ 157 h 198"/>
                <a:gd name="T12" fmla="*/ 102 w 174"/>
                <a:gd name="T13" fmla="*/ 162 h 198"/>
                <a:gd name="T14" fmla="*/ 82 w 174"/>
                <a:gd name="T15" fmla="*/ 162 h 198"/>
                <a:gd name="T16" fmla="*/ 61 w 174"/>
                <a:gd name="T17" fmla="*/ 154 h 198"/>
                <a:gd name="T18" fmla="*/ 48 w 174"/>
                <a:gd name="T19" fmla="*/ 137 h 198"/>
                <a:gd name="T20" fmla="*/ 41 w 174"/>
                <a:gd name="T21" fmla="*/ 113 h 198"/>
                <a:gd name="T22" fmla="*/ 41 w 174"/>
                <a:gd name="T23" fmla="*/ 84 h 198"/>
                <a:gd name="T24" fmla="*/ 48 w 174"/>
                <a:gd name="T25" fmla="*/ 60 h 198"/>
                <a:gd name="T26" fmla="*/ 61 w 174"/>
                <a:gd name="T27" fmla="*/ 43 h 198"/>
                <a:gd name="T28" fmla="*/ 79 w 174"/>
                <a:gd name="T29" fmla="*/ 35 h 198"/>
                <a:gd name="T30" fmla="*/ 100 w 174"/>
                <a:gd name="T31" fmla="*/ 34 h 198"/>
                <a:gd name="T32" fmla="*/ 114 w 174"/>
                <a:gd name="T33" fmla="*/ 39 h 198"/>
                <a:gd name="T34" fmla="*/ 124 w 174"/>
                <a:gd name="T35" fmla="*/ 46 h 198"/>
                <a:gd name="T36" fmla="*/ 132 w 174"/>
                <a:gd name="T37" fmla="*/ 56 h 198"/>
                <a:gd name="T38" fmla="*/ 174 w 174"/>
                <a:gd name="T39" fmla="*/ 62 h 198"/>
                <a:gd name="T40" fmla="*/ 165 w 174"/>
                <a:gd name="T41" fmla="*/ 37 h 198"/>
                <a:gd name="T42" fmla="*/ 148 w 174"/>
                <a:gd name="T43" fmla="*/ 17 h 198"/>
                <a:gd name="T44" fmla="*/ 122 w 174"/>
                <a:gd name="T45" fmla="*/ 5 h 198"/>
                <a:gd name="T46" fmla="*/ 90 w 174"/>
                <a:gd name="T47" fmla="*/ 0 h 198"/>
                <a:gd name="T48" fmla="*/ 70 w 174"/>
                <a:gd name="T49" fmla="*/ 3 h 198"/>
                <a:gd name="T50" fmla="*/ 53 w 174"/>
                <a:gd name="T51" fmla="*/ 7 h 198"/>
                <a:gd name="T52" fmla="*/ 37 w 174"/>
                <a:gd name="T53" fmla="*/ 16 h 198"/>
                <a:gd name="T54" fmla="*/ 25 w 174"/>
                <a:gd name="T55" fmla="*/ 28 h 198"/>
                <a:gd name="T56" fmla="*/ 14 w 174"/>
                <a:gd name="T57" fmla="*/ 41 h 198"/>
                <a:gd name="T58" fmla="*/ 7 w 174"/>
                <a:gd name="T59" fmla="*/ 58 h 198"/>
                <a:gd name="T60" fmla="*/ 1 w 174"/>
                <a:gd name="T61" fmla="*/ 77 h 198"/>
                <a:gd name="T62" fmla="*/ 0 w 174"/>
                <a:gd name="T63" fmla="*/ 99 h 198"/>
                <a:gd name="T64" fmla="*/ 1 w 174"/>
                <a:gd name="T65" fmla="*/ 120 h 198"/>
                <a:gd name="T66" fmla="*/ 7 w 174"/>
                <a:gd name="T67" fmla="*/ 139 h 198"/>
                <a:gd name="T68" fmla="*/ 14 w 174"/>
                <a:gd name="T69" fmla="*/ 156 h 198"/>
                <a:gd name="T70" fmla="*/ 25 w 174"/>
                <a:gd name="T71" fmla="*/ 171 h 198"/>
                <a:gd name="T72" fmla="*/ 38 w 174"/>
                <a:gd name="T73" fmla="*/ 182 h 198"/>
                <a:gd name="T74" fmla="*/ 53 w 174"/>
                <a:gd name="T75" fmla="*/ 191 h 198"/>
                <a:gd name="T76" fmla="*/ 69 w 174"/>
                <a:gd name="T77" fmla="*/ 196 h 198"/>
                <a:gd name="T78" fmla="*/ 88 w 174"/>
                <a:gd name="T79" fmla="*/ 198 h 198"/>
                <a:gd name="T80" fmla="*/ 105 w 174"/>
                <a:gd name="T81" fmla="*/ 197 h 198"/>
                <a:gd name="T82" fmla="*/ 120 w 174"/>
                <a:gd name="T83" fmla="*/ 191 h 198"/>
                <a:gd name="T84" fmla="*/ 132 w 174"/>
                <a:gd name="T85" fmla="*/ 182 h 198"/>
                <a:gd name="T86" fmla="*/ 143 w 174"/>
                <a:gd name="T87" fmla="*/ 170 h 19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4"/>
                <a:gd name="T133" fmla="*/ 0 h 198"/>
                <a:gd name="T134" fmla="*/ 174 w 174"/>
                <a:gd name="T135" fmla="*/ 198 h 19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4" h="198">
                  <a:moveTo>
                    <a:pt x="143" y="170"/>
                  </a:moveTo>
                  <a:lnTo>
                    <a:pt x="148" y="193"/>
                  </a:lnTo>
                  <a:lnTo>
                    <a:pt x="174" y="193"/>
                  </a:lnTo>
                  <a:lnTo>
                    <a:pt x="174" y="91"/>
                  </a:lnTo>
                  <a:lnTo>
                    <a:pt x="96" y="91"/>
                  </a:lnTo>
                  <a:lnTo>
                    <a:pt x="96" y="123"/>
                  </a:lnTo>
                  <a:lnTo>
                    <a:pt x="139" y="123"/>
                  </a:lnTo>
                  <a:lnTo>
                    <a:pt x="137" y="132"/>
                  </a:lnTo>
                  <a:lnTo>
                    <a:pt x="133" y="140"/>
                  </a:lnTo>
                  <a:lnTo>
                    <a:pt x="129" y="147"/>
                  </a:lnTo>
                  <a:lnTo>
                    <a:pt x="123" y="153"/>
                  </a:lnTo>
                  <a:lnTo>
                    <a:pt x="118" y="157"/>
                  </a:lnTo>
                  <a:lnTo>
                    <a:pt x="110" y="161"/>
                  </a:lnTo>
                  <a:lnTo>
                    <a:pt x="102" y="162"/>
                  </a:lnTo>
                  <a:lnTo>
                    <a:pt x="93" y="163"/>
                  </a:lnTo>
                  <a:lnTo>
                    <a:pt x="82" y="162"/>
                  </a:lnTo>
                  <a:lnTo>
                    <a:pt x="70" y="158"/>
                  </a:lnTo>
                  <a:lnTo>
                    <a:pt x="61" y="154"/>
                  </a:lnTo>
                  <a:lnTo>
                    <a:pt x="55" y="146"/>
                  </a:lnTo>
                  <a:lnTo>
                    <a:pt x="48" y="137"/>
                  </a:lnTo>
                  <a:lnTo>
                    <a:pt x="44" y="126"/>
                  </a:lnTo>
                  <a:lnTo>
                    <a:pt x="41" y="113"/>
                  </a:lnTo>
                  <a:lnTo>
                    <a:pt x="40" y="99"/>
                  </a:lnTo>
                  <a:lnTo>
                    <a:pt x="41" y="84"/>
                  </a:lnTo>
                  <a:lnTo>
                    <a:pt x="44" y="72"/>
                  </a:lnTo>
                  <a:lnTo>
                    <a:pt x="48" y="60"/>
                  </a:lnTo>
                  <a:lnTo>
                    <a:pt x="54" y="51"/>
                  </a:lnTo>
                  <a:lnTo>
                    <a:pt x="61" y="43"/>
                  </a:lnTo>
                  <a:lnTo>
                    <a:pt x="69" y="39"/>
                  </a:lnTo>
                  <a:lnTo>
                    <a:pt x="79" y="35"/>
                  </a:lnTo>
                  <a:lnTo>
                    <a:pt x="91" y="34"/>
                  </a:lnTo>
                  <a:lnTo>
                    <a:pt x="100" y="34"/>
                  </a:lnTo>
                  <a:lnTo>
                    <a:pt x="107" y="37"/>
                  </a:lnTo>
                  <a:lnTo>
                    <a:pt x="114" y="39"/>
                  </a:lnTo>
                  <a:lnTo>
                    <a:pt x="120" y="41"/>
                  </a:lnTo>
                  <a:lnTo>
                    <a:pt x="124" y="46"/>
                  </a:lnTo>
                  <a:lnTo>
                    <a:pt x="129" y="50"/>
                  </a:lnTo>
                  <a:lnTo>
                    <a:pt x="132" y="56"/>
                  </a:lnTo>
                  <a:lnTo>
                    <a:pt x="134" y="62"/>
                  </a:lnTo>
                  <a:lnTo>
                    <a:pt x="174" y="62"/>
                  </a:lnTo>
                  <a:lnTo>
                    <a:pt x="170" y="49"/>
                  </a:lnTo>
                  <a:lnTo>
                    <a:pt x="165" y="37"/>
                  </a:lnTo>
                  <a:lnTo>
                    <a:pt x="157" y="26"/>
                  </a:lnTo>
                  <a:lnTo>
                    <a:pt x="148" y="17"/>
                  </a:lnTo>
                  <a:lnTo>
                    <a:pt x="135" y="9"/>
                  </a:lnTo>
                  <a:lnTo>
                    <a:pt x="122" y="5"/>
                  </a:lnTo>
                  <a:lnTo>
                    <a:pt x="106" y="2"/>
                  </a:lnTo>
                  <a:lnTo>
                    <a:pt x="90" y="0"/>
                  </a:lnTo>
                  <a:lnTo>
                    <a:pt x="79" y="0"/>
                  </a:lnTo>
                  <a:lnTo>
                    <a:pt x="70" y="3"/>
                  </a:lnTo>
                  <a:lnTo>
                    <a:pt x="61" y="4"/>
                  </a:lnTo>
                  <a:lnTo>
                    <a:pt x="53" y="7"/>
                  </a:lnTo>
                  <a:lnTo>
                    <a:pt x="45" y="12"/>
                  </a:lnTo>
                  <a:lnTo>
                    <a:pt x="37" y="16"/>
                  </a:lnTo>
                  <a:lnTo>
                    <a:pt x="30" y="21"/>
                  </a:lnTo>
                  <a:lnTo>
                    <a:pt x="25" y="28"/>
                  </a:lnTo>
                  <a:lnTo>
                    <a:pt x="19" y="34"/>
                  </a:lnTo>
                  <a:lnTo>
                    <a:pt x="14" y="41"/>
                  </a:lnTo>
                  <a:lnTo>
                    <a:pt x="10" y="49"/>
                  </a:lnTo>
                  <a:lnTo>
                    <a:pt x="7" y="58"/>
                  </a:lnTo>
                  <a:lnTo>
                    <a:pt x="3" y="67"/>
                  </a:lnTo>
                  <a:lnTo>
                    <a:pt x="1" y="77"/>
                  </a:lnTo>
                  <a:lnTo>
                    <a:pt x="0" y="88"/>
                  </a:lnTo>
                  <a:lnTo>
                    <a:pt x="0" y="99"/>
                  </a:lnTo>
                  <a:lnTo>
                    <a:pt x="0" y="110"/>
                  </a:lnTo>
                  <a:lnTo>
                    <a:pt x="1" y="120"/>
                  </a:lnTo>
                  <a:lnTo>
                    <a:pt x="3" y="130"/>
                  </a:lnTo>
                  <a:lnTo>
                    <a:pt x="7" y="139"/>
                  </a:lnTo>
                  <a:lnTo>
                    <a:pt x="10" y="148"/>
                  </a:lnTo>
                  <a:lnTo>
                    <a:pt x="14" y="156"/>
                  </a:lnTo>
                  <a:lnTo>
                    <a:pt x="19" y="164"/>
                  </a:lnTo>
                  <a:lnTo>
                    <a:pt x="25" y="171"/>
                  </a:lnTo>
                  <a:lnTo>
                    <a:pt x="31" y="176"/>
                  </a:lnTo>
                  <a:lnTo>
                    <a:pt x="38" y="182"/>
                  </a:lnTo>
                  <a:lnTo>
                    <a:pt x="45" y="187"/>
                  </a:lnTo>
                  <a:lnTo>
                    <a:pt x="53" y="191"/>
                  </a:lnTo>
                  <a:lnTo>
                    <a:pt x="60" y="193"/>
                  </a:lnTo>
                  <a:lnTo>
                    <a:pt x="69" y="196"/>
                  </a:lnTo>
                  <a:lnTo>
                    <a:pt x="78" y="198"/>
                  </a:lnTo>
                  <a:lnTo>
                    <a:pt x="88" y="198"/>
                  </a:lnTo>
                  <a:lnTo>
                    <a:pt x="97" y="198"/>
                  </a:lnTo>
                  <a:lnTo>
                    <a:pt x="105" y="197"/>
                  </a:lnTo>
                  <a:lnTo>
                    <a:pt x="113" y="194"/>
                  </a:lnTo>
                  <a:lnTo>
                    <a:pt x="120" y="191"/>
                  </a:lnTo>
                  <a:lnTo>
                    <a:pt x="126" y="188"/>
                  </a:lnTo>
                  <a:lnTo>
                    <a:pt x="132" y="182"/>
                  </a:lnTo>
                  <a:lnTo>
                    <a:pt x="138" y="176"/>
                  </a:lnTo>
                  <a:lnTo>
                    <a:pt x="143" y="170"/>
                  </a:lnTo>
                  <a:close/>
                </a:path>
              </a:pathLst>
            </a:custGeom>
            <a:solidFill>
              <a:srgbClr val="000000"/>
            </a:solidFill>
            <a:ln w="9525">
              <a:noFill/>
              <a:round/>
              <a:headEnd/>
              <a:tailEnd/>
            </a:ln>
          </p:spPr>
          <p:txBody>
            <a:bodyPr/>
            <a:lstStyle/>
            <a:p>
              <a:endParaRPr lang="es-ES"/>
            </a:p>
          </p:txBody>
        </p:sp>
        <p:sp>
          <p:nvSpPr>
            <p:cNvPr id="35039" name="Freeform 216"/>
            <p:cNvSpPr>
              <a:spLocks noEditPoints="1"/>
            </p:cNvSpPr>
            <p:nvPr/>
          </p:nvSpPr>
          <p:spPr bwMode="auto">
            <a:xfrm>
              <a:off x="2548" y="3545"/>
              <a:ext cx="51" cy="63"/>
            </a:xfrm>
            <a:custGeom>
              <a:avLst/>
              <a:gdLst>
                <a:gd name="T0" fmla="*/ 38 w 155"/>
                <a:gd name="T1" fmla="*/ 189 h 189"/>
                <a:gd name="T2" fmla="*/ 80 w 155"/>
                <a:gd name="T3" fmla="*/ 115 h 189"/>
                <a:gd name="T4" fmla="*/ 93 w 155"/>
                <a:gd name="T5" fmla="*/ 116 h 189"/>
                <a:gd name="T6" fmla="*/ 101 w 155"/>
                <a:gd name="T7" fmla="*/ 122 h 189"/>
                <a:gd name="T8" fmla="*/ 105 w 155"/>
                <a:gd name="T9" fmla="*/ 131 h 189"/>
                <a:gd name="T10" fmla="*/ 108 w 155"/>
                <a:gd name="T11" fmla="*/ 145 h 189"/>
                <a:gd name="T12" fmla="*/ 109 w 155"/>
                <a:gd name="T13" fmla="*/ 172 h 189"/>
                <a:gd name="T14" fmla="*/ 111 w 155"/>
                <a:gd name="T15" fmla="*/ 185 h 189"/>
                <a:gd name="T16" fmla="*/ 155 w 155"/>
                <a:gd name="T17" fmla="*/ 189 h 189"/>
                <a:gd name="T18" fmla="*/ 150 w 155"/>
                <a:gd name="T19" fmla="*/ 180 h 189"/>
                <a:gd name="T20" fmla="*/ 148 w 155"/>
                <a:gd name="T21" fmla="*/ 169 h 189"/>
                <a:gd name="T22" fmla="*/ 147 w 155"/>
                <a:gd name="T23" fmla="*/ 140 h 189"/>
                <a:gd name="T24" fmla="*/ 146 w 155"/>
                <a:gd name="T25" fmla="*/ 124 h 189"/>
                <a:gd name="T26" fmla="*/ 141 w 155"/>
                <a:gd name="T27" fmla="*/ 113 h 189"/>
                <a:gd name="T28" fmla="*/ 134 w 155"/>
                <a:gd name="T29" fmla="*/ 104 h 189"/>
                <a:gd name="T30" fmla="*/ 123 w 155"/>
                <a:gd name="T31" fmla="*/ 98 h 189"/>
                <a:gd name="T32" fmla="*/ 136 w 155"/>
                <a:gd name="T33" fmla="*/ 91 h 189"/>
                <a:gd name="T34" fmla="*/ 145 w 155"/>
                <a:gd name="T35" fmla="*/ 82 h 189"/>
                <a:gd name="T36" fmla="*/ 149 w 155"/>
                <a:gd name="T37" fmla="*/ 70 h 189"/>
                <a:gd name="T38" fmla="*/ 151 w 155"/>
                <a:gd name="T39" fmla="*/ 53 h 189"/>
                <a:gd name="T40" fmla="*/ 148 w 155"/>
                <a:gd name="T41" fmla="*/ 29 h 189"/>
                <a:gd name="T42" fmla="*/ 137 w 155"/>
                <a:gd name="T43" fmla="*/ 13 h 189"/>
                <a:gd name="T44" fmla="*/ 118 w 155"/>
                <a:gd name="T45" fmla="*/ 3 h 189"/>
                <a:gd name="T46" fmla="*/ 91 w 155"/>
                <a:gd name="T47" fmla="*/ 0 h 189"/>
                <a:gd name="T48" fmla="*/ 0 w 155"/>
                <a:gd name="T49" fmla="*/ 189 h 189"/>
                <a:gd name="T50" fmla="*/ 38 w 155"/>
                <a:gd name="T51" fmla="*/ 33 h 189"/>
                <a:gd name="T52" fmla="*/ 92 w 155"/>
                <a:gd name="T53" fmla="*/ 33 h 189"/>
                <a:gd name="T54" fmla="*/ 102 w 155"/>
                <a:gd name="T55" fmla="*/ 36 h 189"/>
                <a:gd name="T56" fmla="*/ 110 w 155"/>
                <a:gd name="T57" fmla="*/ 43 h 189"/>
                <a:gd name="T58" fmla="*/ 113 w 155"/>
                <a:gd name="T59" fmla="*/ 52 h 189"/>
                <a:gd name="T60" fmla="*/ 113 w 155"/>
                <a:gd name="T61" fmla="*/ 63 h 189"/>
                <a:gd name="T62" fmla="*/ 109 w 155"/>
                <a:gd name="T63" fmla="*/ 73 h 189"/>
                <a:gd name="T64" fmla="*/ 102 w 155"/>
                <a:gd name="T65" fmla="*/ 79 h 189"/>
                <a:gd name="T66" fmla="*/ 91 w 155"/>
                <a:gd name="T67" fmla="*/ 82 h 189"/>
                <a:gd name="T68" fmla="*/ 38 w 155"/>
                <a:gd name="T69" fmla="*/ 82 h 18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5"/>
                <a:gd name="T106" fmla="*/ 0 h 189"/>
                <a:gd name="T107" fmla="*/ 155 w 155"/>
                <a:gd name="T108" fmla="*/ 189 h 18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5" h="189">
                  <a:moveTo>
                    <a:pt x="0" y="189"/>
                  </a:moveTo>
                  <a:lnTo>
                    <a:pt x="38" y="189"/>
                  </a:lnTo>
                  <a:lnTo>
                    <a:pt x="38" y="115"/>
                  </a:lnTo>
                  <a:lnTo>
                    <a:pt x="80" y="115"/>
                  </a:lnTo>
                  <a:lnTo>
                    <a:pt x="86" y="115"/>
                  </a:lnTo>
                  <a:lnTo>
                    <a:pt x="93" y="116"/>
                  </a:lnTo>
                  <a:lnTo>
                    <a:pt x="98" y="118"/>
                  </a:lnTo>
                  <a:lnTo>
                    <a:pt x="101" y="122"/>
                  </a:lnTo>
                  <a:lnTo>
                    <a:pt x="104" y="126"/>
                  </a:lnTo>
                  <a:lnTo>
                    <a:pt x="105" y="131"/>
                  </a:lnTo>
                  <a:lnTo>
                    <a:pt x="108" y="137"/>
                  </a:lnTo>
                  <a:lnTo>
                    <a:pt x="108" y="145"/>
                  </a:lnTo>
                  <a:lnTo>
                    <a:pt x="109" y="166"/>
                  </a:lnTo>
                  <a:lnTo>
                    <a:pt x="109" y="172"/>
                  </a:lnTo>
                  <a:lnTo>
                    <a:pt x="110" y="179"/>
                  </a:lnTo>
                  <a:lnTo>
                    <a:pt x="111" y="185"/>
                  </a:lnTo>
                  <a:lnTo>
                    <a:pt x="113" y="189"/>
                  </a:lnTo>
                  <a:lnTo>
                    <a:pt x="155" y="189"/>
                  </a:lnTo>
                  <a:lnTo>
                    <a:pt x="155" y="184"/>
                  </a:lnTo>
                  <a:lnTo>
                    <a:pt x="150" y="180"/>
                  </a:lnTo>
                  <a:lnTo>
                    <a:pt x="149" y="176"/>
                  </a:lnTo>
                  <a:lnTo>
                    <a:pt x="148" y="169"/>
                  </a:lnTo>
                  <a:lnTo>
                    <a:pt x="148" y="162"/>
                  </a:lnTo>
                  <a:lnTo>
                    <a:pt x="147" y="140"/>
                  </a:lnTo>
                  <a:lnTo>
                    <a:pt x="147" y="131"/>
                  </a:lnTo>
                  <a:lnTo>
                    <a:pt x="146" y="124"/>
                  </a:lnTo>
                  <a:lnTo>
                    <a:pt x="143" y="118"/>
                  </a:lnTo>
                  <a:lnTo>
                    <a:pt x="141" y="113"/>
                  </a:lnTo>
                  <a:lnTo>
                    <a:pt x="139" y="108"/>
                  </a:lnTo>
                  <a:lnTo>
                    <a:pt x="134" y="104"/>
                  </a:lnTo>
                  <a:lnTo>
                    <a:pt x="130" y="100"/>
                  </a:lnTo>
                  <a:lnTo>
                    <a:pt x="123" y="98"/>
                  </a:lnTo>
                  <a:lnTo>
                    <a:pt x="130" y="96"/>
                  </a:lnTo>
                  <a:lnTo>
                    <a:pt x="136" y="91"/>
                  </a:lnTo>
                  <a:lnTo>
                    <a:pt x="140" y="88"/>
                  </a:lnTo>
                  <a:lnTo>
                    <a:pt x="145" y="82"/>
                  </a:lnTo>
                  <a:lnTo>
                    <a:pt x="147" y="77"/>
                  </a:lnTo>
                  <a:lnTo>
                    <a:pt x="149" y="70"/>
                  </a:lnTo>
                  <a:lnTo>
                    <a:pt x="151" y="62"/>
                  </a:lnTo>
                  <a:lnTo>
                    <a:pt x="151" y="53"/>
                  </a:lnTo>
                  <a:lnTo>
                    <a:pt x="150" y="40"/>
                  </a:lnTo>
                  <a:lnTo>
                    <a:pt x="148" y="29"/>
                  </a:lnTo>
                  <a:lnTo>
                    <a:pt x="143" y="20"/>
                  </a:lnTo>
                  <a:lnTo>
                    <a:pt x="137" y="13"/>
                  </a:lnTo>
                  <a:lnTo>
                    <a:pt x="128" y="7"/>
                  </a:lnTo>
                  <a:lnTo>
                    <a:pt x="118" y="3"/>
                  </a:lnTo>
                  <a:lnTo>
                    <a:pt x="105" y="1"/>
                  </a:lnTo>
                  <a:lnTo>
                    <a:pt x="91" y="0"/>
                  </a:lnTo>
                  <a:lnTo>
                    <a:pt x="0" y="0"/>
                  </a:lnTo>
                  <a:lnTo>
                    <a:pt x="0" y="189"/>
                  </a:lnTo>
                  <a:close/>
                  <a:moveTo>
                    <a:pt x="38" y="82"/>
                  </a:moveTo>
                  <a:lnTo>
                    <a:pt x="38" y="33"/>
                  </a:lnTo>
                  <a:lnTo>
                    <a:pt x="85" y="33"/>
                  </a:lnTo>
                  <a:lnTo>
                    <a:pt x="92" y="33"/>
                  </a:lnTo>
                  <a:lnTo>
                    <a:pt x="98" y="34"/>
                  </a:lnTo>
                  <a:lnTo>
                    <a:pt x="102" y="36"/>
                  </a:lnTo>
                  <a:lnTo>
                    <a:pt x="106" y="39"/>
                  </a:lnTo>
                  <a:lnTo>
                    <a:pt x="110" y="43"/>
                  </a:lnTo>
                  <a:lnTo>
                    <a:pt x="111" y="47"/>
                  </a:lnTo>
                  <a:lnTo>
                    <a:pt x="113" y="52"/>
                  </a:lnTo>
                  <a:lnTo>
                    <a:pt x="113" y="57"/>
                  </a:lnTo>
                  <a:lnTo>
                    <a:pt x="113" y="63"/>
                  </a:lnTo>
                  <a:lnTo>
                    <a:pt x="111" y="69"/>
                  </a:lnTo>
                  <a:lnTo>
                    <a:pt x="109" y="73"/>
                  </a:lnTo>
                  <a:lnTo>
                    <a:pt x="106" y="77"/>
                  </a:lnTo>
                  <a:lnTo>
                    <a:pt x="102" y="79"/>
                  </a:lnTo>
                  <a:lnTo>
                    <a:pt x="98" y="81"/>
                  </a:lnTo>
                  <a:lnTo>
                    <a:pt x="91" y="82"/>
                  </a:lnTo>
                  <a:lnTo>
                    <a:pt x="84" y="82"/>
                  </a:lnTo>
                  <a:lnTo>
                    <a:pt x="38" y="82"/>
                  </a:lnTo>
                  <a:close/>
                </a:path>
              </a:pathLst>
            </a:custGeom>
            <a:solidFill>
              <a:srgbClr val="000000"/>
            </a:solidFill>
            <a:ln w="9525">
              <a:noFill/>
              <a:round/>
              <a:headEnd/>
              <a:tailEnd/>
            </a:ln>
          </p:spPr>
          <p:txBody>
            <a:bodyPr/>
            <a:lstStyle/>
            <a:p>
              <a:endParaRPr lang="es-ES"/>
            </a:p>
          </p:txBody>
        </p:sp>
        <p:sp>
          <p:nvSpPr>
            <p:cNvPr id="35040" name="Freeform 217"/>
            <p:cNvSpPr>
              <a:spLocks/>
            </p:cNvSpPr>
            <p:nvPr/>
          </p:nvSpPr>
          <p:spPr bwMode="auto">
            <a:xfrm>
              <a:off x="2608" y="3545"/>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6 h 194"/>
                <a:gd name="T10" fmla="*/ 4 w 150"/>
                <a:gd name="T11" fmla="*/ 153 h 194"/>
                <a:gd name="T12" fmla="*/ 7 w 150"/>
                <a:gd name="T13" fmla="*/ 160 h 194"/>
                <a:gd name="T14" fmla="*/ 11 w 150"/>
                <a:gd name="T15" fmla="*/ 166 h 194"/>
                <a:gd name="T16" fmla="*/ 14 w 150"/>
                <a:gd name="T17" fmla="*/ 170 h 194"/>
                <a:gd name="T18" fmla="*/ 19 w 150"/>
                <a:gd name="T19" fmla="*/ 176 h 194"/>
                <a:gd name="T20" fmla="*/ 24 w 150"/>
                <a:gd name="T21" fmla="*/ 180 h 194"/>
                <a:gd name="T22" fmla="*/ 30 w 150"/>
                <a:gd name="T23" fmla="*/ 184 h 194"/>
                <a:gd name="T24" fmla="*/ 35 w 150"/>
                <a:gd name="T25" fmla="*/ 187 h 194"/>
                <a:gd name="T26" fmla="*/ 42 w 150"/>
                <a:gd name="T27" fmla="*/ 189 h 194"/>
                <a:gd name="T28" fmla="*/ 50 w 150"/>
                <a:gd name="T29" fmla="*/ 192 h 194"/>
                <a:gd name="T30" fmla="*/ 58 w 150"/>
                <a:gd name="T31" fmla="*/ 193 h 194"/>
                <a:gd name="T32" fmla="*/ 66 w 150"/>
                <a:gd name="T33" fmla="*/ 194 h 194"/>
                <a:gd name="T34" fmla="*/ 75 w 150"/>
                <a:gd name="T35" fmla="*/ 194 h 194"/>
                <a:gd name="T36" fmla="*/ 84 w 150"/>
                <a:gd name="T37" fmla="*/ 194 h 194"/>
                <a:gd name="T38" fmla="*/ 91 w 150"/>
                <a:gd name="T39" fmla="*/ 193 h 194"/>
                <a:gd name="T40" fmla="*/ 99 w 150"/>
                <a:gd name="T41" fmla="*/ 192 h 194"/>
                <a:gd name="T42" fmla="*/ 107 w 150"/>
                <a:gd name="T43" fmla="*/ 189 h 194"/>
                <a:gd name="T44" fmla="*/ 114 w 150"/>
                <a:gd name="T45" fmla="*/ 187 h 194"/>
                <a:gd name="T46" fmla="*/ 119 w 150"/>
                <a:gd name="T47" fmla="*/ 184 h 194"/>
                <a:gd name="T48" fmla="*/ 125 w 150"/>
                <a:gd name="T49" fmla="*/ 180 h 194"/>
                <a:gd name="T50" fmla="*/ 131 w 150"/>
                <a:gd name="T51" fmla="*/ 176 h 194"/>
                <a:gd name="T52" fmla="*/ 135 w 150"/>
                <a:gd name="T53" fmla="*/ 170 h 194"/>
                <a:gd name="T54" fmla="*/ 138 w 150"/>
                <a:gd name="T55" fmla="*/ 166 h 194"/>
                <a:gd name="T56" fmla="*/ 142 w 150"/>
                <a:gd name="T57" fmla="*/ 160 h 194"/>
                <a:gd name="T58" fmla="*/ 145 w 150"/>
                <a:gd name="T59" fmla="*/ 153 h 194"/>
                <a:gd name="T60" fmla="*/ 147 w 150"/>
                <a:gd name="T61" fmla="*/ 146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8 h 194"/>
                <a:gd name="T74" fmla="*/ 112 w 150"/>
                <a:gd name="T75" fmla="*/ 128 h 194"/>
                <a:gd name="T76" fmla="*/ 109 w 150"/>
                <a:gd name="T77" fmla="*/ 136 h 194"/>
                <a:gd name="T78" fmla="*/ 107 w 150"/>
                <a:gd name="T79" fmla="*/ 144 h 194"/>
                <a:gd name="T80" fmla="*/ 103 w 150"/>
                <a:gd name="T81" fmla="*/ 150 h 194"/>
                <a:gd name="T82" fmla="*/ 98 w 150"/>
                <a:gd name="T83" fmla="*/ 154 h 194"/>
                <a:gd name="T84" fmla="*/ 91 w 150"/>
                <a:gd name="T85" fmla="*/ 158 h 194"/>
                <a:gd name="T86" fmla="*/ 84 w 150"/>
                <a:gd name="T87" fmla="*/ 159 h 194"/>
                <a:gd name="T88" fmla="*/ 75 w 150"/>
                <a:gd name="T89" fmla="*/ 160 h 194"/>
                <a:gd name="T90" fmla="*/ 66 w 150"/>
                <a:gd name="T91" fmla="*/ 159 h 194"/>
                <a:gd name="T92" fmla="*/ 59 w 150"/>
                <a:gd name="T93" fmla="*/ 158 h 194"/>
                <a:gd name="T94" fmla="*/ 52 w 150"/>
                <a:gd name="T95" fmla="*/ 154 h 194"/>
                <a:gd name="T96" fmla="*/ 48 w 150"/>
                <a:gd name="T97" fmla="*/ 150 h 194"/>
                <a:gd name="T98" fmla="*/ 43 w 150"/>
                <a:gd name="T99" fmla="*/ 144 h 194"/>
                <a:gd name="T100" fmla="*/ 41 w 150"/>
                <a:gd name="T101" fmla="*/ 136 h 194"/>
                <a:gd name="T102" fmla="*/ 39 w 150"/>
                <a:gd name="T103" fmla="*/ 128 h 194"/>
                <a:gd name="T104" fmla="*/ 39 w 150"/>
                <a:gd name="T105" fmla="*/ 118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6"/>
                  </a:lnTo>
                  <a:lnTo>
                    <a:pt x="4" y="153"/>
                  </a:lnTo>
                  <a:lnTo>
                    <a:pt x="7" y="160"/>
                  </a:lnTo>
                  <a:lnTo>
                    <a:pt x="11" y="166"/>
                  </a:lnTo>
                  <a:lnTo>
                    <a:pt x="14" y="170"/>
                  </a:lnTo>
                  <a:lnTo>
                    <a:pt x="19" y="176"/>
                  </a:lnTo>
                  <a:lnTo>
                    <a:pt x="24" y="180"/>
                  </a:lnTo>
                  <a:lnTo>
                    <a:pt x="30" y="184"/>
                  </a:lnTo>
                  <a:lnTo>
                    <a:pt x="35" y="187"/>
                  </a:lnTo>
                  <a:lnTo>
                    <a:pt x="42" y="189"/>
                  </a:lnTo>
                  <a:lnTo>
                    <a:pt x="50" y="192"/>
                  </a:lnTo>
                  <a:lnTo>
                    <a:pt x="58" y="193"/>
                  </a:lnTo>
                  <a:lnTo>
                    <a:pt x="66" y="194"/>
                  </a:lnTo>
                  <a:lnTo>
                    <a:pt x="75" y="194"/>
                  </a:lnTo>
                  <a:lnTo>
                    <a:pt x="84" y="194"/>
                  </a:lnTo>
                  <a:lnTo>
                    <a:pt x="91" y="193"/>
                  </a:lnTo>
                  <a:lnTo>
                    <a:pt x="99" y="192"/>
                  </a:lnTo>
                  <a:lnTo>
                    <a:pt x="107" y="189"/>
                  </a:lnTo>
                  <a:lnTo>
                    <a:pt x="114" y="187"/>
                  </a:lnTo>
                  <a:lnTo>
                    <a:pt x="119" y="184"/>
                  </a:lnTo>
                  <a:lnTo>
                    <a:pt x="125" y="180"/>
                  </a:lnTo>
                  <a:lnTo>
                    <a:pt x="131" y="176"/>
                  </a:lnTo>
                  <a:lnTo>
                    <a:pt x="135" y="170"/>
                  </a:lnTo>
                  <a:lnTo>
                    <a:pt x="138" y="166"/>
                  </a:lnTo>
                  <a:lnTo>
                    <a:pt x="142" y="160"/>
                  </a:lnTo>
                  <a:lnTo>
                    <a:pt x="145" y="153"/>
                  </a:lnTo>
                  <a:lnTo>
                    <a:pt x="147" y="146"/>
                  </a:lnTo>
                  <a:lnTo>
                    <a:pt x="149" y="139"/>
                  </a:lnTo>
                  <a:lnTo>
                    <a:pt x="150" y="131"/>
                  </a:lnTo>
                  <a:lnTo>
                    <a:pt x="150" y="122"/>
                  </a:lnTo>
                  <a:lnTo>
                    <a:pt x="150" y="0"/>
                  </a:lnTo>
                  <a:lnTo>
                    <a:pt x="112" y="0"/>
                  </a:lnTo>
                  <a:lnTo>
                    <a:pt x="112" y="118"/>
                  </a:lnTo>
                  <a:lnTo>
                    <a:pt x="112" y="128"/>
                  </a:lnTo>
                  <a:lnTo>
                    <a:pt x="109" y="136"/>
                  </a:lnTo>
                  <a:lnTo>
                    <a:pt x="107" y="144"/>
                  </a:lnTo>
                  <a:lnTo>
                    <a:pt x="103" y="150"/>
                  </a:lnTo>
                  <a:lnTo>
                    <a:pt x="98" y="154"/>
                  </a:lnTo>
                  <a:lnTo>
                    <a:pt x="91" y="158"/>
                  </a:lnTo>
                  <a:lnTo>
                    <a:pt x="84" y="159"/>
                  </a:lnTo>
                  <a:lnTo>
                    <a:pt x="75" y="160"/>
                  </a:lnTo>
                  <a:lnTo>
                    <a:pt x="66" y="159"/>
                  </a:lnTo>
                  <a:lnTo>
                    <a:pt x="59" y="158"/>
                  </a:lnTo>
                  <a:lnTo>
                    <a:pt x="52" y="154"/>
                  </a:lnTo>
                  <a:lnTo>
                    <a:pt x="48" y="150"/>
                  </a:lnTo>
                  <a:lnTo>
                    <a:pt x="43" y="144"/>
                  </a:lnTo>
                  <a:lnTo>
                    <a:pt x="41" y="136"/>
                  </a:lnTo>
                  <a:lnTo>
                    <a:pt x="39" y="128"/>
                  </a:lnTo>
                  <a:lnTo>
                    <a:pt x="39" y="118"/>
                  </a:lnTo>
                  <a:lnTo>
                    <a:pt x="39" y="0"/>
                  </a:lnTo>
                  <a:lnTo>
                    <a:pt x="0" y="0"/>
                  </a:lnTo>
                  <a:close/>
                </a:path>
              </a:pathLst>
            </a:custGeom>
            <a:solidFill>
              <a:srgbClr val="000000"/>
            </a:solidFill>
            <a:ln w="9525">
              <a:noFill/>
              <a:round/>
              <a:headEnd/>
              <a:tailEnd/>
            </a:ln>
          </p:spPr>
          <p:txBody>
            <a:bodyPr/>
            <a:lstStyle/>
            <a:p>
              <a:endParaRPr lang="es-ES"/>
            </a:p>
          </p:txBody>
        </p:sp>
        <p:sp>
          <p:nvSpPr>
            <p:cNvPr id="35041" name="Freeform 218"/>
            <p:cNvSpPr>
              <a:spLocks noEditPoints="1"/>
            </p:cNvSpPr>
            <p:nvPr/>
          </p:nvSpPr>
          <p:spPr bwMode="auto">
            <a:xfrm>
              <a:off x="2669" y="3545"/>
              <a:ext cx="48" cy="63"/>
            </a:xfrm>
            <a:custGeom>
              <a:avLst/>
              <a:gdLst>
                <a:gd name="T0" fmla="*/ 38 w 144"/>
                <a:gd name="T1" fmla="*/ 122 h 189"/>
                <a:gd name="T2" fmla="*/ 87 w 144"/>
                <a:gd name="T3" fmla="*/ 122 h 189"/>
                <a:gd name="T4" fmla="*/ 100 w 144"/>
                <a:gd name="T5" fmla="*/ 121 h 189"/>
                <a:gd name="T6" fmla="*/ 111 w 144"/>
                <a:gd name="T7" fmla="*/ 117 h 189"/>
                <a:gd name="T8" fmla="*/ 121 w 144"/>
                <a:gd name="T9" fmla="*/ 113 h 189"/>
                <a:gd name="T10" fmla="*/ 129 w 144"/>
                <a:gd name="T11" fmla="*/ 106 h 189"/>
                <a:gd name="T12" fmla="*/ 136 w 144"/>
                <a:gd name="T13" fmla="*/ 97 h 189"/>
                <a:gd name="T14" fmla="*/ 140 w 144"/>
                <a:gd name="T15" fmla="*/ 87 h 189"/>
                <a:gd name="T16" fmla="*/ 143 w 144"/>
                <a:gd name="T17" fmla="*/ 74 h 189"/>
                <a:gd name="T18" fmla="*/ 144 w 144"/>
                <a:gd name="T19" fmla="*/ 61 h 189"/>
                <a:gd name="T20" fmla="*/ 143 w 144"/>
                <a:gd name="T21" fmla="*/ 46 h 189"/>
                <a:gd name="T22" fmla="*/ 140 w 144"/>
                <a:gd name="T23" fmla="*/ 35 h 189"/>
                <a:gd name="T24" fmla="*/ 135 w 144"/>
                <a:gd name="T25" fmla="*/ 24 h 189"/>
                <a:gd name="T26" fmla="*/ 129 w 144"/>
                <a:gd name="T27" fmla="*/ 16 h 189"/>
                <a:gd name="T28" fmla="*/ 120 w 144"/>
                <a:gd name="T29" fmla="*/ 9 h 189"/>
                <a:gd name="T30" fmla="*/ 110 w 144"/>
                <a:gd name="T31" fmla="*/ 3 h 189"/>
                <a:gd name="T32" fmla="*/ 98 w 144"/>
                <a:gd name="T33" fmla="*/ 1 h 189"/>
                <a:gd name="T34" fmla="*/ 84 w 144"/>
                <a:gd name="T35" fmla="*/ 0 h 189"/>
                <a:gd name="T36" fmla="*/ 0 w 144"/>
                <a:gd name="T37" fmla="*/ 0 h 189"/>
                <a:gd name="T38" fmla="*/ 0 w 144"/>
                <a:gd name="T39" fmla="*/ 189 h 189"/>
                <a:gd name="T40" fmla="*/ 38 w 144"/>
                <a:gd name="T41" fmla="*/ 189 h 189"/>
                <a:gd name="T42" fmla="*/ 38 w 144"/>
                <a:gd name="T43" fmla="*/ 122 h 189"/>
                <a:gd name="T44" fmla="*/ 38 w 144"/>
                <a:gd name="T45" fmla="*/ 88 h 189"/>
                <a:gd name="T46" fmla="*/ 38 w 144"/>
                <a:gd name="T47" fmla="*/ 33 h 189"/>
                <a:gd name="T48" fmla="*/ 79 w 144"/>
                <a:gd name="T49" fmla="*/ 33 h 189"/>
                <a:gd name="T50" fmla="*/ 84 w 144"/>
                <a:gd name="T51" fmla="*/ 33 h 189"/>
                <a:gd name="T52" fmla="*/ 90 w 144"/>
                <a:gd name="T53" fmla="*/ 35 h 189"/>
                <a:gd name="T54" fmla="*/ 96 w 144"/>
                <a:gd name="T55" fmla="*/ 37 h 189"/>
                <a:gd name="T56" fmla="*/ 99 w 144"/>
                <a:gd name="T57" fmla="*/ 39 h 189"/>
                <a:gd name="T58" fmla="*/ 102 w 144"/>
                <a:gd name="T59" fmla="*/ 44 h 189"/>
                <a:gd name="T60" fmla="*/ 104 w 144"/>
                <a:gd name="T61" fmla="*/ 48 h 189"/>
                <a:gd name="T62" fmla="*/ 106 w 144"/>
                <a:gd name="T63" fmla="*/ 54 h 189"/>
                <a:gd name="T64" fmla="*/ 106 w 144"/>
                <a:gd name="T65" fmla="*/ 61 h 189"/>
                <a:gd name="T66" fmla="*/ 106 w 144"/>
                <a:gd name="T67" fmla="*/ 68 h 189"/>
                <a:gd name="T68" fmla="*/ 103 w 144"/>
                <a:gd name="T69" fmla="*/ 73 h 189"/>
                <a:gd name="T70" fmla="*/ 101 w 144"/>
                <a:gd name="T71" fmla="*/ 78 h 189"/>
                <a:gd name="T72" fmla="*/ 99 w 144"/>
                <a:gd name="T73" fmla="*/ 81 h 189"/>
                <a:gd name="T74" fmla="*/ 94 w 144"/>
                <a:gd name="T75" fmla="*/ 84 h 189"/>
                <a:gd name="T76" fmla="*/ 90 w 144"/>
                <a:gd name="T77" fmla="*/ 87 h 189"/>
                <a:gd name="T78" fmla="*/ 83 w 144"/>
                <a:gd name="T79" fmla="*/ 88 h 189"/>
                <a:gd name="T80" fmla="*/ 76 w 144"/>
                <a:gd name="T81" fmla="*/ 88 h 189"/>
                <a:gd name="T82" fmla="*/ 38 w 144"/>
                <a:gd name="T83" fmla="*/ 88 h 18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4"/>
                <a:gd name="T127" fmla="*/ 0 h 189"/>
                <a:gd name="T128" fmla="*/ 144 w 144"/>
                <a:gd name="T129" fmla="*/ 189 h 18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4" h="189">
                  <a:moveTo>
                    <a:pt x="38" y="122"/>
                  </a:moveTo>
                  <a:lnTo>
                    <a:pt x="87" y="122"/>
                  </a:lnTo>
                  <a:lnTo>
                    <a:pt x="100" y="121"/>
                  </a:lnTo>
                  <a:lnTo>
                    <a:pt x="111" y="117"/>
                  </a:lnTo>
                  <a:lnTo>
                    <a:pt x="121" y="113"/>
                  </a:lnTo>
                  <a:lnTo>
                    <a:pt x="129" y="106"/>
                  </a:lnTo>
                  <a:lnTo>
                    <a:pt x="136" y="97"/>
                  </a:lnTo>
                  <a:lnTo>
                    <a:pt x="140" y="87"/>
                  </a:lnTo>
                  <a:lnTo>
                    <a:pt x="143" y="74"/>
                  </a:lnTo>
                  <a:lnTo>
                    <a:pt x="144" y="61"/>
                  </a:lnTo>
                  <a:lnTo>
                    <a:pt x="143" y="46"/>
                  </a:lnTo>
                  <a:lnTo>
                    <a:pt x="140" y="35"/>
                  </a:lnTo>
                  <a:lnTo>
                    <a:pt x="135" y="24"/>
                  </a:lnTo>
                  <a:lnTo>
                    <a:pt x="129" y="16"/>
                  </a:lnTo>
                  <a:lnTo>
                    <a:pt x="120" y="9"/>
                  </a:lnTo>
                  <a:lnTo>
                    <a:pt x="110" y="3"/>
                  </a:lnTo>
                  <a:lnTo>
                    <a:pt x="98" y="1"/>
                  </a:lnTo>
                  <a:lnTo>
                    <a:pt x="84" y="0"/>
                  </a:lnTo>
                  <a:lnTo>
                    <a:pt x="0" y="0"/>
                  </a:lnTo>
                  <a:lnTo>
                    <a:pt x="0" y="189"/>
                  </a:lnTo>
                  <a:lnTo>
                    <a:pt x="38" y="189"/>
                  </a:lnTo>
                  <a:lnTo>
                    <a:pt x="38" y="122"/>
                  </a:lnTo>
                  <a:close/>
                  <a:moveTo>
                    <a:pt x="38" y="88"/>
                  </a:moveTo>
                  <a:lnTo>
                    <a:pt x="38" y="33"/>
                  </a:lnTo>
                  <a:lnTo>
                    <a:pt x="79" y="33"/>
                  </a:lnTo>
                  <a:lnTo>
                    <a:pt x="84" y="33"/>
                  </a:lnTo>
                  <a:lnTo>
                    <a:pt x="90" y="35"/>
                  </a:lnTo>
                  <a:lnTo>
                    <a:pt x="96" y="37"/>
                  </a:lnTo>
                  <a:lnTo>
                    <a:pt x="99" y="39"/>
                  </a:lnTo>
                  <a:lnTo>
                    <a:pt x="102" y="44"/>
                  </a:lnTo>
                  <a:lnTo>
                    <a:pt x="104" y="48"/>
                  </a:lnTo>
                  <a:lnTo>
                    <a:pt x="106" y="54"/>
                  </a:lnTo>
                  <a:lnTo>
                    <a:pt x="106" y="61"/>
                  </a:lnTo>
                  <a:lnTo>
                    <a:pt x="106" y="68"/>
                  </a:lnTo>
                  <a:lnTo>
                    <a:pt x="103" y="73"/>
                  </a:lnTo>
                  <a:lnTo>
                    <a:pt x="101" y="78"/>
                  </a:lnTo>
                  <a:lnTo>
                    <a:pt x="99" y="81"/>
                  </a:lnTo>
                  <a:lnTo>
                    <a:pt x="94" y="84"/>
                  </a:lnTo>
                  <a:lnTo>
                    <a:pt x="90" y="87"/>
                  </a:lnTo>
                  <a:lnTo>
                    <a:pt x="83" y="88"/>
                  </a:lnTo>
                  <a:lnTo>
                    <a:pt x="76" y="88"/>
                  </a:lnTo>
                  <a:lnTo>
                    <a:pt x="38" y="88"/>
                  </a:lnTo>
                  <a:close/>
                </a:path>
              </a:pathLst>
            </a:custGeom>
            <a:solidFill>
              <a:srgbClr val="000000"/>
            </a:solidFill>
            <a:ln w="9525">
              <a:noFill/>
              <a:round/>
              <a:headEnd/>
              <a:tailEnd/>
            </a:ln>
          </p:spPr>
          <p:txBody>
            <a:bodyPr/>
            <a:lstStyle/>
            <a:p>
              <a:endParaRPr lang="es-ES"/>
            </a:p>
          </p:txBody>
        </p:sp>
        <p:sp>
          <p:nvSpPr>
            <p:cNvPr id="35042" name="Freeform 219"/>
            <p:cNvSpPr>
              <a:spLocks noEditPoints="1"/>
            </p:cNvSpPr>
            <p:nvPr/>
          </p:nvSpPr>
          <p:spPr bwMode="auto">
            <a:xfrm>
              <a:off x="2724" y="3544"/>
              <a:ext cx="61" cy="66"/>
            </a:xfrm>
            <a:custGeom>
              <a:avLst/>
              <a:gdLst>
                <a:gd name="T0" fmla="*/ 0 w 184"/>
                <a:gd name="T1" fmla="*/ 110 h 198"/>
                <a:gd name="T2" fmla="*/ 3 w 184"/>
                <a:gd name="T3" fmla="*/ 130 h 198"/>
                <a:gd name="T4" fmla="*/ 10 w 184"/>
                <a:gd name="T5" fmla="*/ 149 h 198"/>
                <a:gd name="T6" fmla="*/ 19 w 184"/>
                <a:gd name="T7" fmla="*/ 164 h 198"/>
                <a:gd name="T8" fmla="*/ 31 w 184"/>
                <a:gd name="T9" fmla="*/ 178 h 198"/>
                <a:gd name="T10" fmla="*/ 46 w 184"/>
                <a:gd name="T11" fmla="*/ 188 h 198"/>
                <a:gd name="T12" fmla="*/ 63 w 184"/>
                <a:gd name="T13" fmla="*/ 194 h 198"/>
                <a:gd name="T14" fmla="*/ 82 w 184"/>
                <a:gd name="T15" fmla="*/ 198 h 198"/>
                <a:gd name="T16" fmla="*/ 102 w 184"/>
                <a:gd name="T17" fmla="*/ 198 h 198"/>
                <a:gd name="T18" fmla="*/ 121 w 184"/>
                <a:gd name="T19" fmla="*/ 194 h 198"/>
                <a:gd name="T20" fmla="*/ 138 w 184"/>
                <a:gd name="T21" fmla="*/ 188 h 198"/>
                <a:gd name="T22" fmla="*/ 152 w 184"/>
                <a:gd name="T23" fmla="*/ 178 h 198"/>
                <a:gd name="T24" fmla="*/ 165 w 184"/>
                <a:gd name="T25" fmla="*/ 164 h 198"/>
                <a:gd name="T26" fmla="*/ 174 w 184"/>
                <a:gd name="T27" fmla="*/ 149 h 198"/>
                <a:gd name="T28" fmla="*/ 180 w 184"/>
                <a:gd name="T29" fmla="*/ 130 h 198"/>
                <a:gd name="T30" fmla="*/ 184 w 184"/>
                <a:gd name="T31" fmla="*/ 110 h 198"/>
                <a:gd name="T32" fmla="*/ 184 w 184"/>
                <a:gd name="T33" fmla="*/ 88 h 198"/>
                <a:gd name="T34" fmla="*/ 180 w 184"/>
                <a:gd name="T35" fmla="*/ 68 h 198"/>
                <a:gd name="T36" fmla="*/ 174 w 184"/>
                <a:gd name="T37" fmla="*/ 49 h 198"/>
                <a:gd name="T38" fmla="*/ 165 w 184"/>
                <a:gd name="T39" fmla="*/ 34 h 198"/>
                <a:gd name="T40" fmla="*/ 152 w 184"/>
                <a:gd name="T41" fmla="*/ 21 h 198"/>
                <a:gd name="T42" fmla="*/ 138 w 184"/>
                <a:gd name="T43" fmla="*/ 12 h 198"/>
                <a:gd name="T44" fmla="*/ 121 w 184"/>
                <a:gd name="T45" fmla="*/ 4 h 198"/>
                <a:gd name="T46" fmla="*/ 102 w 184"/>
                <a:gd name="T47" fmla="*/ 0 h 198"/>
                <a:gd name="T48" fmla="*/ 82 w 184"/>
                <a:gd name="T49" fmla="*/ 0 h 198"/>
                <a:gd name="T50" fmla="*/ 63 w 184"/>
                <a:gd name="T51" fmla="*/ 4 h 198"/>
                <a:gd name="T52" fmla="*/ 46 w 184"/>
                <a:gd name="T53" fmla="*/ 12 h 198"/>
                <a:gd name="T54" fmla="*/ 31 w 184"/>
                <a:gd name="T55" fmla="*/ 21 h 198"/>
                <a:gd name="T56" fmla="*/ 19 w 184"/>
                <a:gd name="T57" fmla="*/ 34 h 198"/>
                <a:gd name="T58" fmla="*/ 10 w 184"/>
                <a:gd name="T59" fmla="*/ 49 h 198"/>
                <a:gd name="T60" fmla="*/ 3 w 184"/>
                <a:gd name="T61" fmla="*/ 68 h 198"/>
                <a:gd name="T62" fmla="*/ 0 w 184"/>
                <a:gd name="T63" fmla="*/ 88 h 198"/>
                <a:gd name="T64" fmla="*/ 39 w 184"/>
                <a:gd name="T65" fmla="*/ 100 h 198"/>
                <a:gd name="T66" fmla="*/ 42 w 184"/>
                <a:gd name="T67" fmla="*/ 72 h 198"/>
                <a:gd name="T68" fmla="*/ 53 w 184"/>
                <a:gd name="T69" fmla="*/ 51 h 198"/>
                <a:gd name="T70" fmla="*/ 69 w 184"/>
                <a:gd name="T71" fmla="*/ 39 h 198"/>
                <a:gd name="T72" fmla="*/ 92 w 184"/>
                <a:gd name="T73" fmla="*/ 34 h 198"/>
                <a:gd name="T74" fmla="*/ 114 w 184"/>
                <a:gd name="T75" fmla="*/ 39 h 198"/>
                <a:gd name="T76" fmla="*/ 130 w 184"/>
                <a:gd name="T77" fmla="*/ 51 h 198"/>
                <a:gd name="T78" fmla="*/ 141 w 184"/>
                <a:gd name="T79" fmla="*/ 72 h 198"/>
                <a:gd name="T80" fmla="*/ 144 w 184"/>
                <a:gd name="T81" fmla="*/ 100 h 198"/>
                <a:gd name="T82" fmla="*/ 141 w 184"/>
                <a:gd name="T83" fmla="*/ 127 h 198"/>
                <a:gd name="T84" fmla="*/ 130 w 184"/>
                <a:gd name="T85" fmla="*/ 147 h 198"/>
                <a:gd name="T86" fmla="*/ 114 w 184"/>
                <a:gd name="T87" fmla="*/ 160 h 198"/>
                <a:gd name="T88" fmla="*/ 92 w 184"/>
                <a:gd name="T89" fmla="*/ 164 h 198"/>
                <a:gd name="T90" fmla="*/ 69 w 184"/>
                <a:gd name="T91" fmla="*/ 160 h 198"/>
                <a:gd name="T92" fmla="*/ 53 w 184"/>
                <a:gd name="T93" fmla="*/ 147 h 198"/>
                <a:gd name="T94" fmla="*/ 42 w 184"/>
                <a:gd name="T95" fmla="*/ 127 h 198"/>
                <a:gd name="T96" fmla="*/ 39 w 184"/>
                <a:gd name="T97" fmla="*/ 100 h 19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84"/>
                <a:gd name="T148" fmla="*/ 0 h 198"/>
                <a:gd name="T149" fmla="*/ 184 w 184"/>
                <a:gd name="T150" fmla="*/ 198 h 19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84" h="198">
                  <a:moveTo>
                    <a:pt x="0" y="100"/>
                  </a:moveTo>
                  <a:lnTo>
                    <a:pt x="0" y="110"/>
                  </a:lnTo>
                  <a:lnTo>
                    <a:pt x="1" y="121"/>
                  </a:lnTo>
                  <a:lnTo>
                    <a:pt x="3" y="130"/>
                  </a:lnTo>
                  <a:lnTo>
                    <a:pt x="7" y="140"/>
                  </a:lnTo>
                  <a:lnTo>
                    <a:pt x="10" y="149"/>
                  </a:lnTo>
                  <a:lnTo>
                    <a:pt x="14" y="157"/>
                  </a:lnTo>
                  <a:lnTo>
                    <a:pt x="19" y="164"/>
                  </a:lnTo>
                  <a:lnTo>
                    <a:pt x="25" y="171"/>
                  </a:lnTo>
                  <a:lnTo>
                    <a:pt x="31" y="178"/>
                  </a:lnTo>
                  <a:lnTo>
                    <a:pt x="38" y="182"/>
                  </a:lnTo>
                  <a:lnTo>
                    <a:pt x="46" y="188"/>
                  </a:lnTo>
                  <a:lnTo>
                    <a:pt x="54" y="191"/>
                  </a:lnTo>
                  <a:lnTo>
                    <a:pt x="63" y="194"/>
                  </a:lnTo>
                  <a:lnTo>
                    <a:pt x="72" y="196"/>
                  </a:lnTo>
                  <a:lnTo>
                    <a:pt x="82" y="198"/>
                  </a:lnTo>
                  <a:lnTo>
                    <a:pt x="92" y="198"/>
                  </a:lnTo>
                  <a:lnTo>
                    <a:pt x="102" y="198"/>
                  </a:lnTo>
                  <a:lnTo>
                    <a:pt x="112" y="196"/>
                  </a:lnTo>
                  <a:lnTo>
                    <a:pt x="121" y="194"/>
                  </a:lnTo>
                  <a:lnTo>
                    <a:pt x="130" y="191"/>
                  </a:lnTo>
                  <a:lnTo>
                    <a:pt x="138" y="188"/>
                  </a:lnTo>
                  <a:lnTo>
                    <a:pt x="146" y="182"/>
                  </a:lnTo>
                  <a:lnTo>
                    <a:pt x="152" y="178"/>
                  </a:lnTo>
                  <a:lnTo>
                    <a:pt x="159" y="171"/>
                  </a:lnTo>
                  <a:lnTo>
                    <a:pt x="165" y="164"/>
                  </a:lnTo>
                  <a:lnTo>
                    <a:pt x="169" y="157"/>
                  </a:lnTo>
                  <a:lnTo>
                    <a:pt x="174" y="149"/>
                  </a:lnTo>
                  <a:lnTo>
                    <a:pt x="177" y="140"/>
                  </a:lnTo>
                  <a:lnTo>
                    <a:pt x="180" y="130"/>
                  </a:lnTo>
                  <a:lnTo>
                    <a:pt x="182" y="121"/>
                  </a:lnTo>
                  <a:lnTo>
                    <a:pt x="184" y="110"/>
                  </a:lnTo>
                  <a:lnTo>
                    <a:pt x="184" y="100"/>
                  </a:lnTo>
                  <a:lnTo>
                    <a:pt x="184" y="88"/>
                  </a:lnTo>
                  <a:lnTo>
                    <a:pt x="182" y="77"/>
                  </a:lnTo>
                  <a:lnTo>
                    <a:pt x="180" y="68"/>
                  </a:lnTo>
                  <a:lnTo>
                    <a:pt x="177" y="58"/>
                  </a:lnTo>
                  <a:lnTo>
                    <a:pt x="174" y="49"/>
                  </a:lnTo>
                  <a:lnTo>
                    <a:pt x="169" y="41"/>
                  </a:lnTo>
                  <a:lnTo>
                    <a:pt x="165" y="34"/>
                  </a:lnTo>
                  <a:lnTo>
                    <a:pt x="159" y="28"/>
                  </a:lnTo>
                  <a:lnTo>
                    <a:pt x="152" y="21"/>
                  </a:lnTo>
                  <a:lnTo>
                    <a:pt x="146" y="16"/>
                  </a:lnTo>
                  <a:lnTo>
                    <a:pt x="138" y="12"/>
                  </a:lnTo>
                  <a:lnTo>
                    <a:pt x="130" y="7"/>
                  </a:lnTo>
                  <a:lnTo>
                    <a:pt x="121" y="4"/>
                  </a:lnTo>
                  <a:lnTo>
                    <a:pt x="112" y="3"/>
                  </a:lnTo>
                  <a:lnTo>
                    <a:pt x="102" y="0"/>
                  </a:lnTo>
                  <a:lnTo>
                    <a:pt x="92" y="0"/>
                  </a:lnTo>
                  <a:lnTo>
                    <a:pt x="82" y="0"/>
                  </a:lnTo>
                  <a:lnTo>
                    <a:pt x="72" y="3"/>
                  </a:lnTo>
                  <a:lnTo>
                    <a:pt x="63" y="4"/>
                  </a:lnTo>
                  <a:lnTo>
                    <a:pt x="54" y="7"/>
                  </a:lnTo>
                  <a:lnTo>
                    <a:pt x="46" y="12"/>
                  </a:lnTo>
                  <a:lnTo>
                    <a:pt x="38" y="16"/>
                  </a:lnTo>
                  <a:lnTo>
                    <a:pt x="31" y="21"/>
                  </a:lnTo>
                  <a:lnTo>
                    <a:pt x="25" y="28"/>
                  </a:lnTo>
                  <a:lnTo>
                    <a:pt x="19" y="34"/>
                  </a:lnTo>
                  <a:lnTo>
                    <a:pt x="14" y="41"/>
                  </a:lnTo>
                  <a:lnTo>
                    <a:pt x="10" y="49"/>
                  </a:lnTo>
                  <a:lnTo>
                    <a:pt x="7" y="58"/>
                  </a:lnTo>
                  <a:lnTo>
                    <a:pt x="3" y="68"/>
                  </a:lnTo>
                  <a:lnTo>
                    <a:pt x="1" y="77"/>
                  </a:lnTo>
                  <a:lnTo>
                    <a:pt x="0" y="88"/>
                  </a:lnTo>
                  <a:lnTo>
                    <a:pt x="0" y="100"/>
                  </a:lnTo>
                  <a:close/>
                  <a:moveTo>
                    <a:pt x="39" y="100"/>
                  </a:moveTo>
                  <a:lnTo>
                    <a:pt x="40" y="84"/>
                  </a:lnTo>
                  <a:lnTo>
                    <a:pt x="42" y="72"/>
                  </a:lnTo>
                  <a:lnTo>
                    <a:pt x="47" y="60"/>
                  </a:lnTo>
                  <a:lnTo>
                    <a:pt x="53" y="51"/>
                  </a:lnTo>
                  <a:lnTo>
                    <a:pt x="60" y="44"/>
                  </a:lnTo>
                  <a:lnTo>
                    <a:pt x="69" y="39"/>
                  </a:lnTo>
                  <a:lnTo>
                    <a:pt x="79" y="35"/>
                  </a:lnTo>
                  <a:lnTo>
                    <a:pt x="92" y="34"/>
                  </a:lnTo>
                  <a:lnTo>
                    <a:pt x="103" y="35"/>
                  </a:lnTo>
                  <a:lnTo>
                    <a:pt x="114" y="39"/>
                  </a:lnTo>
                  <a:lnTo>
                    <a:pt x="123" y="44"/>
                  </a:lnTo>
                  <a:lnTo>
                    <a:pt x="130" y="51"/>
                  </a:lnTo>
                  <a:lnTo>
                    <a:pt x="137" y="60"/>
                  </a:lnTo>
                  <a:lnTo>
                    <a:pt x="141" y="72"/>
                  </a:lnTo>
                  <a:lnTo>
                    <a:pt x="143" y="84"/>
                  </a:lnTo>
                  <a:lnTo>
                    <a:pt x="144" y="100"/>
                  </a:lnTo>
                  <a:lnTo>
                    <a:pt x="143" y="114"/>
                  </a:lnTo>
                  <a:lnTo>
                    <a:pt x="141" y="127"/>
                  </a:lnTo>
                  <a:lnTo>
                    <a:pt x="137" y="138"/>
                  </a:lnTo>
                  <a:lnTo>
                    <a:pt x="130" y="147"/>
                  </a:lnTo>
                  <a:lnTo>
                    <a:pt x="123" y="155"/>
                  </a:lnTo>
                  <a:lnTo>
                    <a:pt x="114" y="160"/>
                  </a:lnTo>
                  <a:lnTo>
                    <a:pt x="103" y="163"/>
                  </a:lnTo>
                  <a:lnTo>
                    <a:pt x="92" y="164"/>
                  </a:lnTo>
                  <a:lnTo>
                    <a:pt x="79" y="163"/>
                  </a:lnTo>
                  <a:lnTo>
                    <a:pt x="69" y="160"/>
                  </a:lnTo>
                  <a:lnTo>
                    <a:pt x="60" y="155"/>
                  </a:lnTo>
                  <a:lnTo>
                    <a:pt x="53" y="147"/>
                  </a:lnTo>
                  <a:lnTo>
                    <a:pt x="47" y="138"/>
                  </a:lnTo>
                  <a:lnTo>
                    <a:pt x="42" y="127"/>
                  </a:lnTo>
                  <a:lnTo>
                    <a:pt x="40" y="114"/>
                  </a:lnTo>
                  <a:lnTo>
                    <a:pt x="39" y="100"/>
                  </a:lnTo>
                  <a:close/>
                </a:path>
              </a:pathLst>
            </a:custGeom>
            <a:solidFill>
              <a:srgbClr val="000000"/>
            </a:solidFill>
            <a:ln w="9525">
              <a:noFill/>
              <a:round/>
              <a:headEnd/>
              <a:tailEnd/>
            </a:ln>
          </p:spPr>
          <p:txBody>
            <a:bodyPr/>
            <a:lstStyle/>
            <a:p>
              <a:endParaRPr lang="es-ES"/>
            </a:p>
          </p:txBody>
        </p:sp>
        <p:sp>
          <p:nvSpPr>
            <p:cNvPr id="35043" name="Freeform 220"/>
            <p:cNvSpPr>
              <a:spLocks noEditPoints="1"/>
            </p:cNvSpPr>
            <p:nvPr/>
          </p:nvSpPr>
          <p:spPr bwMode="auto">
            <a:xfrm>
              <a:off x="2818" y="3545"/>
              <a:ext cx="53" cy="63"/>
            </a:xfrm>
            <a:custGeom>
              <a:avLst/>
              <a:gdLst>
                <a:gd name="T0" fmla="*/ 0 w 159"/>
                <a:gd name="T1" fmla="*/ 189 h 189"/>
                <a:gd name="T2" fmla="*/ 64 w 159"/>
                <a:gd name="T3" fmla="*/ 189 h 189"/>
                <a:gd name="T4" fmla="*/ 73 w 159"/>
                <a:gd name="T5" fmla="*/ 189 h 189"/>
                <a:gd name="T6" fmla="*/ 82 w 159"/>
                <a:gd name="T7" fmla="*/ 189 h 189"/>
                <a:gd name="T8" fmla="*/ 91 w 159"/>
                <a:gd name="T9" fmla="*/ 188 h 189"/>
                <a:gd name="T10" fmla="*/ 100 w 159"/>
                <a:gd name="T11" fmla="*/ 186 h 189"/>
                <a:gd name="T12" fmla="*/ 108 w 159"/>
                <a:gd name="T13" fmla="*/ 185 h 189"/>
                <a:gd name="T14" fmla="*/ 115 w 159"/>
                <a:gd name="T15" fmla="*/ 181 h 189"/>
                <a:gd name="T16" fmla="*/ 122 w 159"/>
                <a:gd name="T17" fmla="*/ 177 h 189"/>
                <a:gd name="T18" fmla="*/ 129 w 159"/>
                <a:gd name="T19" fmla="*/ 172 h 189"/>
                <a:gd name="T20" fmla="*/ 136 w 159"/>
                <a:gd name="T21" fmla="*/ 166 h 189"/>
                <a:gd name="T22" fmla="*/ 141 w 159"/>
                <a:gd name="T23" fmla="*/ 159 h 189"/>
                <a:gd name="T24" fmla="*/ 147 w 159"/>
                <a:gd name="T25" fmla="*/ 150 h 189"/>
                <a:gd name="T26" fmla="*/ 152 w 159"/>
                <a:gd name="T27" fmla="*/ 141 h 189"/>
                <a:gd name="T28" fmla="*/ 155 w 159"/>
                <a:gd name="T29" fmla="*/ 131 h 189"/>
                <a:gd name="T30" fmla="*/ 157 w 159"/>
                <a:gd name="T31" fmla="*/ 119 h 189"/>
                <a:gd name="T32" fmla="*/ 159 w 159"/>
                <a:gd name="T33" fmla="*/ 107 h 189"/>
                <a:gd name="T34" fmla="*/ 159 w 159"/>
                <a:gd name="T35" fmla="*/ 95 h 189"/>
                <a:gd name="T36" fmla="*/ 159 w 159"/>
                <a:gd name="T37" fmla="*/ 83 h 189"/>
                <a:gd name="T38" fmla="*/ 158 w 159"/>
                <a:gd name="T39" fmla="*/ 72 h 189"/>
                <a:gd name="T40" fmla="*/ 156 w 159"/>
                <a:gd name="T41" fmla="*/ 62 h 189"/>
                <a:gd name="T42" fmla="*/ 154 w 159"/>
                <a:gd name="T43" fmla="*/ 53 h 189"/>
                <a:gd name="T44" fmla="*/ 152 w 159"/>
                <a:gd name="T45" fmla="*/ 44 h 189"/>
                <a:gd name="T46" fmla="*/ 147 w 159"/>
                <a:gd name="T47" fmla="*/ 37 h 189"/>
                <a:gd name="T48" fmla="*/ 144 w 159"/>
                <a:gd name="T49" fmla="*/ 29 h 189"/>
                <a:gd name="T50" fmla="*/ 138 w 159"/>
                <a:gd name="T51" fmla="*/ 24 h 189"/>
                <a:gd name="T52" fmla="*/ 133 w 159"/>
                <a:gd name="T53" fmla="*/ 18 h 189"/>
                <a:gd name="T54" fmla="*/ 126 w 159"/>
                <a:gd name="T55" fmla="*/ 13 h 189"/>
                <a:gd name="T56" fmla="*/ 119 w 159"/>
                <a:gd name="T57" fmla="*/ 9 h 189"/>
                <a:gd name="T58" fmla="*/ 111 w 159"/>
                <a:gd name="T59" fmla="*/ 5 h 189"/>
                <a:gd name="T60" fmla="*/ 103 w 159"/>
                <a:gd name="T61" fmla="*/ 3 h 189"/>
                <a:gd name="T62" fmla="*/ 94 w 159"/>
                <a:gd name="T63" fmla="*/ 1 h 189"/>
                <a:gd name="T64" fmla="*/ 84 w 159"/>
                <a:gd name="T65" fmla="*/ 0 h 189"/>
                <a:gd name="T66" fmla="*/ 74 w 159"/>
                <a:gd name="T67" fmla="*/ 0 h 189"/>
                <a:gd name="T68" fmla="*/ 0 w 159"/>
                <a:gd name="T69" fmla="*/ 0 h 189"/>
                <a:gd name="T70" fmla="*/ 0 w 159"/>
                <a:gd name="T71" fmla="*/ 189 h 189"/>
                <a:gd name="T72" fmla="*/ 38 w 159"/>
                <a:gd name="T73" fmla="*/ 156 h 189"/>
                <a:gd name="T74" fmla="*/ 38 w 159"/>
                <a:gd name="T75" fmla="*/ 33 h 189"/>
                <a:gd name="T76" fmla="*/ 74 w 159"/>
                <a:gd name="T77" fmla="*/ 33 h 189"/>
                <a:gd name="T78" fmla="*/ 85 w 159"/>
                <a:gd name="T79" fmla="*/ 34 h 189"/>
                <a:gd name="T80" fmla="*/ 94 w 159"/>
                <a:gd name="T81" fmla="*/ 36 h 189"/>
                <a:gd name="T82" fmla="*/ 102 w 159"/>
                <a:gd name="T83" fmla="*/ 42 h 189"/>
                <a:gd name="T84" fmla="*/ 109 w 159"/>
                <a:gd name="T85" fmla="*/ 47 h 189"/>
                <a:gd name="T86" fmla="*/ 113 w 159"/>
                <a:gd name="T87" fmla="*/ 56 h 189"/>
                <a:gd name="T88" fmla="*/ 118 w 159"/>
                <a:gd name="T89" fmla="*/ 68 h 189"/>
                <a:gd name="T90" fmla="*/ 119 w 159"/>
                <a:gd name="T91" fmla="*/ 80 h 189"/>
                <a:gd name="T92" fmla="*/ 120 w 159"/>
                <a:gd name="T93" fmla="*/ 95 h 189"/>
                <a:gd name="T94" fmla="*/ 119 w 159"/>
                <a:gd name="T95" fmla="*/ 109 h 189"/>
                <a:gd name="T96" fmla="*/ 117 w 159"/>
                <a:gd name="T97" fmla="*/ 123 h 189"/>
                <a:gd name="T98" fmla="*/ 113 w 159"/>
                <a:gd name="T99" fmla="*/ 133 h 189"/>
                <a:gd name="T100" fmla="*/ 108 w 159"/>
                <a:gd name="T101" fmla="*/ 141 h 189"/>
                <a:gd name="T102" fmla="*/ 101 w 159"/>
                <a:gd name="T103" fmla="*/ 148 h 189"/>
                <a:gd name="T104" fmla="*/ 92 w 159"/>
                <a:gd name="T105" fmla="*/ 152 h 189"/>
                <a:gd name="T106" fmla="*/ 82 w 159"/>
                <a:gd name="T107" fmla="*/ 154 h 189"/>
                <a:gd name="T108" fmla="*/ 70 w 159"/>
                <a:gd name="T109" fmla="*/ 156 h 189"/>
                <a:gd name="T110" fmla="*/ 38 w 159"/>
                <a:gd name="T111" fmla="*/ 156 h 1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9"/>
                <a:gd name="T169" fmla="*/ 0 h 189"/>
                <a:gd name="T170" fmla="*/ 159 w 159"/>
                <a:gd name="T171" fmla="*/ 189 h 1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9" h="189">
                  <a:moveTo>
                    <a:pt x="0" y="189"/>
                  </a:moveTo>
                  <a:lnTo>
                    <a:pt x="64" y="189"/>
                  </a:lnTo>
                  <a:lnTo>
                    <a:pt x="73" y="189"/>
                  </a:lnTo>
                  <a:lnTo>
                    <a:pt x="82" y="189"/>
                  </a:lnTo>
                  <a:lnTo>
                    <a:pt x="91" y="188"/>
                  </a:lnTo>
                  <a:lnTo>
                    <a:pt x="100" y="186"/>
                  </a:lnTo>
                  <a:lnTo>
                    <a:pt x="108" y="185"/>
                  </a:lnTo>
                  <a:lnTo>
                    <a:pt x="115" y="181"/>
                  </a:lnTo>
                  <a:lnTo>
                    <a:pt x="122" y="177"/>
                  </a:lnTo>
                  <a:lnTo>
                    <a:pt x="129" y="172"/>
                  </a:lnTo>
                  <a:lnTo>
                    <a:pt x="136" y="166"/>
                  </a:lnTo>
                  <a:lnTo>
                    <a:pt x="141" y="159"/>
                  </a:lnTo>
                  <a:lnTo>
                    <a:pt x="147" y="150"/>
                  </a:lnTo>
                  <a:lnTo>
                    <a:pt x="152" y="141"/>
                  </a:lnTo>
                  <a:lnTo>
                    <a:pt x="155" y="131"/>
                  </a:lnTo>
                  <a:lnTo>
                    <a:pt x="157" y="119"/>
                  </a:lnTo>
                  <a:lnTo>
                    <a:pt x="159" y="107"/>
                  </a:lnTo>
                  <a:lnTo>
                    <a:pt x="159" y="95"/>
                  </a:lnTo>
                  <a:lnTo>
                    <a:pt x="159" y="83"/>
                  </a:lnTo>
                  <a:lnTo>
                    <a:pt x="158" y="72"/>
                  </a:lnTo>
                  <a:lnTo>
                    <a:pt x="156" y="62"/>
                  </a:lnTo>
                  <a:lnTo>
                    <a:pt x="154" y="53"/>
                  </a:lnTo>
                  <a:lnTo>
                    <a:pt x="152" y="44"/>
                  </a:lnTo>
                  <a:lnTo>
                    <a:pt x="147" y="37"/>
                  </a:lnTo>
                  <a:lnTo>
                    <a:pt x="144" y="29"/>
                  </a:lnTo>
                  <a:lnTo>
                    <a:pt x="138" y="24"/>
                  </a:lnTo>
                  <a:lnTo>
                    <a:pt x="133" y="18"/>
                  </a:lnTo>
                  <a:lnTo>
                    <a:pt x="126" y="13"/>
                  </a:lnTo>
                  <a:lnTo>
                    <a:pt x="119" y="9"/>
                  </a:lnTo>
                  <a:lnTo>
                    <a:pt x="111" y="5"/>
                  </a:lnTo>
                  <a:lnTo>
                    <a:pt x="103" y="3"/>
                  </a:lnTo>
                  <a:lnTo>
                    <a:pt x="94" y="1"/>
                  </a:lnTo>
                  <a:lnTo>
                    <a:pt x="84" y="0"/>
                  </a:lnTo>
                  <a:lnTo>
                    <a:pt x="74" y="0"/>
                  </a:lnTo>
                  <a:lnTo>
                    <a:pt x="0" y="0"/>
                  </a:lnTo>
                  <a:lnTo>
                    <a:pt x="0" y="189"/>
                  </a:lnTo>
                  <a:close/>
                  <a:moveTo>
                    <a:pt x="38" y="156"/>
                  </a:moveTo>
                  <a:lnTo>
                    <a:pt x="38" y="33"/>
                  </a:lnTo>
                  <a:lnTo>
                    <a:pt x="74" y="33"/>
                  </a:lnTo>
                  <a:lnTo>
                    <a:pt x="85" y="34"/>
                  </a:lnTo>
                  <a:lnTo>
                    <a:pt x="94" y="36"/>
                  </a:lnTo>
                  <a:lnTo>
                    <a:pt x="102" y="42"/>
                  </a:lnTo>
                  <a:lnTo>
                    <a:pt x="109" y="47"/>
                  </a:lnTo>
                  <a:lnTo>
                    <a:pt x="113" y="56"/>
                  </a:lnTo>
                  <a:lnTo>
                    <a:pt x="118" y="68"/>
                  </a:lnTo>
                  <a:lnTo>
                    <a:pt x="119" y="80"/>
                  </a:lnTo>
                  <a:lnTo>
                    <a:pt x="120" y="95"/>
                  </a:lnTo>
                  <a:lnTo>
                    <a:pt x="119" y="109"/>
                  </a:lnTo>
                  <a:lnTo>
                    <a:pt x="117" y="123"/>
                  </a:lnTo>
                  <a:lnTo>
                    <a:pt x="113" y="133"/>
                  </a:lnTo>
                  <a:lnTo>
                    <a:pt x="108" y="141"/>
                  </a:lnTo>
                  <a:lnTo>
                    <a:pt x="101" y="148"/>
                  </a:lnTo>
                  <a:lnTo>
                    <a:pt x="92" y="152"/>
                  </a:lnTo>
                  <a:lnTo>
                    <a:pt x="82" y="154"/>
                  </a:lnTo>
                  <a:lnTo>
                    <a:pt x="70" y="156"/>
                  </a:lnTo>
                  <a:lnTo>
                    <a:pt x="38" y="156"/>
                  </a:lnTo>
                  <a:close/>
                </a:path>
              </a:pathLst>
            </a:custGeom>
            <a:solidFill>
              <a:srgbClr val="000000"/>
            </a:solidFill>
            <a:ln w="9525">
              <a:noFill/>
              <a:round/>
              <a:headEnd/>
              <a:tailEnd/>
            </a:ln>
          </p:spPr>
          <p:txBody>
            <a:bodyPr/>
            <a:lstStyle/>
            <a:p>
              <a:endParaRPr lang="es-ES"/>
            </a:p>
          </p:txBody>
        </p:sp>
        <p:sp>
          <p:nvSpPr>
            <p:cNvPr id="35044" name="Freeform 221"/>
            <p:cNvSpPr>
              <a:spLocks/>
            </p:cNvSpPr>
            <p:nvPr/>
          </p:nvSpPr>
          <p:spPr bwMode="auto">
            <a:xfrm>
              <a:off x="2881" y="3545"/>
              <a:ext cx="47" cy="63"/>
            </a:xfrm>
            <a:custGeom>
              <a:avLst/>
              <a:gdLst>
                <a:gd name="T0" fmla="*/ 0 w 142"/>
                <a:gd name="T1" fmla="*/ 189 h 189"/>
                <a:gd name="T2" fmla="*/ 142 w 142"/>
                <a:gd name="T3" fmla="*/ 189 h 189"/>
                <a:gd name="T4" fmla="*/ 142 w 142"/>
                <a:gd name="T5" fmla="*/ 154 h 189"/>
                <a:gd name="T6" fmla="*/ 39 w 142"/>
                <a:gd name="T7" fmla="*/ 154 h 189"/>
                <a:gd name="T8" fmla="*/ 39 w 142"/>
                <a:gd name="T9" fmla="*/ 105 h 189"/>
                <a:gd name="T10" fmla="*/ 128 w 142"/>
                <a:gd name="T11" fmla="*/ 105 h 189"/>
                <a:gd name="T12" fmla="*/ 128 w 142"/>
                <a:gd name="T13" fmla="*/ 72 h 189"/>
                <a:gd name="T14" fmla="*/ 39 w 142"/>
                <a:gd name="T15" fmla="*/ 72 h 189"/>
                <a:gd name="T16" fmla="*/ 39 w 142"/>
                <a:gd name="T17" fmla="*/ 33 h 189"/>
                <a:gd name="T18" fmla="*/ 137 w 142"/>
                <a:gd name="T19" fmla="*/ 33 h 189"/>
                <a:gd name="T20" fmla="*/ 137 w 142"/>
                <a:gd name="T21" fmla="*/ 0 h 189"/>
                <a:gd name="T22" fmla="*/ 0 w 142"/>
                <a:gd name="T23" fmla="*/ 0 h 189"/>
                <a:gd name="T24" fmla="*/ 0 w 142"/>
                <a:gd name="T25" fmla="*/ 189 h 1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2"/>
                <a:gd name="T40" fmla="*/ 0 h 189"/>
                <a:gd name="T41" fmla="*/ 142 w 142"/>
                <a:gd name="T42" fmla="*/ 189 h 1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2" h="189">
                  <a:moveTo>
                    <a:pt x="0" y="189"/>
                  </a:moveTo>
                  <a:lnTo>
                    <a:pt x="142" y="189"/>
                  </a:lnTo>
                  <a:lnTo>
                    <a:pt x="142" y="154"/>
                  </a:lnTo>
                  <a:lnTo>
                    <a:pt x="39" y="154"/>
                  </a:lnTo>
                  <a:lnTo>
                    <a:pt x="39" y="105"/>
                  </a:lnTo>
                  <a:lnTo>
                    <a:pt x="128" y="105"/>
                  </a:lnTo>
                  <a:lnTo>
                    <a:pt x="128" y="72"/>
                  </a:lnTo>
                  <a:lnTo>
                    <a:pt x="39" y="72"/>
                  </a:lnTo>
                  <a:lnTo>
                    <a:pt x="39" y="33"/>
                  </a:lnTo>
                  <a:lnTo>
                    <a:pt x="137" y="33"/>
                  </a:lnTo>
                  <a:lnTo>
                    <a:pt x="137" y="0"/>
                  </a:lnTo>
                  <a:lnTo>
                    <a:pt x="0" y="0"/>
                  </a:lnTo>
                  <a:lnTo>
                    <a:pt x="0" y="189"/>
                  </a:lnTo>
                  <a:close/>
                </a:path>
              </a:pathLst>
            </a:custGeom>
            <a:solidFill>
              <a:srgbClr val="000000"/>
            </a:solidFill>
            <a:ln w="9525">
              <a:noFill/>
              <a:round/>
              <a:headEnd/>
              <a:tailEnd/>
            </a:ln>
          </p:spPr>
          <p:txBody>
            <a:bodyPr/>
            <a:lstStyle/>
            <a:p>
              <a:endParaRPr lang="es-ES"/>
            </a:p>
          </p:txBody>
        </p:sp>
        <p:sp>
          <p:nvSpPr>
            <p:cNvPr id="35045" name="Freeform 222"/>
            <p:cNvSpPr>
              <a:spLocks/>
            </p:cNvSpPr>
            <p:nvPr/>
          </p:nvSpPr>
          <p:spPr bwMode="auto">
            <a:xfrm>
              <a:off x="2958" y="3544"/>
              <a:ext cx="57" cy="66"/>
            </a:xfrm>
            <a:custGeom>
              <a:avLst/>
              <a:gdLst>
                <a:gd name="T0" fmla="*/ 134 w 172"/>
                <a:gd name="T1" fmla="*/ 129 h 198"/>
                <a:gd name="T2" fmla="*/ 129 w 172"/>
                <a:gd name="T3" fmla="*/ 144 h 198"/>
                <a:gd name="T4" fmla="*/ 119 w 172"/>
                <a:gd name="T5" fmla="*/ 154 h 198"/>
                <a:gd name="T6" fmla="*/ 107 w 172"/>
                <a:gd name="T7" fmla="*/ 161 h 198"/>
                <a:gd name="T8" fmla="*/ 90 w 172"/>
                <a:gd name="T9" fmla="*/ 163 h 198"/>
                <a:gd name="T10" fmla="*/ 69 w 172"/>
                <a:gd name="T11" fmla="*/ 158 h 198"/>
                <a:gd name="T12" fmla="*/ 53 w 172"/>
                <a:gd name="T13" fmla="*/ 146 h 198"/>
                <a:gd name="T14" fmla="*/ 43 w 172"/>
                <a:gd name="T15" fmla="*/ 127 h 198"/>
                <a:gd name="T16" fmla="*/ 40 w 172"/>
                <a:gd name="T17" fmla="*/ 100 h 198"/>
                <a:gd name="T18" fmla="*/ 43 w 172"/>
                <a:gd name="T19" fmla="*/ 72 h 198"/>
                <a:gd name="T20" fmla="*/ 53 w 172"/>
                <a:gd name="T21" fmla="*/ 52 h 198"/>
                <a:gd name="T22" fmla="*/ 70 w 172"/>
                <a:gd name="T23" fmla="*/ 40 h 198"/>
                <a:gd name="T24" fmla="*/ 92 w 172"/>
                <a:gd name="T25" fmla="*/ 35 h 198"/>
                <a:gd name="T26" fmla="*/ 108 w 172"/>
                <a:gd name="T27" fmla="*/ 38 h 198"/>
                <a:gd name="T28" fmla="*/ 120 w 172"/>
                <a:gd name="T29" fmla="*/ 43 h 198"/>
                <a:gd name="T30" fmla="*/ 129 w 172"/>
                <a:gd name="T31" fmla="*/ 53 h 198"/>
                <a:gd name="T32" fmla="*/ 134 w 172"/>
                <a:gd name="T33" fmla="*/ 68 h 198"/>
                <a:gd name="T34" fmla="*/ 170 w 172"/>
                <a:gd name="T35" fmla="*/ 52 h 198"/>
                <a:gd name="T36" fmla="*/ 158 w 172"/>
                <a:gd name="T37" fmla="*/ 28 h 198"/>
                <a:gd name="T38" fmla="*/ 137 w 172"/>
                <a:gd name="T39" fmla="*/ 11 h 198"/>
                <a:gd name="T40" fmla="*/ 109 w 172"/>
                <a:gd name="T41" fmla="*/ 2 h 198"/>
                <a:gd name="T42" fmla="*/ 81 w 172"/>
                <a:gd name="T43" fmla="*/ 0 h 198"/>
                <a:gd name="T44" fmla="*/ 62 w 172"/>
                <a:gd name="T45" fmla="*/ 4 h 198"/>
                <a:gd name="T46" fmla="*/ 44 w 172"/>
                <a:gd name="T47" fmla="*/ 11 h 198"/>
                <a:gd name="T48" fmla="*/ 31 w 172"/>
                <a:gd name="T49" fmla="*/ 20 h 198"/>
                <a:gd name="T50" fmla="*/ 18 w 172"/>
                <a:gd name="T51" fmla="*/ 32 h 198"/>
                <a:gd name="T52" fmla="*/ 9 w 172"/>
                <a:gd name="T53" fmla="*/ 48 h 198"/>
                <a:gd name="T54" fmla="*/ 4 w 172"/>
                <a:gd name="T55" fmla="*/ 66 h 198"/>
                <a:gd name="T56" fmla="*/ 0 w 172"/>
                <a:gd name="T57" fmla="*/ 87 h 198"/>
                <a:gd name="T58" fmla="*/ 0 w 172"/>
                <a:gd name="T59" fmla="*/ 111 h 198"/>
                <a:gd name="T60" fmla="*/ 4 w 172"/>
                <a:gd name="T61" fmla="*/ 131 h 198"/>
                <a:gd name="T62" fmla="*/ 9 w 172"/>
                <a:gd name="T63" fmla="*/ 149 h 198"/>
                <a:gd name="T64" fmla="*/ 18 w 172"/>
                <a:gd name="T65" fmla="*/ 165 h 198"/>
                <a:gd name="T66" fmla="*/ 29 w 172"/>
                <a:gd name="T67" fmla="*/ 178 h 198"/>
                <a:gd name="T68" fmla="*/ 43 w 172"/>
                <a:gd name="T69" fmla="*/ 188 h 198"/>
                <a:gd name="T70" fmla="*/ 60 w 172"/>
                <a:gd name="T71" fmla="*/ 194 h 198"/>
                <a:gd name="T72" fmla="*/ 79 w 172"/>
                <a:gd name="T73" fmla="*/ 198 h 198"/>
                <a:gd name="T74" fmla="*/ 106 w 172"/>
                <a:gd name="T75" fmla="*/ 197 h 198"/>
                <a:gd name="T76" fmla="*/ 136 w 172"/>
                <a:gd name="T77" fmla="*/ 187 h 198"/>
                <a:gd name="T78" fmla="*/ 157 w 172"/>
                <a:gd name="T79" fmla="*/ 169 h 198"/>
                <a:gd name="T80" fmla="*/ 170 w 172"/>
                <a:gd name="T81" fmla="*/ 144 h 1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2"/>
                <a:gd name="T124" fmla="*/ 0 h 198"/>
                <a:gd name="T125" fmla="*/ 172 w 172"/>
                <a:gd name="T126" fmla="*/ 198 h 19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2" h="198">
                  <a:moveTo>
                    <a:pt x="172" y="129"/>
                  </a:moveTo>
                  <a:lnTo>
                    <a:pt x="134" y="129"/>
                  </a:lnTo>
                  <a:lnTo>
                    <a:pt x="131" y="137"/>
                  </a:lnTo>
                  <a:lnTo>
                    <a:pt x="129" y="144"/>
                  </a:lnTo>
                  <a:lnTo>
                    <a:pt x="125" y="149"/>
                  </a:lnTo>
                  <a:lnTo>
                    <a:pt x="119" y="154"/>
                  </a:lnTo>
                  <a:lnTo>
                    <a:pt x="114" y="158"/>
                  </a:lnTo>
                  <a:lnTo>
                    <a:pt x="107" y="161"/>
                  </a:lnTo>
                  <a:lnTo>
                    <a:pt x="99" y="163"/>
                  </a:lnTo>
                  <a:lnTo>
                    <a:pt x="90" y="163"/>
                  </a:lnTo>
                  <a:lnTo>
                    <a:pt x="79" y="162"/>
                  </a:lnTo>
                  <a:lnTo>
                    <a:pt x="69" y="158"/>
                  </a:lnTo>
                  <a:lnTo>
                    <a:pt x="60" y="154"/>
                  </a:lnTo>
                  <a:lnTo>
                    <a:pt x="53" y="146"/>
                  </a:lnTo>
                  <a:lnTo>
                    <a:pt x="47" y="137"/>
                  </a:lnTo>
                  <a:lnTo>
                    <a:pt x="43" y="127"/>
                  </a:lnTo>
                  <a:lnTo>
                    <a:pt x="41" y="114"/>
                  </a:lnTo>
                  <a:lnTo>
                    <a:pt x="40" y="100"/>
                  </a:lnTo>
                  <a:lnTo>
                    <a:pt x="41" y="85"/>
                  </a:lnTo>
                  <a:lnTo>
                    <a:pt x="43" y="72"/>
                  </a:lnTo>
                  <a:lnTo>
                    <a:pt x="47" y="61"/>
                  </a:lnTo>
                  <a:lnTo>
                    <a:pt x="53" y="52"/>
                  </a:lnTo>
                  <a:lnTo>
                    <a:pt x="61" y="44"/>
                  </a:lnTo>
                  <a:lnTo>
                    <a:pt x="70" y="40"/>
                  </a:lnTo>
                  <a:lnTo>
                    <a:pt x="80" y="37"/>
                  </a:lnTo>
                  <a:lnTo>
                    <a:pt x="92" y="35"/>
                  </a:lnTo>
                  <a:lnTo>
                    <a:pt x="100" y="35"/>
                  </a:lnTo>
                  <a:lnTo>
                    <a:pt x="108" y="38"/>
                  </a:lnTo>
                  <a:lnTo>
                    <a:pt x="115" y="40"/>
                  </a:lnTo>
                  <a:lnTo>
                    <a:pt x="120" y="43"/>
                  </a:lnTo>
                  <a:lnTo>
                    <a:pt x="126" y="48"/>
                  </a:lnTo>
                  <a:lnTo>
                    <a:pt x="129" y="53"/>
                  </a:lnTo>
                  <a:lnTo>
                    <a:pt x="131" y="60"/>
                  </a:lnTo>
                  <a:lnTo>
                    <a:pt x="134" y="68"/>
                  </a:lnTo>
                  <a:lnTo>
                    <a:pt x="172" y="68"/>
                  </a:lnTo>
                  <a:lnTo>
                    <a:pt x="170" y="52"/>
                  </a:lnTo>
                  <a:lnTo>
                    <a:pt x="165" y="40"/>
                  </a:lnTo>
                  <a:lnTo>
                    <a:pt x="158" y="28"/>
                  </a:lnTo>
                  <a:lnTo>
                    <a:pt x="148" y="18"/>
                  </a:lnTo>
                  <a:lnTo>
                    <a:pt x="137" y="11"/>
                  </a:lnTo>
                  <a:lnTo>
                    <a:pt x="125" y="5"/>
                  </a:lnTo>
                  <a:lnTo>
                    <a:pt x="109" y="2"/>
                  </a:lnTo>
                  <a:lnTo>
                    <a:pt x="92" y="0"/>
                  </a:lnTo>
                  <a:lnTo>
                    <a:pt x="81" y="0"/>
                  </a:lnTo>
                  <a:lnTo>
                    <a:pt x="71" y="2"/>
                  </a:lnTo>
                  <a:lnTo>
                    <a:pt x="62" y="4"/>
                  </a:lnTo>
                  <a:lnTo>
                    <a:pt x="53" y="7"/>
                  </a:lnTo>
                  <a:lnTo>
                    <a:pt x="44" y="11"/>
                  </a:lnTo>
                  <a:lnTo>
                    <a:pt x="37" y="15"/>
                  </a:lnTo>
                  <a:lnTo>
                    <a:pt x="31" y="20"/>
                  </a:lnTo>
                  <a:lnTo>
                    <a:pt x="24" y="26"/>
                  </a:lnTo>
                  <a:lnTo>
                    <a:pt x="18" y="32"/>
                  </a:lnTo>
                  <a:lnTo>
                    <a:pt x="14" y="40"/>
                  </a:lnTo>
                  <a:lnTo>
                    <a:pt x="9" y="48"/>
                  </a:lnTo>
                  <a:lnTo>
                    <a:pt x="6" y="57"/>
                  </a:lnTo>
                  <a:lnTo>
                    <a:pt x="4" y="66"/>
                  </a:lnTo>
                  <a:lnTo>
                    <a:pt x="1" y="77"/>
                  </a:lnTo>
                  <a:lnTo>
                    <a:pt x="0" y="87"/>
                  </a:lnTo>
                  <a:lnTo>
                    <a:pt x="0" y="100"/>
                  </a:lnTo>
                  <a:lnTo>
                    <a:pt x="0" y="111"/>
                  </a:lnTo>
                  <a:lnTo>
                    <a:pt x="1" y="121"/>
                  </a:lnTo>
                  <a:lnTo>
                    <a:pt x="4" y="131"/>
                  </a:lnTo>
                  <a:lnTo>
                    <a:pt x="6" y="141"/>
                  </a:lnTo>
                  <a:lnTo>
                    <a:pt x="9" y="149"/>
                  </a:lnTo>
                  <a:lnTo>
                    <a:pt x="14" y="158"/>
                  </a:lnTo>
                  <a:lnTo>
                    <a:pt x="18" y="165"/>
                  </a:lnTo>
                  <a:lnTo>
                    <a:pt x="24" y="172"/>
                  </a:lnTo>
                  <a:lnTo>
                    <a:pt x="29" y="178"/>
                  </a:lnTo>
                  <a:lnTo>
                    <a:pt x="36" y="183"/>
                  </a:lnTo>
                  <a:lnTo>
                    <a:pt x="43" y="188"/>
                  </a:lnTo>
                  <a:lnTo>
                    <a:pt x="51" y="191"/>
                  </a:lnTo>
                  <a:lnTo>
                    <a:pt x="60" y="194"/>
                  </a:lnTo>
                  <a:lnTo>
                    <a:pt x="69" y="197"/>
                  </a:lnTo>
                  <a:lnTo>
                    <a:pt x="79" y="198"/>
                  </a:lnTo>
                  <a:lnTo>
                    <a:pt x="89" y="198"/>
                  </a:lnTo>
                  <a:lnTo>
                    <a:pt x="106" y="197"/>
                  </a:lnTo>
                  <a:lnTo>
                    <a:pt x="121" y="193"/>
                  </a:lnTo>
                  <a:lnTo>
                    <a:pt x="136" y="187"/>
                  </a:lnTo>
                  <a:lnTo>
                    <a:pt x="147" y="179"/>
                  </a:lnTo>
                  <a:lnTo>
                    <a:pt x="157" y="169"/>
                  </a:lnTo>
                  <a:lnTo>
                    <a:pt x="164" y="157"/>
                  </a:lnTo>
                  <a:lnTo>
                    <a:pt x="170" y="144"/>
                  </a:lnTo>
                  <a:lnTo>
                    <a:pt x="172" y="129"/>
                  </a:lnTo>
                  <a:close/>
                </a:path>
              </a:pathLst>
            </a:custGeom>
            <a:solidFill>
              <a:srgbClr val="000000"/>
            </a:solidFill>
            <a:ln w="9525">
              <a:noFill/>
              <a:round/>
              <a:headEnd/>
              <a:tailEnd/>
            </a:ln>
          </p:spPr>
          <p:txBody>
            <a:bodyPr/>
            <a:lstStyle/>
            <a:p>
              <a:endParaRPr lang="es-ES"/>
            </a:p>
          </p:txBody>
        </p:sp>
        <p:sp>
          <p:nvSpPr>
            <p:cNvPr id="35046" name="Freeform 223"/>
            <p:cNvSpPr>
              <a:spLocks noEditPoints="1"/>
            </p:cNvSpPr>
            <p:nvPr/>
          </p:nvSpPr>
          <p:spPr bwMode="auto">
            <a:xfrm>
              <a:off x="3019" y="3545"/>
              <a:ext cx="59" cy="63"/>
            </a:xfrm>
            <a:custGeom>
              <a:avLst/>
              <a:gdLst>
                <a:gd name="T0" fmla="*/ 67 w 179"/>
                <a:gd name="T1" fmla="*/ 0 h 189"/>
                <a:gd name="T2" fmla="*/ 0 w 179"/>
                <a:gd name="T3" fmla="*/ 189 h 189"/>
                <a:gd name="T4" fmla="*/ 40 w 179"/>
                <a:gd name="T5" fmla="*/ 189 h 189"/>
                <a:gd name="T6" fmla="*/ 53 w 179"/>
                <a:gd name="T7" fmla="*/ 150 h 189"/>
                <a:gd name="T8" fmla="*/ 125 w 179"/>
                <a:gd name="T9" fmla="*/ 150 h 189"/>
                <a:gd name="T10" fmla="*/ 139 w 179"/>
                <a:gd name="T11" fmla="*/ 189 h 189"/>
                <a:gd name="T12" fmla="*/ 179 w 179"/>
                <a:gd name="T13" fmla="*/ 189 h 189"/>
                <a:gd name="T14" fmla="*/ 112 w 179"/>
                <a:gd name="T15" fmla="*/ 0 h 189"/>
                <a:gd name="T16" fmla="*/ 67 w 179"/>
                <a:gd name="T17" fmla="*/ 0 h 189"/>
                <a:gd name="T18" fmla="*/ 89 w 179"/>
                <a:gd name="T19" fmla="*/ 38 h 189"/>
                <a:gd name="T20" fmla="*/ 115 w 179"/>
                <a:gd name="T21" fmla="*/ 118 h 189"/>
                <a:gd name="T22" fmla="*/ 63 w 179"/>
                <a:gd name="T23" fmla="*/ 118 h 189"/>
                <a:gd name="T24" fmla="*/ 89 w 179"/>
                <a:gd name="T25" fmla="*/ 38 h 1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89"/>
                <a:gd name="T41" fmla="*/ 179 w 179"/>
                <a:gd name="T42" fmla="*/ 189 h 1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89">
                  <a:moveTo>
                    <a:pt x="67" y="0"/>
                  </a:moveTo>
                  <a:lnTo>
                    <a:pt x="0" y="189"/>
                  </a:lnTo>
                  <a:lnTo>
                    <a:pt x="40" y="189"/>
                  </a:lnTo>
                  <a:lnTo>
                    <a:pt x="53" y="150"/>
                  </a:lnTo>
                  <a:lnTo>
                    <a:pt x="125" y="150"/>
                  </a:lnTo>
                  <a:lnTo>
                    <a:pt x="139" y="189"/>
                  </a:lnTo>
                  <a:lnTo>
                    <a:pt x="179" y="189"/>
                  </a:lnTo>
                  <a:lnTo>
                    <a:pt x="112" y="0"/>
                  </a:lnTo>
                  <a:lnTo>
                    <a:pt x="67" y="0"/>
                  </a:lnTo>
                  <a:close/>
                  <a:moveTo>
                    <a:pt x="89" y="38"/>
                  </a:moveTo>
                  <a:lnTo>
                    <a:pt x="115" y="118"/>
                  </a:lnTo>
                  <a:lnTo>
                    <a:pt x="63" y="118"/>
                  </a:lnTo>
                  <a:lnTo>
                    <a:pt x="89" y="38"/>
                  </a:lnTo>
                  <a:close/>
                </a:path>
              </a:pathLst>
            </a:custGeom>
            <a:solidFill>
              <a:srgbClr val="000000"/>
            </a:solidFill>
            <a:ln w="9525">
              <a:noFill/>
              <a:round/>
              <a:headEnd/>
              <a:tailEnd/>
            </a:ln>
          </p:spPr>
          <p:txBody>
            <a:bodyPr/>
            <a:lstStyle/>
            <a:p>
              <a:endParaRPr lang="es-ES"/>
            </a:p>
          </p:txBody>
        </p:sp>
        <p:sp>
          <p:nvSpPr>
            <p:cNvPr id="35047" name="Freeform 224"/>
            <p:cNvSpPr>
              <a:spLocks/>
            </p:cNvSpPr>
            <p:nvPr/>
          </p:nvSpPr>
          <p:spPr bwMode="auto">
            <a:xfrm>
              <a:off x="3084" y="3545"/>
              <a:ext cx="50" cy="65"/>
            </a:xfrm>
            <a:custGeom>
              <a:avLst/>
              <a:gdLst>
                <a:gd name="T0" fmla="*/ 0 w 150"/>
                <a:gd name="T1" fmla="*/ 0 h 194"/>
                <a:gd name="T2" fmla="*/ 0 w 150"/>
                <a:gd name="T3" fmla="*/ 122 h 194"/>
                <a:gd name="T4" fmla="*/ 0 w 150"/>
                <a:gd name="T5" fmla="*/ 131 h 194"/>
                <a:gd name="T6" fmla="*/ 1 w 150"/>
                <a:gd name="T7" fmla="*/ 139 h 194"/>
                <a:gd name="T8" fmla="*/ 3 w 150"/>
                <a:gd name="T9" fmla="*/ 146 h 194"/>
                <a:gd name="T10" fmla="*/ 4 w 150"/>
                <a:gd name="T11" fmla="*/ 153 h 194"/>
                <a:gd name="T12" fmla="*/ 8 w 150"/>
                <a:gd name="T13" fmla="*/ 160 h 194"/>
                <a:gd name="T14" fmla="*/ 11 w 150"/>
                <a:gd name="T15" fmla="*/ 166 h 194"/>
                <a:gd name="T16" fmla="*/ 14 w 150"/>
                <a:gd name="T17" fmla="*/ 170 h 194"/>
                <a:gd name="T18" fmla="*/ 19 w 150"/>
                <a:gd name="T19" fmla="*/ 176 h 194"/>
                <a:gd name="T20" fmla="*/ 24 w 150"/>
                <a:gd name="T21" fmla="*/ 180 h 194"/>
                <a:gd name="T22" fmla="*/ 30 w 150"/>
                <a:gd name="T23" fmla="*/ 184 h 194"/>
                <a:gd name="T24" fmla="*/ 36 w 150"/>
                <a:gd name="T25" fmla="*/ 187 h 194"/>
                <a:gd name="T26" fmla="*/ 42 w 150"/>
                <a:gd name="T27" fmla="*/ 189 h 194"/>
                <a:gd name="T28" fmla="*/ 50 w 150"/>
                <a:gd name="T29" fmla="*/ 192 h 194"/>
                <a:gd name="T30" fmla="*/ 58 w 150"/>
                <a:gd name="T31" fmla="*/ 193 h 194"/>
                <a:gd name="T32" fmla="*/ 66 w 150"/>
                <a:gd name="T33" fmla="*/ 194 h 194"/>
                <a:gd name="T34" fmla="*/ 75 w 150"/>
                <a:gd name="T35" fmla="*/ 194 h 194"/>
                <a:gd name="T36" fmla="*/ 84 w 150"/>
                <a:gd name="T37" fmla="*/ 194 h 194"/>
                <a:gd name="T38" fmla="*/ 92 w 150"/>
                <a:gd name="T39" fmla="*/ 193 h 194"/>
                <a:gd name="T40" fmla="*/ 100 w 150"/>
                <a:gd name="T41" fmla="*/ 192 h 194"/>
                <a:gd name="T42" fmla="*/ 107 w 150"/>
                <a:gd name="T43" fmla="*/ 189 h 194"/>
                <a:gd name="T44" fmla="*/ 114 w 150"/>
                <a:gd name="T45" fmla="*/ 187 h 194"/>
                <a:gd name="T46" fmla="*/ 120 w 150"/>
                <a:gd name="T47" fmla="*/ 184 h 194"/>
                <a:gd name="T48" fmla="*/ 125 w 150"/>
                <a:gd name="T49" fmla="*/ 180 h 194"/>
                <a:gd name="T50" fmla="*/ 131 w 150"/>
                <a:gd name="T51" fmla="*/ 176 h 194"/>
                <a:gd name="T52" fmla="*/ 135 w 150"/>
                <a:gd name="T53" fmla="*/ 170 h 194"/>
                <a:gd name="T54" fmla="*/ 139 w 150"/>
                <a:gd name="T55" fmla="*/ 166 h 194"/>
                <a:gd name="T56" fmla="*/ 142 w 150"/>
                <a:gd name="T57" fmla="*/ 160 h 194"/>
                <a:gd name="T58" fmla="*/ 145 w 150"/>
                <a:gd name="T59" fmla="*/ 153 h 194"/>
                <a:gd name="T60" fmla="*/ 148 w 150"/>
                <a:gd name="T61" fmla="*/ 146 h 194"/>
                <a:gd name="T62" fmla="*/ 149 w 150"/>
                <a:gd name="T63" fmla="*/ 139 h 194"/>
                <a:gd name="T64" fmla="*/ 150 w 150"/>
                <a:gd name="T65" fmla="*/ 131 h 194"/>
                <a:gd name="T66" fmla="*/ 150 w 150"/>
                <a:gd name="T67" fmla="*/ 122 h 194"/>
                <a:gd name="T68" fmla="*/ 150 w 150"/>
                <a:gd name="T69" fmla="*/ 0 h 194"/>
                <a:gd name="T70" fmla="*/ 112 w 150"/>
                <a:gd name="T71" fmla="*/ 0 h 194"/>
                <a:gd name="T72" fmla="*/ 112 w 150"/>
                <a:gd name="T73" fmla="*/ 118 h 194"/>
                <a:gd name="T74" fmla="*/ 112 w 150"/>
                <a:gd name="T75" fmla="*/ 128 h 194"/>
                <a:gd name="T76" fmla="*/ 110 w 150"/>
                <a:gd name="T77" fmla="*/ 136 h 194"/>
                <a:gd name="T78" fmla="*/ 107 w 150"/>
                <a:gd name="T79" fmla="*/ 144 h 194"/>
                <a:gd name="T80" fmla="*/ 103 w 150"/>
                <a:gd name="T81" fmla="*/ 150 h 194"/>
                <a:gd name="T82" fmla="*/ 98 w 150"/>
                <a:gd name="T83" fmla="*/ 154 h 194"/>
                <a:gd name="T84" fmla="*/ 92 w 150"/>
                <a:gd name="T85" fmla="*/ 158 h 194"/>
                <a:gd name="T86" fmla="*/ 84 w 150"/>
                <a:gd name="T87" fmla="*/ 159 h 194"/>
                <a:gd name="T88" fmla="*/ 75 w 150"/>
                <a:gd name="T89" fmla="*/ 160 h 194"/>
                <a:gd name="T90" fmla="*/ 66 w 150"/>
                <a:gd name="T91" fmla="*/ 159 h 194"/>
                <a:gd name="T92" fmla="*/ 59 w 150"/>
                <a:gd name="T93" fmla="*/ 158 h 194"/>
                <a:gd name="T94" fmla="*/ 52 w 150"/>
                <a:gd name="T95" fmla="*/ 154 h 194"/>
                <a:gd name="T96" fmla="*/ 48 w 150"/>
                <a:gd name="T97" fmla="*/ 150 h 194"/>
                <a:gd name="T98" fmla="*/ 43 w 150"/>
                <a:gd name="T99" fmla="*/ 144 h 194"/>
                <a:gd name="T100" fmla="*/ 41 w 150"/>
                <a:gd name="T101" fmla="*/ 136 h 194"/>
                <a:gd name="T102" fmla="*/ 39 w 150"/>
                <a:gd name="T103" fmla="*/ 128 h 194"/>
                <a:gd name="T104" fmla="*/ 39 w 150"/>
                <a:gd name="T105" fmla="*/ 118 h 194"/>
                <a:gd name="T106" fmla="*/ 39 w 150"/>
                <a:gd name="T107" fmla="*/ 0 h 194"/>
                <a:gd name="T108" fmla="*/ 0 w 150"/>
                <a:gd name="T109" fmla="*/ 0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0"/>
                <a:gd name="T166" fmla="*/ 0 h 194"/>
                <a:gd name="T167" fmla="*/ 150 w 150"/>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0" h="194">
                  <a:moveTo>
                    <a:pt x="0" y="0"/>
                  </a:moveTo>
                  <a:lnTo>
                    <a:pt x="0" y="122"/>
                  </a:lnTo>
                  <a:lnTo>
                    <a:pt x="0" y="131"/>
                  </a:lnTo>
                  <a:lnTo>
                    <a:pt x="1" y="139"/>
                  </a:lnTo>
                  <a:lnTo>
                    <a:pt x="3" y="146"/>
                  </a:lnTo>
                  <a:lnTo>
                    <a:pt x="4" y="153"/>
                  </a:lnTo>
                  <a:lnTo>
                    <a:pt x="8" y="160"/>
                  </a:lnTo>
                  <a:lnTo>
                    <a:pt x="11" y="166"/>
                  </a:lnTo>
                  <a:lnTo>
                    <a:pt x="14" y="170"/>
                  </a:lnTo>
                  <a:lnTo>
                    <a:pt x="19" y="176"/>
                  </a:lnTo>
                  <a:lnTo>
                    <a:pt x="24" y="180"/>
                  </a:lnTo>
                  <a:lnTo>
                    <a:pt x="30" y="184"/>
                  </a:lnTo>
                  <a:lnTo>
                    <a:pt x="36" y="187"/>
                  </a:lnTo>
                  <a:lnTo>
                    <a:pt x="42" y="189"/>
                  </a:lnTo>
                  <a:lnTo>
                    <a:pt x="50" y="192"/>
                  </a:lnTo>
                  <a:lnTo>
                    <a:pt x="58" y="193"/>
                  </a:lnTo>
                  <a:lnTo>
                    <a:pt x="66" y="194"/>
                  </a:lnTo>
                  <a:lnTo>
                    <a:pt x="75" y="194"/>
                  </a:lnTo>
                  <a:lnTo>
                    <a:pt x="84" y="194"/>
                  </a:lnTo>
                  <a:lnTo>
                    <a:pt x="92" y="193"/>
                  </a:lnTo>
                  <a:lnTo>
                    <a:pt x="100" y="192"/>
                  </a:lnTo>
                  <a:lnTo>
                    <a:pt x="107" y="189"/>
                  </a:lnTo>
                  <a:lnTo>
                    <a:pt x="114" y="187"/>
                  </a:lnTo>
                  <a:lnTo>
                    <a:pt x="120" y="184"/>
                  </a:lnTo>
                  <a:lnTo>
                    <a:pt x="125" y="180"/>
                  </a:lnTo>
                  <a:lnTo>
                    <a:pt x="131" y="176"/>
                  </a:lnTo>
                  <a:lnTo>
                    <a:pt x="135" y="170"/>
                  </a:lnTo>
                  <a:lnTo>
                    <a:pt x="139" y="166"/>
                  </a:lnTo>
                  <a:lnTo>
                    <a:pt x="142" y="160"/>
                  </a:lnTo>
                  <a:lnTo>
                    <a:pt x="145" y="153"/>
                  </a:lnTo>
                  <a:lnTo>
                    <a:pt x="148" y="146"/>
                  </a:lnTo>
                  <a:lnTo>
                    <a:pt x="149" y="139"/>
                  </a:lnTo>
                  <a:lnTo>
                    <a:pt x="150" y="131"/>
                  </a:lnTo>
                  <a:lnTo>
                    <a:pt x="150" y="122"/>
                  </a:lnTo>
                  <a:lnTo>
                    <a:pt x="150" y="0"/>
                  </a:lnTo>
                  <a:lnTo>
                    <a:pt x="112" y="0"/>
                  </a:lnTo>
                  <a:lnTo>
                    <a:pt x="112" y="118"/>
                  </a:lnTo>
                  <a:lnTo>
                    <a:pt x="112" y="128"/>
                  </a:lnTo>
                  <a:lnTo>
                    <a:pt x="110" y="136"/>
                  </a:lnTo>
                  <a:lnTo>
                    <a:pt x="107" y="144"/>
                  </a:lnTo>
                  <a:lnTo>
                    <a:pt x="103" y="150"/>
                  </a:lnTo>
                  <a:lnTo>
                    <a:pt x="98" y="154"/>
                  </a:lnTo>
                  <a:lnTo>
                    <a:pt x="92" y="158"/>
                  </a:lnTo>
                  <a:lnTo>
                    <a:pt x="84" y="159"/>
                  </a:lnTo>
                  <a:lnTo>
                    <a:pt x="75" y="160"/>
                  </a:lnTo>
                  <a:lnTo>
                    <a:pt x="66" y="159"/>
                  </a:lnTo>
                  <a:lnTo>
                    <a:pt x="59" y="158"/>
                  </a:lnTo>
                  <a:lnTo>
                    <a:pt x="52" y="154"/>
                  </a:lnTo>
                  <a:lnTo>
                    <a:pt x="48" y="150"/>
                  </a:lnTo>
                  <a:lnTo>
                    <a:pt x="43" y="144"/>
                  </a:lnTo>
                  <a:lnTo>
                    <a:pt x="41" y="136"/>
                  </a:lnTo>
                  <a:lnTo>
                    <a:pt x="39" y="128"/>
                  </a:lnTo>
                  <a:lnTo>
                    <a:pt x="39" y="118"/>
                  </a:lnTo>
                  <a:lnTo>
                    <a:pt x="39" y="0"/>
                  </a:lnTo>
                  <a:lnTo>
                    <a:pt x="0" y="0"/>
                  </a:lnTo>
                  <a:close/>
                </a:path>
              </a:pathLst>
            </a:custGeom>
            <a:solidFill>
              <a:srgbClr val="000000"/>
            </a:solidFill>
            <a:ln w="9525">
              <a:noFill/>
              <a:round/>
              <a:headEnd/>
              <a:tailEnd/>
            </a:ln>
          </p:spPr>
          <p:txBody>
            <a:bodyPr/>
            <a:lstStyle/>
            <a:p>
              <a:endParaRPr lang="es-ES"/>
            </a:p>
          </p:txBody>
        </p:sp>
        <p:sp>
          <p:nvSpPr>
            <p:cNvPr id="35048" name="Freeform 225"/>
            <p:cNvSpPr>
              <a:spLocks/>
            </p:cNvSpPr>
            <p:nvPr/>
          </p:nvSpPr>
          <p:spPr bwMode="auto">
            <a:xfrm>
              <a:off x="3142" y="3544"/>
              <a:ext cx="51" cy="66"/>
            </a:xfrm>
            <a:custGeom>
              <a:avLst/>
              <a:gdLst>
                <a:gd name="T0" fmla="*/ 2 w 153"/>
                <a:gd name="T1" fmla="*/ 149 h 198"/>
                <a:gd name="T2" fmla="*/ 12 w 153"/>
                <a:gd name="T3" fmla="*/ 172 h 198"/>
                <a:gd name="T4" fmla="*/ 32 w 153"/>
                <a:gd name="T5" fmla="*/ 189 h 198"/>
                <a:gd name="T6" fmla="*/ 60 w 153"/>
                <a:gd name="T7" fmla="*/ 197 h 198"/>
                <a:gd name="T8" fmla="*/ 95 w 153"/>
                <a:gd name="T9" fmla="*/ 197 h 198"/>
                <a:gd name="T10" fmla="*/ 123 w 153"/>
                <a:gd name="T11" fmla="*/ 189 h 198"/>
                <a:gd name="T12" fmla="*/ 142 w 153"/>
                <a:gd name="T13" fmla="*/ 173 h 198"/>
                <a:gd name="T14" fmla="*/ 152 w 153"/>
                <a:gd name="T15" fmla="*/ 150 h 198"/>
                <a:gd name="T16" fmla="*/ 153 w 153"/>
                <a:gd name="T17" fmla="*/ 130 h 198"/>
                <a:gd name="T18" fmla="*/ 150 w 153"/>
                <a:gd name="T19" fmla="*/ 118 h 198"/>
                <a:gd name="T20" fmla="*/ 144 w 153"/>
                <a:gd name="T21" fmla="*/ 106 h 198"/>
                <a:gd name="T22" fmla="*/ 135 w 153"/>
                <a:gd name="T23" fmla="*/ 99 h 198"/>
                <a:gd name="T24" fmla="*/ 121 w 153"/>
                <a:gd name="T25" fmla="*/ 91 h 198"/>
                <a:gd name="T26" fmla="*/ 98 w 153"/>
                <a:gd name="T27" fmla="*/ 84 h 198"/>
                <a:gd name="T28" fmla="*/ 75 w 153"/>
                <a:gd name="T29" fmla="*/ 77 h 198"/>
                <a:gd name="T30" fmla="*/ 58 w 153"/>
                <a:gd name="T31" fmla="*/ 74 h 198"/>
                <a:gd name="T32" fmla="*/ 47 w 153"/>
                <a:gd name="T33" fmla="*/ 68 h 198"/>
                <a:gd name="T34" fmla="*/ 41 w 153"/>
                <a:gd name="T35" fmla="*/ 60 h 198"/>
                <a:gd name="T36" fmla="*/ 40 w 153"/>
                <a:gd name="T37" fmla="*/ 50 h 198"/>
                <a:gd name="T38" fmla="*/ 44 w 153"/>
                <a:gd name="T39" fmla="*/ 41 h 198"/>
                <a:gd name="T40" fmla="*/ 52 w 153"/>
                <a:gd name="T41" fmla="*/ 35 h 198"/>
                <a:gd name="T42" fmla="*/ 65 w 153"/>
                <a:gd name="T43" fmla="*/ 32 h 198"/>
                <a:gd name="T44" fmla="*/ 80 w 153"/>
                <a:gd name="T45" fmla="*/ 32 h 198"/>
                <a:gd name="T46" fmla="*/ 94 w 153"/>
                <a:gd name="T47" fmla="*/ 37 h 198"/>
                <a:gd name="T48" fmla="*/ 103 w 153"/>
                <a:gd name="T49" fmla="*/ 43 h 198"/>
                <a:gd name="T50" fmla="*/ 108 w 153"/>
                <a:gd name="T51" fmla="*/ 53 h 198"/>
                <a:gd name="T52" fmla="*/ 146 w 153"/>
                <a:gd name="T53" fmla="*/ 60 h 198"/>
                <a:gd name="T54" fmla="*/ 141 w 153"/>
                <a:gd name="T55" fmla="*/ 35 h 198"/>
                <a:gd name="T56" fmla="*/ 127 w 153"/>
                <a:gd name="T57" fmla="*/ 16 h 198"/>
                <a:gd name="T58" fmla="*/ 105 w 153"/>
                <a:gd name="T59" fmla="*/ 5 h 198"/>
                <a:gd name="T60" fmla="*/ 76 w 153"/>
                <a:gd name="T61" fmla="*/ 0 h 198"/>
                <a:gd name="T62" fmla="*/ 44 w 153"/>
                <a:gd name="T63" fmla="*/ 4 h 198"/>
                <a:gd name="T64" fmla="*/ 21 w 153"/>
                <a:gd name="T65" fmla="*/ 15 h 198"/>
                <a:gd name="T66" fmla="*/ 7 w 153"/>
                <a:gd name="T67" fmla="*/ 33 h 198"/>
                <a:gd name="T68" fmla="*/ 3 w 153"/>
                <a:gd name="T69" fmla="*/ 57 h 198"/>
                <a:gd name="T70" fmla="*/ 4 w 153"/>
                <a:gd name="T71" fmla="*/ 70 h 198"/>
                <a:gd name="T72" fmla="*/ 9 w 153"/>
                <a:gd name="T73" fmla="*/ 83 h 198"/>
                <a:gd name="T74" fmla="*/ 14 w 153"/>
                <a:gd name="T75" fmla="*/ 92 h 198"/>
                <a:gd name="T76" fmla="*/ 23 w 153"/>
                <a:gd name="T77" fmla="*/ 100 h 198"/>
                <a:gd name="T78" fmla="*/ 43 w 153"/>
                <a:gd name="T79" fmla="*/ 108 h 198"/>
                <a:gd name="T80" fmla="*/ 65 w 153"/>
                <a:gd name="T81" fmla="*/ 113 h 198"/>
                <a:gd name="T82" fmla="*/ 87 w 153"/>
                <a:gd name="T83" fmla="*/ 119 h 198"/>
                <a:gd name="T84" fmla="*/ 103 w 153"/>
                <a:gd name="T85" fmla="*/ 123 h 198"/>
                <a:gd name="T86" fmla="*/ 112 w 153"/>
                <a:gd name="T87" fmla="*/ 131 h 198"/>
                <a:gd name="T88" fmla="*/ 115 w 153"/>
                <a:gd name="T89" fmla="*/ 141 h 198"/>
                <a:gd name="T90" fmla="*/ 113 w 153"/>
                <a:gd name="T91" fmla="*/ 152 h 198"/>
                <a:gd name="T92" fmla="*/ 106 w 153"/>
                <a:gd name="T93" fmla="*/ 160 h 198"/>
                <a:gd name="T94" fmla="*/ 96 w 153"/>
                <a:gd name="T95" fmla="*/ 164 h 198"/>
                <a:gd name="T96" fmla="*/ 81 w 153"/>
                <a:gd name="T97" fmla="*/ 165 h 198"/>
                <a:gd name="T98" fmla="*/ 63 w 153"/>
                <a:gd name="T99" fmla="*/ 163 h 198"/>
                <a:gd name="T100" fmla="*/ 51 w 153"/>
                <a:gd name="T101" fmla="*/ 157 h 198"/>
                <a:gd name="T102" fmla="*/ 42 w 153"/>
                <a:gd name="T103" fmla="*/ 148 h 198"/>
                <a:gd name="T104" fmla="*/ 38 w 153"/>
                <a:gd name="T105" fmla="*/ 135 h 1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3"/>
                <a:gd name="T160" fmla="*/ 0 h 198"/>
                <a:gd name="T161" fmla="*/ 153 w 153"/>
                <a:gd name="T162" fmla="*/ 198 h 1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3" h="198">
                  <a:moveTo>
                    <a:pt x="0" y="135"/>
                  </a:moveTo>
                  <a:lnTo>
                    <a:pt x="2" y="149"/>
                  </a:lnTo>
                  <a:lnTo>
                    <a:pt x="6" y="162"/>
                  </a:lnTo>
                  <a:lnTo>
                    <a:pt x="12" y="172"/>
                  </a:lnTo>
                  <a:lnTo>
                    <a:pt x="21" y="181"/>
                  </a:lnTo>
                  <a:lnTo>
                    <a:pt x="32" y="189"/>
                  </a:lnTo>
                  <a:lnTo>
                    <a:pt x="46" y="193"/>
                  </a:lnTo>
                  <a:lnTo>
                    <a:pt x="60" y="197"/>
                  </a:lnTo>
                  <a:lnTo>
                    <a:pt x="77" y="198"/>
                  </a:lnTo>
                  <a:lnTo>
                    <a:pt x="95" y="197"/>
                  </a:lnTo>
                  <a:lnTo>
                    <a:pt x="109" y="193"/>
                  </a:lnTo>
                  <a:lnTo>
                    <a:pt x="123" y="189"/>
                  </a:lnTo>
                  <a:lnTo>
                    <a:pt x="134" y="182"/>
                  </a:lnTo>
                  <a:lnTo>
                    <a:pt x="142" y="173"/>
                  </a:lnTo>
                  <a:lnTo>
                    <a:pt x="149" y="163"/>
                  </a:lnTo>
                  <a:lnTo>
                    <a:pt x="152" y="150"/>
                  </a:lnTo>
                  <a:lnTo>
                    <a:pt x="153" y="137"/>
                  </a:lnTo>
                  <a:lnTo>
                    <a:pt x="153" y="130"/>
                  </a:lnTo>
                  <a:lnTo>
                    <a:pt x="152" y="123"/>
                  </a:lnTo>
                  <a:lnTo>
                    <a:pt x="150" y="118"/>
                  </a:lnTo>
                  <a:lnTo>
                    <a:pt x="147" y="112"/>
                  </a:lnTo>
                  <a:lnTo>
                    <a:pt x="144" y="106"/>
                  </a:lnTo>
                  <a:lnTo>
                    <a:pt x="140" y="102"/>
                  </a:lnTo>
                  <a:lnTo>
                    <a:pt x="135" y="99"/>
                  </a:lnTo>
                  <a:lnTo>
                    <a:pt x="130" y="95"/>
                  </a:lnTo>
                  <a:lnTo>
                    <a:pt x="121" y="91"/>
                  </a:lnTo>
                  <a:lnTo>
                    <a:pt x="110" y="87"/>
                  </a:lnTo>
                  <a:lnTo>
                    <a:pt x="98" y="84"/>
                  </a:lnTo>
                  <a:lnTo>
                    <a:pt x="86" y="81"/>
                  </a:lnTo>
                  <a:lnTo>
                    <a:pt x="75" y="77"/>
                  </a:lnTo>
                  <a:lnTo>
                    <a:pt x="66" y="76"/>
                  </a:lnTo>
                  <a:lnTo>
                    <a:pt x="58" y="74"/>
                  </a:lnTo>
                  <a:lnTo>
                    <a:pt x="51" y="72"/>
                  </a:lnTo>
                  <a:lnTo>
                    <a:pt x="47" y="68"/>
                  </a:lnTo>
                  <a:lnTo>
                    <a:pt x="42" y="65"/>
                  </a:lnTo>
                  <a:lnTo>
                    <a:pt x="41" y="60"/>
                  </a:lnTo>
                  <a:lnTo>
                    <a:pt x="40" y="55"/>
                  </a:lnTo>
                  <a:lnTo>
                    <a:pt x="40" y="50"/>
                  </a:lnTo>
                  <a:lnTo>
                    <a:pt x="42" y="46"/>
                  </a:lnTo>
                  <a:lnTo>
                    <a:pt x="44" y="41"/>
                  </a:lnTo>
                  <a:lnTo>
                    <a:pt x="48" y="38"/>
                  </a:lnTo>
                  <a:lnTo>
                    <a:pt x="52" y="35"/>
                  </a:lnTo>
                  <a:lnTo>
                    <a:pt x="58" y="33"/>
                  </a:lnTo>
                  <a:lnTo>
                    <a:pt x="65" y="32"/>
                  </a:lnTo>
                  <a:lnTo>
                    <a:pt x="71" y="32"/>
                  </a:lnTo>
                  <a:lnTo>
                    <a:pt x="80" y="32"/>
                  </a:lnTo>
                  <a:lnTo>
                    <a:pt x="87" y="34"/>
                  </a:lnTo>
                  <a:lnTo>
                    <a:pt x="94" y="37"/>
                  </a:lnTo>
                  <a:lnTo>
                    <a:pt x="98" y="39"/>
                  </a:lnTo>
                  <a:lnTo>
                    <a:pt x="103" y="43"/>
                  </a:lnTo>
                  <a:lnTo>
                    <a:pt x="106" y="48"/>
                  </a:lnTo>
                  <a:lnTo>
                    <a:pt x="108" y="53"/>
                  </a:lnTo>
                  <a:lnTo>
                    <a:pt x="109" y="60"/>
                  </a:lnTo>
                  <a:lnTo>
                    <a:pt x="146" y="60"/>
                  </a:lnTo>
                  <a:lnTo>
                    <a:pt x="145" y="47"/>
                  </a:lnTo>
                  <a:lnTo>
                    <a:pt x="141" y="35"/>
                  </a:lnTo>
                  <a:lnTo>
                    <a:pt x="135" y="25"/>
                  </a:lnTo>
                  <a:lnTo>
                    <a:pt x="127" y="16"/>
                  </a:lnTo>
                  <a:lnTo>
                    <a:pt x="117" y="9"/>
                  </a:lnTo>
                  <a:lnTo>
                    <a:pt x="105" y="5"/>
                  </a:lnTo>
                  <a:lnTo>
                    <a:pt x="91" y="2"/>
                  </a:lnTo>
                  <a:lnTo>
                    <a:pt x="76" y="0"/>
                  </a:lnTo>
                  <a:lnTo>
                    <a:pt x="59" y="2"/>
                  </a:lnTo>
                  <a:lnTo>
                    <a:pt x="44" y="4"/>
                  </a:lnTo>
                  <a:lnTo>
                    <a:pt x="32" y="8"/>
                  </a:lnTo>
                  <a:lnTo>
                    <a:pt x="21" y="15"/>
                  </a:lnTo>
                  <a:lnTo>
                    <a:pt x="13" y="23"/>
                  </a:lnTo>
                  <a:lnTo>
                    <a:pt x="7" y="33"/>
                  </a:lnTo>
                  <a:lnTo>
                    <a:pt x="4" y="44"/>
                  </a:lnTo>
                  <a:lnTo>
                    <a:pt x="3" y="57"/>
                  </a:lnTo>
                  <a:lnTo>
                    <a:pt x="3" y="64"/>
                  </a:lnTo>
                  <a:lnTo>
                    <a:pt x="4" y="70"/>
                  </a:lnTo>
                  <a:lnTo>
                    <a:pt x="6" y="77"/>
                  </a:lnTo>
                  <a:lnTo>
                    <a:pt x="9" y="83"/>
                  </a:lnTo>
                  <a:lnTo>
                    <a:pt x="11" y="87"/>
                  </a:lnTo>
                  <a:lnTo>
                    <a:pt x="14" y="92"/>
                  </a:lnTo>
                  <a:lnTo>
                    <a:pt x="19" y="96"/>
                  </a:lnTo>
                  <a:lnTo>
                    <a:pt x="23" y="100"/>
                  </a:lnTo>
                  <a:lnTo>
                    <a:pt x="33" y="104"/>
                  </a:lnTo>
                  <a:lnTo>
                    <a:pt x="43" y="108"/>
                  </a:lnTo>
                  <a:lnTo>
                    <a:pt x="53" y="111"/>
                  </a:lnTo>
                  <a:lnTo>
                    <a:pt x="65" y="113"/>
                  </a:lnTo>
                  <a:lnTo>
                    <a:pt x="77" y="116"/>
                  </a:lnTo>
                  <a:lnTo>
                    <a:pt x="87" y="119"/>
                  </a:lnTo>
                  <a:lnTo>
                    <a:pt x="96" y="121"/>
                  </a:lnTo>
                  <a:lnTo>
                    <a:pt x="103" y="123"/>
                  </a:lnTo>
                  <a:lnTo>
                    <a:pt x="108" y="127"/>
                  </a:lnTo>
                  <a:lnTo>
                    <a:pt x="112" y="131"/>
                  </a:lnTo>
                  <a:lnTo>
                    <a:pt x="114" y="136"/>
                  </a:lnTo>
                  <a:lnTo>
                    <a:pt x="115" y="141"/>
                  </a:lnTo>
                  <a:lnTo>
                    <a:pt x="115" y="147"/>
                  </a:lnTo>
                  <a:lnTo>
                    <a:pt x="113" y="152"/>
                  </a:lnTo>
                  <a:lnTo>
                    <a:pt x="110" y="156"/>
                  </a:lnTo>
                  <a:lnTo>
                    <a:pt x="106" y="160"/>
                  </a:lnTo>
                  <a:lnTo>
                    <a:pt x="102" y="162"/>
                  </a:lnTo>
                  <a:lnTo>
                    <a:pt x="96" y="164"/>
                  </a:lnTo>
                  <a:lnTo>
                    <a:pt x="89" y="165"/>
                  </a:lnTo>
                  <a:lnTo>
                    <a:pt x="81" y="165"/>
                  </a:lnTo>
                  <a:lnTo>
                    <a:pt x="71" y="165"/>
                  </a:lnTo>
                  <a:lnTo>
                    <a:pt x="63" y="163"/>
                  </a:lnTo>
                  <a:lnTo>
                    <a:pt x="57" y="161"/>
                  </a:lnTo>
                  <a:lnTo>
                    <a:pt x="51" y="157"/>
                  </a:lnTo>
                  <a:lnTo>
                    <a:pt x="46" y="154"/>
                  </a:lnTo>
                  <a:lnTo>
                    <a:pt x="42" y="148"/>
                  </a:lnTo>
                  <a:lnTo>
                    <a:pt x="40" y="143"/>
                  </a:lnTo>
                  <a:lnTo>
                    <a:pt x="38" y="135"/>
                  </a:lnTo>
                  <a:lnTo>
                    <a:pt x="0" y="135"/>
                  </a:lnTo>
                  <a:close/>
                </a:path>
              </a:pathLst>
            </a:custGeom>
            <a:solidFill>
              <a:srgbClr val="000000"/>
            </a:solidFill>
            <a:ln w="9525">
              <a:noFill/>
              <a:round/>
              <a:headEnd/>
              <a:tailEnd/>
            </a:ln>
          </p:spPr>
          <p:txBody>
            <a:bodyPr/>
            <a:lstStyle/>
            <a:p>
              <a:endParaRPr lang="es-ES"/>
            </a:p>
          </p:txBody>
        </p:sp>
        <p:sp>
          <p:nvSpPr>
            <p:cNvPr id="35049" name="Freeform 226"/>
            <p:cNvSpPr>
              <a:spLocks noEditPoints="1"/>
            </p:cNvSpPr>
            <p:nvPr/>
          </p:nvSpPr>
          <p:spPr bwMode="auto">
            <a:xfrm>
              <a:off x="3196" y="3545"/>
              <a:ext cx="59" cy="63"/>
            </a:xfrm>
            <a:custGeom>
              <a:avLst/>
              <a:gdLst>
                <a:gd name="T0" fmla="*/ 67 w 179"/>
                <a:gd name="T1" fmla="*/ 0 h 189"/>
                <a:gd name="T2" fmla="*/ 0 w 179"/>
                <a:gd name="T3" fmla="*/ 189 h 189"/>
                <a:gd name="T4" fmla="*/ 40 w 179"/>
                <a:gd name="T5" fmla="*/ 189 h 189"/>
                <a:gd name="T6" fmla="*/ 53 w 179"/>
                <a:gd name="T7" fmla="*/ 150 h 189"/>
                <a:gd name="T8" fmla="*/ 125 w 179"/>
                <a:gd name="T9" fmla="*/ 150 h 189"/>
                <a:gd name="T10" fmla="*/ 139 w 179"/>
                <a:gd name="T11" fmla="*/ 189 h 189"/>
                <a:gd name="T12" fmla="*/ 179 w 179"/>
                <a:gd name="T13" fmla="*/ 189 h 189"/>
                <a:gd name="T14" fmla="*/ 112 w 179"/>
                <a:gd name="T15" fmla="*/ 0 h 189"/>
                <a:gd name="T16" fmla="*/ 67 w 179"/>
                <a:gd name="T17" fmla="*/ 0 h 189"/>
                <a:gd name="T18" fmla="*/ 90 w 179"/>
                <a:gd name="T19" fmla="*/ 38 h 189"/>
                <a:gd name="T20" fmla="*/ 115 w 179"/>
                <a:gd name="T21" fmla="*/ 118 h 189"/>
                <a:gd name="T22" fmla="*/ 63 w 179"/>
                <a:gd name="T23" fmla="*/ 118 h 189"/>
                <a:gd name="T24" fmla="*/ 90 w 179"/>
                <a:gd name="T25" fmla="*/ 38 h 1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9"/>
                <a:gd name="T40" fmla="*/ 0 h 189"/>
                <a:gd name="T41" fmla="*/ 179 w 179"/>
                <a:gd name="T42" fmla="*/ 189 h 1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9" h="189">
                  <a:moveTo>
                    <a:pt x="67" y="0"/>
                  </a:moveTo>
                  <a:lnTo>
                    <a:pt x="0" y="189"/>
                  </a:lnTo>
                  <a:lnTo>
                    <a:pt x="40" y="189"/>
                  </a:lnTo>
                  <a:lnTo>
                    <a:pt x="53" y="150"/>
                  </a:lnTo>
                  <a:lnTo>
                    <a:pt x="125" y="150"/>
                  </a:lnTo>
                  <a:lnTo>
                    <a:pt x="139" y="189"/>
                  </a:lnTo>
                  <a:lnTo>
                    <a:pt x="179" y="189"/>
                  </a:lnTo>
                  <a:lnTo>
                    <a:pt x="112" y="0"/>
                  </a:lnTo>
                  <a:lnTo>
                    <a:pt x="67" y="0"/>
                  </a:lnTo>
                  <a:close/>
                  <a:moveTo>
                    <a:pt x="90" y="38"/>
                  </a:moveTo>
                  <a:lnTo>
                    <a:pt x="115" y="118"/>
                  </a:lnTo>
                  <a:lnTo>
                    <a:pt x="63" y="118"/>
                  </a:lnTo>
                  <a:lnTo>
                    <a:pt x="90" y="38"/>
                  </a:lnTo>
                  <a:close/>
                </a:path>
              </a:pathLst>
            </a:custGeom>
            <a:solidFill>
              <a:srgbClr val="000000"/>
            </a:solidFill>
            <a:ln w="9525">
              <a:noFill/>
              <a:round/>
              <a:headEnd/>
              <a:tailEnd/>
            </a:ln>
          </p:spPr>
          <p:txBody>
            <a:bodyPr/>
            <a:lstStyle/>
            <a:p>
              <a:endParaRPr lang="es-ES"/>
            </a:p>
          </p:txBody>
        </p:sp>
        <p:sp>
          <p:nvSpPr>
            <p:cNvPr id="35050" name="Freeform 227"/>
            <p:cNvSpPr>
              <a:spLocks/>
            </p:cNvSpPr>
            <p:nvPr/>
          </p:nvSpPr>
          <p:spPr bwMode="auto">
            <a:xfrm>
              <a:off x="3258" y="3544"/>
              <a:ext cx="51" cy="66"/>
            </a:xfrm>
            <a:custGeom>
              <a:avLst/>
              <a:gdLst>
                <a:gd name="T0" fmla="*/ 2 w 154"/>
                <a:gd name="T1" fmla="*/ 149 h 198"/>
                <a:gd name="T2" fmla="*/ 12 w 154"/>
                <a:gd name="T3" fmla="*/ 172 h 198"/>
                <a:gd name="T4" fmla="*/ 33 w 154"/>
                <a:gd name="T5" fmla="*/ 189 h 198"/>
                <a:gd name="T6" fmla="*/ 61 w 154"/>
                <a:gd name="T7" fmla="*/ 197 h 198"/>
                <a:gd name="T8" fmla="*/ 95 w 154"/>
                <a:gd name="T9" fmla="*/ 197 h 198"/>
                <a:gd name="T10" fmla="*/ 123 w 154"/>
                <a:gd name="T11" fmla="*/ 189 h 198"/>
                <a:gd name="T12" fmla="*/ 142 w 154"/>
                <a:gd name="T13" fmla="*/ 173 h 198"/>
                <a:gd name="T14" fmla="*/ 152 w 154"/>
                <a:gd name="T15" fmla="*/ 150 h 198"/>
                <a:gd name="T16" fmla="*/ 154 w 154"/>
                <a:gd name="T17" fmla="*/ 130 h 198"/>
                <a:gd name="T18" fmla="*/ 150 w 154"/>
                <a:gd name="T19" fmla="*/ 118 h 198"/>
                <a:gd name="T20" fmla="*/ 145 w 154"/>
                <a:gd name="T21" fmla="*/ 106 h 198"/>
                <a:gd name="T22" fmla="*/ 136 w 154"/>
                <a:gd name="T23" fmla="*/ 99 h 198"/>
                <a:gd name="T24" fmla="*/ 121 w 154"/>
                <a:gd name="T25" fmla="*/ 91 h 198"/>
                <a:gd name="T26" fmla="*/ 99 w 154"/>
                <a:gd name="T27" fmla="*/ 84 h 198"/>
                <a:gd name="T28" fmla="*/ 75 w 154"/>
                <a:gd name="T29" fmla="*/ 77 h 198"/>
                <a:gd name="T30" fmla="*/ 58 w 154"/>
                <a:gd name="T31" fmla="*/ 74 h 198"/>
                <a:gd name="T32" fmla="*/ 47 w 154"/>
                <a:gd name="T33" fmla="*/ 68 h 198"/>
                <a:gd name="T34" fmla="*/ 41 w 154"/>
                <a:gd name="T35" fmla="*/ 60 h 198"/>
                <a:gd name="T36" fmla="*/ 40 w 154"/>
                <a:gd name="T37" fmla="*/ 50 h 198"/>
                <a:gd name="T38" fmla="*/ 45 w 154"/>
                <a:gd name="T39" fmla="*/ 41 h 198"/>
                <a:gd name="T40" fmla="*/ 53 w 154"/>
                <a:gd name="T41" fmla="*/ 35 h 198"/>
                <a:gd name="T42" fmla="*/ 65 w 154"/>
                <a:gd name="T43" fmla="*/ 32 h 198"/>
                <a:gd name="T44" fmla="*/ 81 w 154"/>
                <a:gd name="T45" fmla="*/ 32 h 198"/>
                <a:gd name="T46" fmla="*/ 94 w 154"/>
                <a:gd name="T47" fmla="*/ 37 h 198"/>
                <a:gd name="T48" fmla="*/ 103 w 154"/>
                <a:gd name="T49" fmla="*/ 43 h 198"/>
                <a:gd name="T50" fmla="*/ 109 w 154"/>
                <a:gd name="T51" fmla="*/ 53 h 198"/>
                <a:gd name="T52" fmla="*/ 147 w 154"/>
                <a:gd name="T53" fmla="*/ 60 h 198"/>
                <a:gd name="T54" fmla="*/ 141 w 154"/>
                <a:gd name="T55" fmla="*/ 35 h 198"/>
                <a:gd name="T56" fmla="*/ 128 w 154"/>
                <a:gd name="T57" fmla="*/ 16 h 198"/>
                <a:gd name="T58" fmla="*/ 105 w 154"/>
                <a:gd name="T59" fmla="*/ 5 h 198"/>
                <a:gd name="T60" fmla="*/ 76 w 154"/>
                <a:gd name="T61" fmla="*/ 0 h 198"/>
                <a:gd name="T62" fmla="*/ 45 w 154"/>
                <a:gd name="T63" fmla="*/ 4 h 198"/>
                <a:gd name="T64" fmla="*/ 21 w 154"/>
                <a:gd name="T65" fmla="*/ 15 h 198"/>
                <a:gd name="T66" fmla="*/ 8 w 154"/>
                <a:gd name="T67" fmla="*/ 33 h 198"/>
                <a:gd name="T68" fmla="*/ 3 w 154"/>
                <a:gd name="T69" fmla="*/ 57 h 198"/>
                <a:gd name="T70" fmla="*/ 5 w 154"/>
                <a:gd name="T71" fmla="*/ 70 h 198"/>
                <a:gd name="T72" fmla="*/ 9 w 154"/>
                <a:gd name="T73" fmla="*/ 83 h 198"/>
                <a:gd name="T74" fmla="*/ 15 w 154"/>
                <a:gd name="T75" fmla="*/ 92 h 198"/>
                <a:gd name="T76" fmla="*/ 24 w 154"/>
                <a:gd name="T77" fmla="*/ 100 h 198"/>
                <a:gd name="T78" fmla="*/ 44 w 154"/>
                <a:gd name="T79" fmla="*/ 108 h 198"/>
                <a:gd name="T80" fmla="*/ 65 w 154"/>
                <a:gd name="T81" fmla="*/ 113 h 198"/>
                <a:gd name="T82" fmla="*/ 87 w 154"/>
                <a:gd name="T83" fmla="*/ 119 h 198"/>
                <a:gd name="T84" fmla="*/ 103 w 154"/>
                <a:gd name="T85" fmla="*/ 123 h 198"/>
                <a:gd name="T86" fmla="*/ 112 w 154"/>
                <a:gd name="T87" fmla="*/ 131 h 198"/>
                <a:gd name="T88" fmla="*/ 115 w 154"/>
                <a:gd name="T89" fmla="*/ 141 h 198"/>
                <a:gd name="T90" fmla="*/ 113 w 154"/>
                <a:gd name="T91" fmla="*/ 152 h 198"/>
                <a:gd name="T92" fmla="*/ 106 w 154"/>
                <a:gd name="T93" fmla="*/ 160 h 198"/>
                <a:gd name="T94" fmla="*/ 96 w 154"/>
                <a:gd name="T95" fmla="*/ 164 h 198"/>
                <a:gd name="T96" fmla="*/ 82 w 154"/>
                <a:gd name="T97" fmla="*/ 165 h 198"/>
                <a:gd name="T98" fmla="*/ 64 w 154"/>
                <a:gd name="T99" fmla="*/ 163 h 198"/>
                <a:gd name="T100" fmla="*/ 52 w 154"/>
                <a:gd name="T101" fmla="*/ 157 h 198"/>
                <a:gd name="T102" fmla="*/ 43 w 154"/>
                <a:gd name="T103" fmla="*/ 148 h 198"/>
                <a:gd name="T104" fmla="*/ 38 w 154"/>
                <a:gd name="T105" fmla="*/ 135 h 1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4"/>
                <a:gd name="T160" fmla="*/ 0 h 198"/>
                <a:gd name="T161" fmla="*/ 154 w 154"/>
                <a:gd name="T162" fmla="*/ 198 h 1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4" h="198">
                  <a:moveTo>
                    <a:pt x="0" y="135"/>
                  </a:moveTo>
                  <a:lnTo>
                    <a:pt x="2" y="149"/>
                  </a:lnTo>
                  <a:lnTo>
                    <a:pt x="7" y="162"/>
                  </a:lnTo>
                  <a:lnTo>
                    <a:pt x="12" y="172"/>
                  </a:lnTo>
                  <a:lnTo>
                    <a:pt x="21" y="181"/>
                  </a:lnTo>
                  <a:lnTo>
                    <a:pt x="33" y="189"/>
                  </a:lnTo>
                  <a:lnTo>
                    <a:pt x="46" y="193"/>
                  </a:lnTo>
                  <a:lnTo>
                    <a:pt x="61" y="197"/>
                  </a:lnTo>
                  <a:lnTo>
                    <a:pt x="77" y="198"/>
                  </a:lnTo>
                  <a:lnTo>
                    <a:pt x="95" y="197"/>
                  </a:lnTo>
                  <a:lnTo>
                    <a:pt x="110" y="193"/>
                  </a:lnTo>
                  <a:lnTo>
                    <a:pt x="123" y="189"/>
                  </a:lnTo>
                  <a:lnTo>
                    <a:pt x="134" y="182"/>
                  </a:lnTo>
                  <a:lnTo>
                    <a:pt x="142" y="173"/>
                  </a:lnTo>
                  <a:lnTo>
                    <a:pt x="149" y="163"/>
                  </a:lnTo>
                  <a:lnTo>
                    <a:pt x="152" y="150"/>
                  </a:lnTo>
                  <a:lnTo>
                    <a:pt x="154" y="137"/>
                  </a:lnTo>
                  <a:lnTo>
                    <a:pt x="154" y="130"/>
                  </a:lnTo>
                  <a:lnTo>
                    <a:pt x="152" y="123"/>
                  </a:lnTo>
                  <a:lnTo>
                    <a:pt x="150" y="118"/>
                  </a:lnTo>
                  <a:lnTo>
                    <a:pt x="148" y="112"/>
                  </a:lnTo>
                  <a:lnTo>
                    <a:pt x="145" y="106"/>
                  </a:lnTo>
                  <a:lnTo>
                    <a:pt x="140" y="102"/>
                  </a:lnTo>
                  <a:lnTo>
                    <a:pt x="136" y="99"/>
                  </a:lnTo>
                  <a:lnTo>
                    <a:pt x="130" y="95"/>
                  </a:lnTo>
                  <a:lnTo>
                    <a:pt x="121" y="91"/>
                  </a:lnTo>
                  <a:lnTo>
                    <a:pt x="111" y="87"/>
                  </a:lnTo>
                  <a:lnTo>
                    <a:pt x="99" y="84"/>
                  </a:lnTo>
                  <a:lnTo>
                    <a:pt x="86" y="81"/>
                  </a:lnTo>
                  <a:lnTo>
                    <a:pt x="75" y="77"/>
                  </a:lnTo>
                  <a:lnTo>
                    <a:pt x="66" y="76"/>
                  </a:lnTo>
                  <a:lnTo>
                    <a:pt x="58" y="74"/>
                  </a:lnTo>
                  <a:lnTo>
                    <a:pt x="52" y="72"/>
                  </a:lnTo>
                  <a:lnTo>
                    <a:pt x="47" y="68"/>
                  </a:lnTo>
                  <a:lnTo>
                    <a:pt x="43" y="65"/>
                  </a:lnTo>
                  <a:lnTo>
                    <a:pt x="41" y="60"/>
                  </a:lnTo>
                  <a:lnTo>
                    <a:pt x="40" y="55"/>
                  </a:lnTo>
                  <a:lnTo>
                    <a:pt x="40" y="50"/>
                  </a:lnTo>
                  <a:lnTo>
                    <a:pt x="43" y="46"/>
                  </a:lnTo>
                  <a:lnTo>
                    <a:pt x="45" y="41"/>
                  </a:lnTo>
                  <a:lnTo>
                    <a:pt x="48" y="38"/>
                  </a:lnTo>
                  <a:lnTo>
                    <a:pt x="53" y="35"/>
                  </a:lnTo>
                  <a:lnTo>
                    <a:pt x="58" y="33"/>
                  </a:lnTo>
                  <a:lnTo>
                    <a:pt x="65" y="32"/>
                  </a:lnTo>
                  <a:lnTo>
                    <a:pt x="72" y="32"/>
                  </a:lnTo>
                  <a:lnTo>
                    <a:pt x="81" y="32"/>
                  </a:lnTo>
                  <a:lnTo>
                    <a:pt x="87" y="34"/>
                  </a:lnTo>
                  <a:lnTo>
                    <a:pt x="94" y="37"/>
                  </a:lnTo>
                  <a:lnTo>
                    <a:pt x="99" y="39"/>
                  </a:lnTo>
                  <a:lnTo>
                    <a:pt x="103" y="43"/>
                  </a:lnTo>
                  <a:lnTo>
                    <a:pt x="106" y="48"/>
                  </a:lnTo>
                  <a:lnTo>
                    <a:pt x="109" y="53"/>
                  </a:lnTo>
                  <a:lnTo>
                    <a:pt x="110" y="60"/>
                  </a:lnTo>
                  <a:lnTo>
                    <a:pt x="147" y="60"/>
                  </a:lnTo>
                  <a:lnTo>
                    <a:pt x="146" y="47"/>
                  </a:lnTo>
                  <a:lnTo>
                    <a:pt x="141" y="35"/>
                  </a:lnTo>
                  <a:lnTo>
                    <a:pt x="136" y="25"/>
                  </a:lnTo>
                  <a:lnTo>
                    <a:pt x="128" y="16"/>
                  </a:lnTo>
                  <a:lnTo>
                    <a:pt x="118" y="9"/>
                  </a:lnTo>
                  <a:lnTo>
                    <a:pt x="105" y="5"/>
                  </a:lnTo>
                  <a:lnTo>
                    <a:pt x="92" y="2"/>
                  </a:lnTo>
                  <a:lnTo>
                    <a:pt x="76" y="0"/>
                  </a:lnTo>
                  <a:lnTo>
                    <a:pt x="59" y="2"/>
                  </a:lnTo>
                  <a:lnTo>
                    <a:pt x="45" y="4"/>
                  </a:lnTo>
                  <a:lnTo>
                    <a:pt x="33" y="8"/>
                  </a:lnTo>
                  <a:lnTo>
                    <a:pt x="21" y="15"/>
                  </a:lnTo>
                  <a:lnTo>
                    <a:pt x="13" y="23"/>
                  </a:lnTo>
                  <a:lnTo>
                    <a:pt x="8" y="33"/>
                  </a:lnTo>
                  <a:lnTo>
                    <a:pt x="5" y="44"/>
                  </a:lnTo>
                  <a:lnTo>
                    <a:pt x="3" y="57"/>
                  </a:lnTo>
                  <a:lnTo>
                    <a:pt x="3" y="64"/>
                  </a:lnTo>
                  <a:lnTo>
                    <a:pt x="5" y="70"/>
                  </a:lnTo>
                  <a:lnTo>
                    <a:pt x="7" y="77"/>
                  </a:lnTo>
                  <a:lnTo>
                    <a:pt x="9" y="83"/>
                  </a:lnTo>
                  <a:lnTo>
                    <a:pt x="11" y="87"/>
                  </a:lnTo>
                  <a:lnTo>
                    <a:pt x="15" y="92"/>
                  </a:lnTo>
                  <a:lnTo>
                    <a:pt x="19" y="96"/>
                  </a:lnTo>
                  <a:lnTo>
                    <a:pt x="24" y="100"/>
                  </a:lnTo>
                  <a:lnTo>
                    <a:pt x="34" y="104"/>
                  </a:lnTo>
                  <a:lnTo>
                    <a:pt x="44" y="108"/>
                  </a:lnTo>
                  <a:lnTo>
                    <a:pt x="54" y="111"/>
                  </a:lnTo>
                  <a:lnTo>
                    <a:pt x="65" y="113"/>
                  </a:lnTo>
                  <a:lnTo>
                    <a:pt x="77" y="116"/>
                  </a:lnTo>
                  <a:lnTo>
                    <a:pt x="87" y="119"/>
                  </a:lnTo>
                  <a:lnTo>
                    <a:pt x="96" y="121"/>
                  </a:lnTo>
                  <a:lnTo>
                    <a:pt x="103" y="123"/>
                  </a:lnTo>
                  <a:lnTo>
                    <a:pt x="109" y="127"/>
                  </a:lnTo>
                  <a:lnTo>
                    <a:pt x="112" y="131"/>
                  </a:lnTo>
                  <a:lnTo>
                    <a:pt x="114" y="136"/>
                  </a:lnTo>
                  <a:lnTo>
                    <a:pt x="115" y="141"/>
                  </a:lnTo>
                  <a:lnTo>
                    <a:pt x="115" y="147"/>
                  </a:lnTo>
                  <a:lnTo>
                    <a:pt x="113" y="152"/>
                  </a:lnTo>
                  <a:lnTo>
                    <a:pt x="111" y="156"/>
                  </a:lnTo>
                  <a:lnTo>
                    <a:pt x="106" y="160"/>
                  </a:lnTo>
                  <a:lnTo>
                    <a:pt x="102" y="162"/>
                  </a:lnTo>
                  <a:lnTo>
                    <a:pt x="96" y="164"/>
                  </a:lnTo>
                  <a:lnTo>
                    <a:pt x="90" y="165"/>
                  </a:lnTo>
                  <a:lnTo>
                    <a:pt x="82" y="165"/>
                  </a:lnTo>
                  <a:lnTo>
                    <a:pt x="72" y="165"/>
                  </a:lnTo>
                  <a:lnTo>
                    <a:pt x="64" y="163"/>
                  </a:lnTo>
                  <a:lnTo>
                    <a:pt x="57" y="161"/>
                  </a:lnTo>
                  <a:lnTo>
                    <a:pt x="52" y="157"/>
                  </a:lnTo>
                  <a:lnTo>
                    <a:pt x="46" y="154"/>
                  </a:lnTo>
                  <a:lnTo>
                    <a:pt x="43" y="148"/>
                  </a:lnTo>
                  <a:lnTo>
                    <a:pt x="40" y="143"/>
                  </a:lnTo>
                  <a:lnTo>
                    <a:pt x="38" y="135"/>
                  </a:lnTo>
                  <a:lnTo>
                    <a:pt x="0" y="135"/>
                  </a:lnTo>
                  <a:close/>
                </a:path>
              </a:pathLst>
            </a:custGeom>
            <a:solidFill>
              <a:srgbClr val="000000"/>
            </a:solidFill>
            <a:ln w="9525">
              <a:noFill/>
              <a:round/>
              <a:headEnd/>
              <a:tailEnd/>
            </a:ln>
          </p:spPr>
          <p:txBody>
            <a:bodyPr/>
            <a:lstStyle/>
            <a:p>
              <a:endParaRPr lang="es-ES"/>
            </a:p>
          </p:txBody>
        </p:sp>
      </p:grpSp>
      <p:sp>
        <p:nvSpPr>
          <p:cNvPr id="34823" name="Text Box 228"/>
          <p:cNvSpPr txBox="1">
            <a:spLocks noChangeArrowheads="1"/>
          </p:cNvSpPr>
          <p:nvPr/>
        </p:nvSpPr>
        <p:spPr bwMode="auto">
          <a:xfrm>
            <a:off x="6761602" y="3167390"/>
            <a:ext cx="1295400" cy="738664"/>
          </a:xfrm>
          <a:prstGeom prst="rect">
            <a:avLst/>
          </a:prstGeom>
          <a:solidFill>
            <a:schemeClr val="accent1"/>
          </a:solidFill>
          <a:ln w="9525">
            <a:noFill/>
            <a:miter lim="800000"/>
            <a:headEnd/>
            <a:tailEnd/>
          </a:ln>
        </p:spPr>
        <p:txBody>
          <a:bodyPr>
            <a:spAutoFit/>
          </a:bodyPr>
          <a:lstStyle/>
          <a:p>
            <a:r>
              <a:rPr lang="ka-GE" sz="1400" b="1" dirty="0">
                <a:solidFill>
                  <a:schemeClr val="accent2"/>
                </a:solidFill>
              </a:rPr>
              <a:t>თავი - ხარისხის პრობლემა</a:t>
            </a:r>
            <a:endParaRPr lang="es-ES" sz="1400" b="1" dirty="0">
              <a:solidFill>
                <a:schemeClr val="accent2"/>
              </a:solidFill>
            </a:endParaRPr>
          </a:p>
        </p:txBody>
      </p:sp>
      <p:sp>
        <p:nvSpPr>
          <p:cNvPr id="34824" name="Rectangle 229"/>
          <p:cNvSpPr>
            <a:spLocks noChangeArrowheads="1"/>
          </p:cNvSpPr>
          <p:nvPr/>
        </p:nvSpPr>
        <p:spPr bwMode="auto">
          <a:xfrm>
            <a:off x="6732588" y="3141663"/>
            <a:ext cx="1223962" cy="719137"/>
          </a:xfrm>
          <a:prstGeom prst="rect">
            <a:avLst/>
          </a:prstGeom>
          <a:noFill/>
          <a:ln w="28575">
            <a:solidFill>
              <a:schemeClr val="tx1"/>
            </a:solidFill>
            <a:miter lim="800000"/>
            <a:headEnd/>
            <a:tailEnd/>
          </a:ln>
        </p:spPr>
        <p:txBody>
          <a:bodyPr wrap="none" anchor="ctr"/>
          <a:lstStyle/>
          <a:p>
            <a:endParaRPr lang="es-ES"/>
          </a:p>
        </p:txBody>
      </p:sp>
      <p:sp>
        <p:nvSpPr>
          <p:cNvPr id="34825" name="Text Box 230"/>
          <p:cNvSpPr txBox="1">
            <a:spLocks noChangeArrowheads="1"/>
          </p:cNvSpPr>
          <p:nvPr/>
        </p:nvSpPr>
        <p:spPr bwMode="auto">
          <a:xfrm>
            <a:off x="3563938" y="857250"/>
            <a:ext cx="1800225" cy="274638"/>
          </a:xfrm>
          <a:prstGeom prst="rect">
            <a:avLst/>
          </a:prstGeom>
          <a:solidFill>
            <a:schemeClr val="bg1"/>
          </a:solidFill>
          <a:ln w="9525">
            <a:noFill/>
            <a:miter lim="800000"/>
            <a:headEnd/>
            <a:tailEnd/>
          </a:ln>
        </p:spPr>
        <p:txBody>
          <a:bodyPr>
            <a:spAutoFit/>
          </a:bodyPr>
          <a:lstStyle/>
          <a:p>
            <a:r>
              <a:rPr lang="ka-GE" sz="1200" b="1" dirty="0">
                <a:solidFill>
                  <a:schemeClr val="accent2"/>
                </a:solidFill>
              </a:rPr>
              <a:t>მიზეზთა ჯგუფი</a:t>
            </a:r>
            <a:endParaRPr lang="es-ES" sz="1200" b="1" dirty="0">
              <a:solidFill>
                <a:schemeClr val="accent2"/>
              </a:solidFill>
            </a:endParaRPr>
          </a:p>
        </p:txBody>
      </p:sp>
      <p:sp>
        <p:nvSpPr>
          <p:cNvPr id="34827" name="Text Box 232"/>
          <p:cNvSpPr txBox="1">
            <a:spLocks noChangeArrowheads="1"/>
          </p:cNvSpPr>
          <p:nvPr/>
        </p:nvSpPr>
        <p:spPr bwMode="auto">
          <a:xfrm>
            <a:off x="611188" y="857250"/>
            <a:ext cx="1584325" cy="366713"/>
          </a:xfrm>
          <a:prstGeom prst="rect">
            <a:avLst/>
          </a:prstGeom>
          <a:noFill/>
          <a:ln w="9525">
            <a:noFill/>
            <a:miter lim="800000"/>
            <a:headEnd/>
            <a:tailEnd/>
          </a:ln>
        </p:spPr>
        <p:txBody>
          <a:bodyPr>
            <a:spAutoFit/>
          </a:bodyPr>
          <a:lstStyle/>
          <a:p>
            <a:endParaRPr lang="es-ES"/>
          </a:p>
        </p:txBody>
      </p:sp>
      <p:sp>
        <p:nvSpPr>
          <p:cNvPr id="34828" name="Rectangle 233"/>
          <p:cNvSpPr>
            <a:spLocks noChangeArrowheads="1"/>
          </p:cNvSpPr>
          <p:nvPr/>
        </p:nvSpPr>
        <p:spPr bwMode="auto">
          <a:xfrm>
            <a:off x="538956" y="908978"/>
            <a:ext cx="1728787" cy="274638"/>
          </a:xfrm>
          <a:prstGeom prst="rect">
            <a:avLst/>
          </a:prstGeom>
          <a:solidFill>
            <a:schemeClr val="bg1"/>
          </a:solidFill>
          <a:ln w="9525">
            <a:noFill/>
            <a:miter lim="800000"/>
            <a:headEnd/>
            <a:tailEnd/>
          </a:ln>
        </p:spPr>
        <p:txBody>
          <a:bodyPr>
            <a:spAutoFit/>
          </a:bodyPr>
          <a:lstStyle/>
          <a:p>
            <a:r>
              <a:rPr lang="ka-GE" sz="1200" b="1" dirty="0">
                <a:solidFill>
                  <a:schemeClr val="accent2"/>
                </a:solidFill>
              </a:rPr>
              <a:t>მიზეზთა ჯგუფი</a:t>
            </a:r>
            <a:endParaRPr lang="es-ES" sz="1200" b="1" dirty="0">
              <a:solidFill>
                <a:schemeClr val="accent2"/>
              </a:solidFill>
            </a:endParaRPr>
          </a:p>
        </p:txBody>
      </p:sp>
      <p:sp>
        <p:nvSpPr>
          <p:cNvPr id="34829" name="Rectangle 234"/>
          <p:cNvSpPr>
            <a:spLocks noChangeArrowheads="1"/>
          </p:cNvSpPr>
          <p:nvPr/>
        </p:nvSpPr>
        <p:spPr bwMode="auto">
          <a:xfrm>
            <a:off x="629222" y="5535575"/>
            <a:ext cx="4399978" cy="276999"/>
          </a:xfrm>
          <a:prstGeom prst="rect">
            <a:avLst/>
          </a:prstGeom>
          <a:solidFill>
            <a:schemeClr val="bg1"/>
          </a:solidFill>
          <a:ln w="9525">
            <a:noFill/>
            <a:miter lim="800000"/>
            <a:headEnd/>
            <a:tailEnd/>
          </a:ln>
        </p:spPr>
        <p:txBody>
          <a:bodyPr wrap="square">
            <a:spAutoFit/>
          </a:bodyPr>
          <a:lstStyle/>
          <a:p>
            <a:pPr algn="ctr"/>
            <a:r>
              <a:rPr lang="ka-GE" sz="1200" b="1" dirty="0">
                <a:solidFill>
                  <a:schemeClr val="accent2"/>
                </a:solidFill>
              </a:rPr>
              <a:t>ფაქტები, რომელიც ამყარებს პრობლემა </a:t>
            </a:r>
            <a:endParaRPr lang="es-ES" sz="1200" b="1" dirty="0">
              <a:solidFill>
                <a:schemeClr val="accent2"/>
              </a:solidFill>
            </a:endParaRPr>
          </a:p>
        </p:txBody>
      </p:sp>
      <p:sp>
        <p:nvSpPr>
          <p:cNvPr id="2" name="TextBox 1">
            <a:extLst>
              <a:ext uri="{FF2B5EF4-FFF2-40B4-BE49-F238E27FC236}">
                <a16:creationId xmlns:a16="http://schemas.microsoft.com/office/drawing/2014/main" id="{BECE8489-0B21-FC44-978E-FB59F40B5BC8}"/>
              </a:ext>
            </a:extLst>
          </p:cNvPr>
          <p:cNvSpPr txBox="1"/>
          <p:nvPr/>
        </p:nvSpPr>
        <p:spPr>
          <a:xfrm>
            <a:off x="947979" y="1905000"/>
            <a:ext cx="2097049" cy="369332"/>
          </a:xfrm>
          <a:prstGeom prst="rect">
            <a:avLst/>
          </a:prstGeom>
          <a:noFill/>
        </p:spPr>
        <p:txBody>
          <a:bodyPr wrap="none" rtlCol="0">
            <a:spAutoFit/>
          </a:bodyPr>
          <a:lstStyle/>
          <a:p>
            <a:r>
              <a:rPr lang="ka-GE" dirty="0">
                <a:solidFill>
                  <a:schemeClr val="bg1"/>
                </a:solidFill>
              </a:rPr>
              <a:t>შესაძლო მიზეზები</a:t>
            </a:r>
            <a:endParaRPr lang="en-US" dirty="0">
              <a:solidFill>
                <a:schemeClr val="bg1"/>
              </a:solidFill>
            </a:endParaRPr>
          </a:p>
        </p:txBody>
      </p:sp>
      <p:sp>
        <p:nvSpPr>
          <p:cNvPr id="5" name="TextBox 4">
            <a:extLst>
              <a:ext uri="{FF2B5EF4-FFF2-40B4-BE49-F238E27FC236}">
                <a16:creationId xmlns:a16="http://schemas.microsoft.com/office/drawing/2014/main" id="{13BC46C6-F16C-BB4F-8EFE-947DD95E8149}"/>
              </a:ext>
            </a:extLst>
          </p:cNvPr>
          <p:cNvSpPr txBox="1"/>
          <p:nvPr/>
        </p:nvSpPr>
        <p:spPr>
          <a:xfrm>
            <a:off x="152399" y="3141663"/>
            <a:ext cx="1844103" cy="461665"/>
          </a:xfrm>
          <a:prstGeom prst="rect">
            <a:avLst/>
          </a:prstGeom>
          <a:noFill/>
        </p:spPr>
        <p:txBody>
          <a:bodyPr wrap="square" rtlCol="0">
            <a:spAutoFit/>
          </a:bodyPr>
          <a:lstStyle/>
          <a:p>
            <a:r>
              <a:rPr lang="ka-GE" sz="1200" b="1" dirty="0">
                <a:solidFill>
                  <a:srgbClr val="C00000"/>
                </a:solidFill>
              </a:rPr>
              <a:t>კუდი – დასკვნა, განზოგადება, შეჯამება</a:t>
            </a:r>
            <a:endParaRPr lang="en-US" sz="1200" b="1" dirty="0">
              <a:solidFill>
                <a:srgbClr val="C00000"/>
              </a:solidFill>
            </a:endParaRPr>
          </a:p>
        </p:txBody>
      </p:sp>
    </p:spTree>
    <p:extLst>
      <p:ext uri="{BB962C8B-B14F-4D97-AF65-F5344CB8AC3E}">
        <p14:creationId xmlns:p14="http://schemas.microsoft.com/office/powerpoint/2010/main" val="128566228"/>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810" y="53086"/>
            <a:ext cx="8229600" cy="1143000"/>
          </a:xfrm>
        </p:spPr>
        <p:txBody>
          <a:bodyPr>
            <a:noAutofit/>
          </a:bodyPr>
          <a:lstStyle/>
          <a:p>
            <a:r>
              <a:rPr lang="ka-GE" sz="3200" dirty="0"/>
              <a:t>ნოზოკომური პნევმონიის შესაძლო მიზეზების თევზის ძვლის დიაგრამა</a:t>
            </a:r>
            <a:endParaRPr lang="en-US" sz="3200" dirty="0"/>
          </a:p>
        </p:txBody>
      </p:sp>
      <p:grpSp>
        <p:nvGrpSpPr>
          <p:cNvPr id="17" name="Group 16"/>
          <p:cNvGrpSpPr/>
          <p:nvPr/>
        </p:nvGrpSpPr>
        <p:grpSpPr>
          <a:xfrm>
            <a:off x="-152400" y="1676400"/>
            <a:ext cx="9188370" cy="4613508"/>
            <a:chOff x="-152400" y="1676400"/>
            <a:chExt cx="9188370" cy="4613508"/>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251" y="1676400"/>
              <a:ext cx="8906719" cy="4613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3400" y="1828800"/>
              <a:ext cx="1676400" cy="307777"/>
            </a:xfrm>
            <a:prstGeom prst="rect">
              <a:avLst/>
            </a:prstGeom>
            <a:solidFill>
              <a:schemeClr val="bg1"/>
            </a:solidFill>
            <a:ln>
              <a:solidFill>
                <a:schemeClr val="tx1"/>
              </a:solidFill>
            </a:ln>
          </p:spPr>
          <p:txBody>
            <a:bodyPr wrap="square" rtlCol="0">
              <a:spAutoFit/>
            </a:bodyPr>
            <a:lstStyle/>
            <a:p>
              <a:pPr algn="ctr"/>
              <a:r>
                <a:rPr lang="ka-GE" sz="1400" dirty="0"/>
                <a:t>ინტერვენციები</a:t>
              </a:r>
              <a:endParaRPr lang="en-US" sz="1400" dirty="0"/>
            </a:p>
          </p:txBody>
        </p:sp>
        <p:sp>
          <p:nvSpPr>
            <p:cNvPr id="6" name="TextBox 5"/>
            <p:cNvSpPr txBox="1"/>
            <p:nvPr/>
          </p:nvSpPr>
          <p:spPr>
            <a:xfrm>
              <a:off x="4724400" y="1824501"/>
              <a:ext cx="1676400" cy="307777"/>
            </a:xfrm>
            <a:prstGeom prst="rect">
              <a:avLst/>
            </a:prstGeom>
            <a:solidFill>
              <a:schemeClr val="bg1"/>
            </a:solidFill>
            <a:ln>
              <a:solidFill>
                <a:schemeClr val="tx1"/>
              </a:solidFill>
            </a:ln>
          </p:spPr>
          <p:txBody>
            <a:bodyPr wrap="square" rtlCol="0">
              <a:spAutoFit/>
            </a:bodyPr>
            <a:lstStyle/>
            <a:p>
              <a:pPr algn="ctr"/>
              <a:r>
                <a:rPr lang="ka-GE" sz="1400" dirty="0"/>
                <a:t>პაციენტები</a:t>
              </a:r>
              <a:endParaRPr lang="en-US" sz="1400" dirty="0"/>
            </a:p>
          </p:txBody>
        </p:sp>
        <p:sp>
          <p:nvSpPr>
            <p:cNvPr id="7" name="TextBox 6"/>
            <p:cNvSpPr txBox="1"/>
            <p:nvPr/>
          </p:nvSpPr>
          <p:spPr>
            <a:xfrm>
              <a:off x="4419600" y="5940623"/>
              <a:ext cx="1676400" cy="307777"/>
            </a:xfrm>
            <a:prstGeom prst="rect">
              <a:avLst/>
            </a:prstGeom>
            <a:solidFill>
              <a:schemeClr val="bg1"/>
            </a:solidFill>
            <a:ln>
              <a:solidFill>
                <a:schemeClr val="tx1"/>
              </a:solidFill>
            </a:ln>
          </p:spPr>
          <p:txBody>
            <a:bodyPr wrap="square" rtlCol="0">
              <a:spAutoFit/>
            </a:bodyPr>
            <a:lstStyle/>
            <a:p>
              <a:pPr algn="ctr"/>
              <a:r>
                <a:rPr lang="ka-GE" sz="1400" dirty="0"/>
                <a:t>მედპერსონალი</a:t>
              </a:r>
              <a:endParaRPr lang="en-US" sz="1400" dirty="0"/>
            </a:p>
          </p:txBody>
        </p:sp>
        <p:sp>
          <p:nvSpPr>
            <p:cNvPr id="8" name="TextBox 7"/>
            <p:cNvSpPr txBox="1"/>
            <p:nvPr/>
          </p:nvSpPr>
          <p:spPr>
            <a:xfrm>
              <a:off x="874853" y="5940622"/>
              <a:ext cx="1676400" cy="307777"/>
            </a:xfrm>
            <a:prstGeom prst="rect">
              <a:avLst/>
            </a:prstGeom>
            <a:solidFill>
              <a:schemeClr val="bg1"/>
            </a:solidFill>
            <a:ln>
              <a:solidFill>
                <a:schemeClr val="tx1"/>
              </a:solidFill>
            </a:ln>
          </p:spPr>
          <p:txBody>
            <a:bodyPr wrap="square" rtlCol="0">
              <a:spAutoFit/>
            </a:bodyPr>
            <a:lstStyle/>
            <a:p>
              <a:pPr algn="ctr"/>
              <a:r>
                <a:rPr lang="ka-GE" sz="1400" dirty="0"/>
                <a:t>მოწყობილობები</a:t>
              </a:r>
              <a:endParaRPr lang="en-US" sz="1400" dirty="0"/>
            </a:p>
          </p:txBody>
        </p:sp>
        <p:sp>
          <p:nvSpPr>
            <p:cNvPr id="9" name="TextBox 8"/>
            <p:cNvSpPr txBox="1"/>
            <p:nvPr/>
          </p:nvSpPr>
          <p:spPr>
            <a:xfrm>
              <a:off x="151436" y="2438400"/>
              <a:ext cx="1676400" cy="307777"/>
            </a:xfrm>
            <a:prstGeom prst="rect">
              <a:avLst/>
            </a:prstGeom>
            <a:solidFill>
              <a:schemeClr val="bg1"/>
            </a:solidFill>
            <a:ln>
              <a:noFill/>
            </a:ln>
          </p:spPr>
          <p:txBody>
            <a:bodyPr wrap="square" rtlCol="0">
              <a:spAutoFit/>
            </a:bodyPr>
            <a:lstStyle/>
            <a:p>
              <a:pPr algn="r"/>
              <a:r>
                <a:rPr lang="ka-GE" sz="1400" dirty="0"/>
                <a:t>იმობილიზაცია</a:t>
              </a:r>
              <a:endParaRPr lang="en-US" sz="1400" dirty="0"/>
            </a:p>
          </p:txBody>
        </p:sp>
        <p:sp>
          <p:nvSpPr>
            <p:cNvPr id="11" name="TextBox 10"/>
            <p:cNvSpPr txBox="1"/>
            <p:nvPr/>
          </p:nvSpPr>
          <p:spPr>
            <a:xfrm>
              <a:off x="-152400" y="2746177"/>
              <a:ext cx="2514600" cy="523220"/>
            </a:xfrm>
            <a:prstGeom prst="rect">
              <a:avLst/>
            </a:prstGeom>
            <a:solidFill>
              <a:schemeClr val="bg1"/>
            </a:solidFill>
            <a:ln>
              <a:noFill/>
            </a:ln>
          </p:spPr>
          <p:txBody>
            <a:bodyPr wrap="square" rtlCol="0">
              <a:spAutoFit/>
            </a:bodyPr>
            <a:lstStyle/>
            <a:p>
              <a:pPr algn="r"/>
              <a:r>
                <a:rPr lang="ka-GE" sz="1400" dirty="0"/>
                <a:t>თორაკალურ-აბდომინალური ქირურგია</a:t>
              </a:r>
              <a:endParaRPr lang="en-US" sz="1400" dirty="0"/>
            </a:p>
          </p:txBody>
        </p:sp>
        <p:sp>
          <p:nvSpPr>
            <p:cNvPr id="12" name="TextBox 11"/>
            <p:cNvSpPr txBox="1"/>
            <p:nvPr/>
          </p:nvSpPr>
          <p:spPr>
            <a:xfrm>
              <a:off x="609600" y="3496582"/>
              <a:ext cx="2286000" cy="307777"/>
            </a:xfrm>
            <a:prstGeom prst="rect">
              <a:avLst/>
            </a:prstGeom>
            <a:solidFill>
              <a:schemeClr val="bg1"/>
            </a:solidFill>
            <a:ln>
              <a:noFill/>
            </a:ln>
          </p:spPr>
          <p:txBody>
            <a:bodyPr wrap="square" rtlCol="0">
              <a:spAutoFit/>
            </a:bodyPr>
            <a:lstStyle/>
            <a:p>
              <a:pPr algn="r"/>
              <a:r>
                <a:rPr lang="ka-GE" sz="1400" dirty="0"/>
                <a:t>მექანიკური ვენტილაცია</a:t>
              </a:r>
              <a:endParaRPr lang="en-US" sz="1400" dirty="0"/>
            </a:p>
          </p:txBody>
        </p:sp>
        <p:sp>
          <p:nvSpPr>
            <p:cNvPr id="13" name="TextBox 12"/>
            <p:cNvSpPr txBox="1"/>
            <p:nvPr/>
          </p:nvSpPr>
          <p:spPr>
            <a:xfrm>
              <a:off x="3173392" y="3115509"/>
              <a:ext cx="1524000" cy="307777"/>
            </a:xfrm>
            <a:prstGeom prst="rect">
              <a:avLst/>
            </a:prstGeom>
            <a:solidFill>
              <a:schemeClr val="bg1"/>
            </a:solidFill>
            <a:ln>
              <a:noFill/>
            </a:ln>
          </p:spPr>
          <p:txBody>
            <a:bodyPr wrap="square" rtlCol="0">
              <a:spAutoFit/>
            </a:bodyPr>
            <a:lstStyle/>
            <a:p>
              <a:r>
                <a:rPr lang="ka-GE" sz="1400" dirty="0"/>
                <a:t>ინტუბაცია</a:t>
              </a:r>
              <a:endParaRPr lang="en-US" sz="1400" dirty="0"/>
            </a:p>
          </p:txBody>
        </p:sp>
        <p:sp>
          <p:nvSpPr>
            <p:cNvPr id="14" name="TextBox 13"/>
            <p:cNvSpPr txBox="1"/>
            <p:nvPr/>
          </p:nvSpPr>
          <p:spPr>
            <a:xfrm>
              <a:off x="495300" y="4045017"/>
              <a:ext cx="2514600" cy="523220"/>
            </a:xfrm>
            <a:prstGeom prst="rect">
              <a:avLst/>
            </a:prstGeom>
            <a:solidFill>
              <a:schemeClr val="bg1"/>
            </a:solidFill>
            <a:ln>
              <a:noFill/>
            </a:ln>
          </p:spPr>
          <p:txBody>
            <a:bodyPr wrap="square" rtlCol="0">
              <a:spAutoFit/>
            </a:bodyPr>
            <a:lstStyle/>
            <a:p>
              <a:pPr algn="r"/>
              <a:r>
                <a:rPr lang="ka-GE" sz="1400" dirty="0"/>
                <a:t>კონტამინაცია რესპირ. თერაპიის აპარატით</a:t>
              </a:r>
              <a:endParaRPr lang="en-US" sz="1400" dirty="0"/>
            </a:p>
          </p:txBody>
        </p:sp>
        <p:sp>
          <p:nvSpPr>
            <p:cNvPr id="15" name="TextBox 14"/>
            <p:cNvSpPr txBox="1"/>
            <p:nvPr/>
          </p:nvSpPr>
          <p:spPr>
            <a:xfrm>
              <a:off x="0" y="4582180"/>
              <a:ext cx="2438400" cy="523220"/>
            </a:xfrm>
            <a:prstGeom prst="rect">
              <a:avLst/>
            </a:prstGeom>
            <a:solidFill>
              <a:schemeClr val="bg1"/>
            </a:solidFill>
            <a:ln>
              <a:noFill/>
            </a:ln>
          </p:spPr>
          <p:txBody>
            <a:bodyPr wrap="square" rtlCol="0">
              <a:spAutoFit/>
            </a:bodyPr>
            <a:lstStyle/>
            <a:p>
              <a:pPr algn="r"/>
              <a:r>
                <a:rPr lang="ka-GE" sz="1400" dirty="0"/>
                <a:t>კონტამინაცია ანესტეზიის აპარატით</a:t>
              </a:r>
              <a:endParaRPr lang="en-US" sz="1400" dirty="0"/>
            </a:p>
          </p:txBody>
        </p:sp>
        <p:sp>
          <p:nvSpPr>
            <p:cNvPr id="16" name="TextBox 15"/>
            <p:cNvSpPr txBox="1"/>
            <p:nvPr/>
          </p:nvSpPr>
          <p:spPr>
            <a:xfrm>
              <a:off x="0" y="5039380"/>
              <a:ext cx="2057400" cy="523220"/>
            </a:xfrm>
            <a:prstGeom prst="rect">
              <a:avLst/>
            </a:prstGeom>
            <a:solidFill>
              <a:schemeClr val="bg1"/>
            </a:solidFill>
            <a:ln>
              <a:noFill/>
            </a:ln>
          </p:spPr>
          <p:txBody>
            <a:bodyPr wrap="square" rtlCol="0">
              <a:spAutoFit/>
            </a:bodyPr>
            <a:lstStyle/>
            <a:p>
              <a:pPr algn="r"/>
              <a:r>
                <a:rPr lang="ka-GE" sz="1400" dirty="0"/>
                <a:t>კონტამინაცია ბრინქოსკოპიით</a:t>
              </a:r>
              <a:endParaRPr lang="en-US" sz="1400" dirty="0"/>
            </a:p>
          </p:txBody>
        </p:sp>
        <p:sp>
          <p:nvSpPr>
            <p:cNvPr id="5" name="Rectangle 4"/>
            <p:cNvSpPr/>
            <p:nvPr/>
          </p:nvSpPr>
          <p:spPr>
            <a:xfrm>
              <a:off x="2743200" y="5039380"/>
              <a:ext cx="1295400" cy="3708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3276600" y="4343400"/>
              <a:ext cx="1981200" cy="523220"/>
            </a:xfrm>
            <a:prstGeom prst="rect">
              <a:avLst/>
            </a:prstGeom>
            <a:solidFill>
              <a:schemeClr val="bg1"/>
            </a:solidFill>
            <a:ln>
              <a:noFill/>
            </a:ln>
          </p:spPr>
          <p:txBody>
            <a:bodyPr wrap="square" rtlCol="0">
              <a:spAutoFit/>
            </a:bodyPr>
            <a:lstStyle/>
            <a:p>
              <a:r>
                <a:rPr lang="ka-GE" sz="1400" dirty="0"/>
                <a:t>კონტამინაცია ნებულაიზერით</a:t>
              </a:r>
              <a:endParaRPr lang="en-US" sz="1400" dirty="0"/>
            </a:p>
          </p:txBody>
        </p:sp>
        <p:sp>
          <p:nvSpPr>
            <p:cNvPr id="19" name="TextBox 18"/>
            <p:cNvSpPr txBox="1"/>
            <p:nvPr/>
          </p:nvSpPr>
          <p:spPr>
            <a:xfrm>
              <a:off x="4419600" y="4111823"/>
              <a:ext cx="2381491" cy="307777"/>
            </a:xfrm>
            <a:prstGeom prst="rect">
              <a:avLst/>
            </a:prstGeom>
            <a:solidFill>
              <a:schemeClr val="bg1"/>
            </a:solidFill>
            <a:ln>
              <a:noFill/>
            </a:ln>
          </p:spPr>
          <p:txBody>
            <a:bodyPr wrap="square" rtlCol="0">
              <a:spAutoFit/>
            </a:bodyPr>
            <a:lstStyle/>
            <a:p>
              <a:pPr algn="r"/>
              <a:r>
                <a:rPr lang="ka-GE" sz="1400" dirty="0"/>
                <a:t>კონტამინაცია  ხელებით</a:t>
              </a:r>
              <a:endParaRPr lang="en-US" sz="1400" dirty="0"/>
            </a:p>
          </p:txBody>
        </p:sp>
        <p:sp>
          <p:nvSpPr>
            <p:cNvPr id="20" name="TextBox 19"/>
            <p:cNvSpPr txBox="1"/>
            <p:nvPr/>
          </p:nvSpPr>
          <p:spPr>
            <a:xfrm>
              <a:off x="3390900" y="4876800"/>
              <a:ext cx="2671341" cy="307777"/>
            </a:xfrm>
            <a:prstGeom prst="rect">
              <a:avLst/>
            </a:prstGeom>
            <a:solidFill>
              <a:schemeClr val="bg1"/>
            </a:solidFill>
            <a:ln>
              <a:noFill/>
            </a:ln>
          </p:spPr>
          <p:txBody>
            <a:bodyPr wrap="square" rtlCol="0">
              <a:spAutoFit/>
            </a:bodyPr>
            <a:lstStyle/>
            <a:p>
              <a:pPr algn="r"/>
              <a:r>
                <a:rPr lang="ka-GE" sz="1400" dirty="0"/>
                <a:t>ინტუბაციის ცუდი ტექნიკა</a:t>
              </a:r>
              <a:endParaRPr lang="en-US" sz="1400" dirty="0"/>
            </a:p>
          </p:txBody>
        </p:sp>
        <p:sp>
          <p:nvSpPr>
            <p:cNvPr id="21" name="TextBox 20"/>
            <p:cNvSpPr txBox="1"/>
            <p:nvPr/>
          </p:nvSpPr>
          <p:spPr>
            <a:xfrm>
              <a:off x="3181109" y="5410200"/>
              <a:ext cx="2381491" cy="307777"/>
            </a:xfrm>
            <a:prstGeom prst="rect">
              <a:avLst/>
            </a:prstGeom>
            <a:solidFill>
              <a:schemeClr val="bg1"/>
            </a:solidFill>
            <a:ln>
              <a:noFill/>
            </a:ln>
          </p:spPr>
          <p:txBody>
            <a:bodyPr wrap="square" rtlCol="0">
              <a:spAutoFit/>
            </a:bodyPr>
            <a:lstStyle/>
            <a:p>
              <a:pPr algn="r"/>
              <a:r>
                <a:rPr lang="ka-GE" sz="1400" dirty="0"/>
                <a:t>გაწოვის ცუდი ტექნიკა</a:t>
              </a:r>
              <a:endParaRPr lang="en-US" sz="1400" dirty="0"/>
            </a:p>
          </p:txBody>
        </p:sp>
        <p:sp>
          <p:nvSpPr>
            <p:cNvPr id="22" name="TextBox 21"/>
            <p:cNvSpPr txBox="1"/>
            <p:nvPr/>
          </p:nvSpPr>
          <p:spPr>
            <a:xfrm>
              <a:off x="4191000" y="2438399"/>
              <a:ext cx="1524000" cy="307777"/>
            </a:xfrm>
            <a:prstGeom prst="rect">
              <a:avLst/>
            </a:prstGeom>
            <a:solidFill>
              <a:schemeClr val="bg1"/>
            </a:solidFill>
            <a:ln>
              <a:noFill/>
            </a:ln>
          </p:spPr>
          <p:txBody>
            <a:bodyPr wrap="square" rtlCol="0">
              <a:spAutoFit/>
            </a:bodyPr>
            <a:lstStyle/>
            <a:p>
              <a:pPr algn="r"/>
              <a:r>
                <a:rPr lang="ka-GE" sz="1400" dirty="0"/>
                <a:t>70 +</a:t>
              </a:r>
              <a:endParaRPr lang="en-US" sz="1400" dirty="0"/>
            </a:p>
          </p:txBody>
        </p:sp>
        <p:sp>
          <p:nvSpPr>
            <p:cNvPr id="23" name="TextBox 22"/>
            <p:cNvSpPr txBox="1"/>
            <p:nvPr/>
          </p:nvSpPr>
          <p:spPr>
            <a:xfrm>
              <a:off x="4572000" y="2816423"/>
              <a:ext cx="1524000" cy="307777"/>
            </a:xfrm>
            <a:prstGeom prst="rect">
              <a:avLst/>
            </a:prstGeom>
            <a:solidFill>
              <a:schemeClr val="bg1"/>
            </a:solidFill>
            <a:ln>
              <a:noFill/>
            </a:ln>
          </p:spPr>
          <p:txBody>
            <a:bodyPr wrap="square" rtlCol="0">
              <a:spAutoFit/>
            </a:bodyPr>
            <a:lstStyle/>
            <a:p>
              <a:pPr algn="r"/>
              <a:r>
                <a:rPr lang="ka-GE" sz="1400" dirty="0"/>
                <a:t>მწეველი</a:t>
              </a:r>
              <a:endParaRPr lang="en-US" sz="1400" dirty="0"/>
            </a:p>
          </p:txBody>
        </p:sp>
        <p:sp>
          <p:nvSpPr>
            <p:cNvPr id="24" name="TextBox 23"/>
            <p:cNvSpPr txBox="1"/>
            <p:nvPr/>
          </p:nvSpPr>
          <p:spPr>
            <a:xfrm>
              <a:off x="5181600" y="3505200"/>
              <a:ext cx="1524000" cy="307777"/>
            </a:xfrm>
            <a:prstGeom prst="rect">
              <a:avLst/>
            </a:prstGeom>
            <a:solidFill>
              <a:schemeClr val="bg1"/>
            </a:solidFill>
            <a:ln>
              <a:noFill/>
            </a:ln>
          </p:spPr>
          <p:txBody>
            <a:bodyPr wrap="square" rtlCol="0">
              <a:spAutoFit/>
            </a:bodyPr>
            <a:lstStyle/>
            <a:p>
              <a:pPr algn="r"/>
              <a:r>
                <a:rPr lang="ka-GE" sz="1400" dirty="0"/>
                <a:t>სიმსუქნე</a:t>
              </a:r>
              <a:endParaRPr lang="en-US" sz="1400" dirty="0"/>
            </a:p>
          </p:txBody>
        </p:sp>
        <p:sp>
          <p:nvSpPr>
            <p:cNvPr id="25" name="TextBox 24"/>
            <p:cNvSpPr txBox="1"/>
            <p:nvPr/>
          </p:nvSpPr>
          <p:spPr>
            <a:xfrm>
              <a:off x="7880430" y="3657600"/>
              <a:ext cx="1111170" cy="738664"/>
            </a:xfrm>
            <a:prstGeom prst="rect">
              <a:avLst/>
            </a:prstGeom>
            <a:solidFill>
              <a:schemeClr val="bg1"/>
            </a:solidFill>
            <a:ln>
              <a:solidFill>
                <a:schemeClr val="tx1"/>
              </a:solidFill>
            </a:ln>
          </p:spPr>
          <p:txBody>
            <a:bodyPr wrap="square" rtlCol="0">
              <a:spAutoFit/>
            </a:bodyPr>
            <a:lstStyle/>
            <a:p>
              <a:pPr algn="ctr"/>
              <a:r>
                <a:rPr lang="ka-GE" sz="1400" dirty="0"/>
                <a:t>ნოზოკო-მური პნევმონია</a:t>
              </a:r>
              <a:endParaRPr lang="en-US" sz="1400" dirty="0"/>
            </a:p>
          </p:txBody>
        </p:sp>
        <p:sp>
          <p:nvSpPr>
            <p:cNvPr id="26" name="TextBox 25"/>
            <p:cNvSpPr txBox="1"/>
            <p:nvPr/>
          </p:nvSpPr>
          <p:spPr>
            <a:xfrm>
              <a:off x="6463496" y="2448580"/>
              <a:ext cx="2057400" cy="523220"/>
            </a:xfrm>
            <a:prstGeom prst="rect">
              <a:avLst/>
            </a:prstGeom>
            <a:solidFill>
              <a:schemeClr val="bg1"/>
            </a:solidFill>
            <a:ln>
              <a:noFill/>
            </a:ln>
          </p:spPr>
          <p:txBody>
            <a:bodyPr wrap="square" rtlCol="0">
              <a:spAutoFit/>
            </a:bodyPr>
            <a:lstStyle/>
            <a:p>
              <a:r>
                <a:rPr lang="ka-GE" sz="1400" dirty="0"/>
                <a:t>კარდიო-პულმონური დაავადება</a:t>
              </a:r>
              <a:endParaRPr lang="en-US" sz="1400" dirty="0"/>
            </a:p>
          </p:txBody>
        </p:sp>
        <p:sp>
          <p:nvSpPr>
            <p:cNvPr id="27" name="TextBox 26"/>
            <p:cNvSpPr txBox="1"/>
            <p:nvPr/>
          </p:nvSpPr>
          <p:spPr>
            <a:xfrm>
              <a:off x="6801090" y="2942319"/>
              <a:ext cx="2234879" cy="523220"/>
            </a:xfrm>
            <a:prstGeom prst="rect">
              <a:avLst/>
            </a:prstGeom>
            <a:solidFill>
              <a:schemeClr val="bg1"/>
            </a:solidFill>
            <a:ln>
              <a:noFill/>
            </a:ln>
          </p:spPr>
          <p:txBody>
            <a:bodyPr wrap="square" rtlCol="0">
              <a:spAutoFit/>
            </a:bodyPr>
            <a:lstStyle/>
            <a:p>
              <a:r>
                <a:rPr lang="ka-GE" sz="1400" dirty="0"/>
                <a:t>იმუნოსუპრესია</a:t>
              </a:r>
            </a:p>
            <a:p>
              <a:endParaRPr lang="en-US" sz="1400" dirty="0"/>
            </a:p>
          </p:txBody>
        </p:sp>
        <p:sp>
          <p:nvSpPr>
            <p:cNvPr id="29" name="TextBox 28"/>
            <p:cNvSpPr txBox="1"/>
            <p:nvPr/>
          </p:nvSpPr>
          <p:spPr>
            <a:xfrm>
              <a:off x="6978570" y="4505980"/>
              <a:ext cx="2057400" cy="523220"/>
            </a:xfrm>
            <a:prstGeom prst="rect">
              <a:avLst/>
            </a:prstGeom>
            <a:solidFill>
              <a:schemeClr val="bg1"/>
            </a:solidFill>
            <a:ln>
              <a:noFill/>
            </a:ln>
          </p:spPr>
          <p:txBody>
            <a:bodyPr wrap="square" rtlCol="0">
              <a:spAutoFit/>
            </a:bodyPr>
            <a:lstStyle/>
            <a:p>
              <a:r>
                <a:rPr lang="ka-GE" sz="1400" dirty="0"/>
                <a:t>არასწორი პოზიცია ასპირაციის მიზეზი</a:t>
              </a:r>
              <a:endParaRPr lang="en-US" sz="1400" dirty="0"/>
            </a:p>
          </p:txBody>
        </p:sp>
        <p:sp>
          <p:nvSpPr>
            <p:cNvPr id="30" name="TextBox 29"/>
            <p:cNvSpPr txBox="1"/>
            <p:nvPr/>
          </p:nvSpPr>
          <p:spPr>
            <a:xfrm>
              <a:off x="6324600" y="5191780"/>
              <a:ext cx="2196296" cy="738664"/>
            </a:xfrm>
            <a:prstGeom prst="rect">
              <a:avLst/>
            </a:prstGeom>
            <a:solidFill>
              <a:schemeClr val="bg1"/>
            </a:solidFill>
            <a:ln>
              <a:noFill/>
            </a:ln>
          </p:spPr>
          <p:txBody>
            <a:bodyPr wrap="square" rtlCol="0">
              <a:spAutoFit/>
            </a:bodyPr>
            <a:lstStyle/>
            <a:p>
              <a:r>
                <a:rPr lang="ka-GE" sz="1400" dirty="0"/>
                <a:t>არაადექვატური პოსპოპერაციული დახმარება</a:t>
              </a:r>
              <a:endParaRPr lang="en-US" sz="1400" dirty="0"/>
            </a:p>
          </p:txBody>
        </p:sp>
      </p:grpSp>
    </p:spTree>
    <p:extLst>
      <p:ext uri="{BB962C8B-B14F-4D97-AF65-F5344CB8AC3E}">
        <p14:creationId xmlns:p14="http://schemas.microsoft.com/office/powerpoint/2010/main" val="31260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a-GE" dirty="0"/>
              <a:t>ასახავს ხარისხის  მახასიათებლების განაწილების სიხშირეს</a:t>
            </a:r>
          </a:p>
          <a:p>
            <a:r>
              <a:rPr lang="ka-GE" dirty="0"/>
              <a:t>მონაცემები როგორ არის განლაგებული საშუალოს ან მედიანური მნიშვნელობის მიმართ</a:t>
            </a:r>
            <a:endParaRPr lang="en-US" dirty="0"/>
          </a:p>
        </p:txBody>
      </p:sp>
      <p:sp>
        <p:nvSpPr>
          <p:cNvPr id="3" name="Title 2"/>
          <p:cNvSpPr>
            <a:spLocks noGrp="1"/>
          </p:cNvSpPr>
          <p:nvPr>
            <p:ph type="title"/>
          </p:nvPr>
        </p:nvSpPr>
        <p:spPr/>
        <p:txBody>
          <a:bodyPr/>
          <a:lstStyle/>
          <a:p>
            <a:r>
              <a:rPr lang="ka-GE" dirty="0"/>
              <a:t>ჰისტოგრამა</a:t>
            </a:r>
            <a:endParaRPr lang="en-US" dirty="0"/>
          </a:p>
        </p:txBody>
      </p:sp>
    </p:spTree>
    <p:extLst>
      <p:ext uri="{BB962C8B-B14F-4D97-AF65-F5344CB8AC3E}">
        <p14:creationId xmlns:p14="http://schemas.microsoft.com/office/powerpoint/2010/main" val="858252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4525963"/>
          </a:xfrm>
        </p:spPr>
        <p:txBody>
          <a:bodyPr>
            <a:normAutofit fontScale="92500" lnSpcReduction="20000"/>
          </a:bodyPr>
          <a:lstStyle/>
          <a:p>
            <a:r>
              <a:rPr lang="ka-GE" sz="2000" dirty="0"/>
              <a:t>20 დღის განმავლობაში საავადმყოფოში შემოსული პაციენტების რაოდენობა: </a:t>
            </a:r>
          </a:p>
          <a:p>
            <a:pPr marL="109728" indent="0">
              <a:buNone/>
            </a:pPr>
            <a:r>
              <a:rPr lang="ka-GE" sz="2000" dirty="0"/>
              <a:t>24, 35, 17, 21, 24, 27, 26, 45, 58, 30, 32, 13, 12, 38, 41, 43, 44, 27, 53, 27</a:t>
            </a:r>
            <a:endParaRPr lang="en-US" sz="2000" dirty="0"/>
          </a:p>
          <a:p>
            <a:pPr marL="109728" indent="0">
              <a:buNone/>
            </a:pPr>
            <a:endParaRPr lang="ka-GE" sz="2000" dirty="0"/>
          </a:p>
          <a:p>
            <a:r>
              <a:rPr lang="ka-GE" sz="2000" dirty="0"/>
              <a:t>ვარიაციული მწკრივი (ზრდადობით დალაგება): </a:t>
            </a:r>
          </a:p>
          <a:p>
            <a:pPr marL="109728" indent="0">
              <a:buNone/>
            </a:pPr>
            <a:r>
              <a:rPr lang="ka-GE" sz="2000" dirty="0"/>
              <a:t>12, 13, 17, 21, 24, 24, 26, 27, 27, 30, 32, 35, 37, 38, 41, 43, 44, 46, 53, 58</a:t>
            </a:r>
            <a:endParaRPr lang="en-US" sz="2000" dirty="0"/>
          </a:p>
          <a:p>
            <a:pPr marL="109728" indent="0">
              <a:buNone/>
            </a:pPr>
            <a:endParaRPr lang="ka-GE" sz="2000" dirty="0"/>
          </a:p>
          <a:p>
            <a:r>
              <a:rPr lang="ka-GE" sz="2000" dirty="0"/>
              <a:t>ინერვალის რაოდენობა - 5</a:t>
            </a:r>
            <a:endParaRPr lang="en-US" sz="2000" dirty="0"/>
          </a:p>
          <a:p>
            <a:pPr marL="109728" indent="0">
              <a:buNone/>
            </a:pPr>
            <a:endParaRPr lang="ka-GE" sz="2000" dirty="0"/>
          </a:p>
          <a:p>
            <a:r>
              <a:rPr lang="ka-GE" sz="2000" dirty="0"/>
              <a:t>ინტერვალის ბიჯი </a:t>
            </a:r>
            <a:r>
              <a:rPr lang="ka-GE" sz="2000" dirty="0">
                <a:sym typeface="Symbol"/>
              </a:rPr>
              <a:t></a:t>
            </a:r>
            <a:r>
              <a:rPr lang="en-US" sz="2000" dirty="0">
                <a:sym typeface="Symbol"/>
              </a:rPr>
              <a:t> = (max-min)/N = (58-12)/5=9.2  10</a:t>
            </a:r>
          </a:p>
          <a:p>
            <a:pPr marL="109728" indent="0">
              <a:buNone/>
            </a:pPr>
            <a:endParaRPr lang="en-US" sz="2000" dirty="0"/>
          </a:p>
        </p:txBody>
      </p:sp>
      <p:sp>
        <p:nvSpPr>
          <p:cNvPr id="3" name="Title 2"/>
          <p:cNvSpPr>
            <a:spLocks noGrp="1"/>
          </p:cNvSpPr>
          <p:nvPr>
            <p:ph type="title"/>
          </p:nvPr>
        </p:nvSpPr>
        <p:spPr>
          <a:xfrm>
            <a:off x="457200" y="-23648"/>
            <a:ext cx="8229600" cy="1143000"/>
          </a:xfrm>
        </p:spPr>
        <p:txBody>
          <a:bodyPr>
            <a:normAutofit/>
          </a:bodyPr>
          <a:lstStyle/>
          <a:p>
            <a:r>
              <a:rPr lang="ka-GE" sz="3200" dirty="0"/>
              <a:t>ჰისტოგრამა</a:t>
            </a:r>
            <a:r>
              <a:rPr lang="en-US" sz="3200" dirty="0"/>
              <a:t> (1)</a:t>
            </a:r>
          </a:p>
        </p:txBody>
      </p:sp>
    </p:spTree>
    <p:extLst>
      <p:ext uri="{BB962C8B-B14F-4D97-AF65-F5344CB8AC3E}">
        <p14:creationId xmlns:p14="http://schemas.microsoft.com/office/powerpoint/2010/main" val="1751985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762000"/>
          </a:xfrm>
        </p:spPr>
        <p:txBody>
          <a:bodyPr>
            <a:normAutofit/>
          </a:bodyPr>
          <a:lstStyle/>
          <a:p>
            <a:r>
              <a:rPr lang="ka-GE" sz="3200" dirty="0"/>
              <a:t>ჰისტოგრამა</a:t>
            </a:r>
            <a:r>
              <a:rPr lang="en-US" sz="3200" dirty="0"/>
              <a:t> (2)</a:t>
            </a:r>
          </a:p>
        </p:txBody>
      </p:sp>
      <p:graphicFrame>
        <p:nvGraphicFramePr>
          <p:cNvPr id="4" name="Table 3"/>
          <p:cNvGraphicFramePr>
            <a:graphicFrameLocks noGrp="1"/>
          </p:cNvGraphicFramePr>
          <p:nvPr>
            <p:extLst/>
          </p:nvPr>
        </p:nvGraphicFramePr>
        <p:xfrm>
          <a:off x="457200" y="838200"/>
          <a:ext cx="8229600" cy="283464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561772">
                <a:tc>
                  <a:txBody>
                    <a:bodyPr/>
                    <a:lstStyle/>
                    <a:p>
                      <a:pPr algn="ctr"/>
                      <a:r>
                        <a:rPr lang="ka-GE" dirty="0"/>
                        <a:t>ინტერვალი</a:t>
                      </a:r>
                      <a:endParaRPr lang="en-US" dirty="0"/>
                    </a:p>
                  </a:txBody>
                  <a:tcPr anchor="ctr"/>
                </a:tc>
                <a:tc>
                  <a:txBody>
                    <a:bodyPr/>
                    <a:lstStyle/>
                    <a:p>
                      <a:pPr algn="ctr"/>
                      <a:r>
                        <a:rPr lang="ka-GE" dirty="0"/>
                        <a:t>სიხშირე</a:t>
                      </a:r>
                      <a:endParaRPr lang="en-US" dirty="0"/>
                    </a:p>
                  </a:txBody>
                  <a:tcPr anchor="ctr"/>
                </a:tc>
                <a:tc>
                  <a:txBody>
                    <a:bodyPr/>
                    <a:lstStyle/>
                    <a:p>
                      <a:pPr algn="ctr"/>
                      <a:r>
                        <a:rPr lang="ka-GE" dirty="0"/>
                        <a:t>ფარდობითი სიხშირე</a:t>
                      </a:r>
                      <a:endParaRPr lang="en-US" dirty="0"/>
                    </a:p>
                  </a:txBody>
                  <a:tcPr anchor="ctr"/>
                </a:tc>
                <a:tc>
                  <a:txBody>
                    <a:bodyPr/>
                    <a:lstStyle/>
                    <a:p>
                      <a:pPr algn="ctr"/>
                      <a:r>
                        <a:rPr lang="ka-GE" dirty="0"/>
                        <a:t>პროცენტი</a:t>
                      </a:r>
                      <a:endParaRPr lang="en-US" dirty="0"/>
                    </a:p>
                  </a:txBody>
                  <a:tcPr anchor="ctr"/>
                </a:tc>
                <a:extLst>
                  <a:ext uri="{0D108BD9-81ED-4DB2-BD59-A6C34878D82A}">
                    <a16:rowId xmlns:a16="http://schemas.microsoft.com/office/drawing/2014/main" val="10000"/>
                  </a:ext>
                </a:extLst>
              </a:tr>
              <a:tr h="325471">
                <a:tc>
                  <a:txBody>
                    <a:bodyPr/>
                    <a:lstStyle/>
                    <a:p>
                      <a:r>
                        <a:rPr lang="ka-GE" dirty="0"/>
                        <a:t>[10,</a:t>
                      </a:r>
                      <a:r>
                        <a:rPr lang="ka-GE" baseline="0" dirty="0"/>
                        <a:t> 20]</a:t>
                      </a:r>
                      <a:endParaRPr lang="en-US" dirty="0"/>
                    </a:p>
                  </a:txBody>
                  <a:tcPr/>
                </a:tc>
                <a:tc>
                  <a:txBody>
                    <a:bodyPr/>
                    <a:lstStyle/>
                    <a:p>
                      <a:pPr algn="ctr"/>
                      <a:r>
                        <a:rPr lang="ka-GE" dirty="0"/>
                        <a:t>3</a:t>
                      </a:r>
                      <a:endParaRPr lang="en-US" dirty="0"/>
                    </a:p>
                  </a:txBody>
                  <a:tcPr anchor="ctr"/>
                </a:tc>
                <a:tc>
                  <a:txBody>
                    <a:bodyPr/>
                    <a:lstStyle/>
                    <a:p>
                      <a:pPr algn="ctr"/>
                      <a:r>
                        <a:rPr lang="ka-GE" dirty="0"/>
                        <a:t>0.15</a:t>
                      </a:r>
                      <a:endParaRPr lang="en-US" dirty="0"/>
                    </a:p>
                  </a:txBody>
                  <a:tcPr anchor="ctr"/>
                </a:tc>
                <a:tc>
                  <a:txBody>
                    <a:bodyPr/>
                    <a:lstStyle/>
                    <a:p>
                      <a:pPr algn="ctr"/>
                      <a:r>
                        <a:rPr lang="ka-GE" dirty="0"/>
                        <a:t>15%</a:t>
                      </a:r>
                      <a:endParaRPr lang="en-US" dirty="0"/>
                    </a:p>
                  </a:txBody>
                  <a:tcPr anchor="ctr"/>
                </a:tc>
                <a:extLst>
                  <a:ext uri="{0D108BD9-81ED-4DB2-BD59-A6C34878D82A}">
                    <a16:rowId xmlns:a16="http://schemas.microsoft.com/office/drawing/2014/main" val="10001"/>
                  </a:ext>
                </a:extLst>
              </a:tr>
              <a:tr h="325471">
                <a:tc>
                  <a:txBody>
                    <a:bodyPr/>
                    <a:lstStyle/>
                    <a:p>
                      <a:r>
                        <a:rPr lang="ka-GE" dirty="0"/>
                        <a:t>[20, 30]</a:t>
                      </a:r>
                      <a:endParaRPr lang="en-US" dirty="0"/>
                    </a:p>
                  </a:txBody>
                  <a:tcPr/>
                </a:tc>
                <a:tc>
                  <a:txBody>
                    <a:bodyPr/>
                    <a:lstStyle/>
                    <a:p>
                      <a:pPr algn="ctr"/>
                      <a:r>
                        <a:rPr lang="ka-GE" dirty="0"/>
                        <a:t>6</a:t>
                      </a:r>
                      <a:endParaRPr lang="en-US" dirty="0"/>
                    </a:p>
                  </a:txBody>
                  <a:tcPr anchor="ctr"/>
                </a:tc>
                <a:tc>
                  <a:txBody>
                    <a:bodyPr/>
                    <a:lstStyle/>
                    <a:p>
                      <a:pPr algn="ctr"/>
                      <a:r>
                        <a:rPr lang="ka-GE" dirty="0"/>
                        <a:t>0.30</a:t>
                      </a:r>
                      <a:endParaRPr lang="en-US" dirty="0"/>
                    </a:p>
                  </a:txBody>
                  <a:tcPr anchor="ctr"/>
                </a:tc>
                <a:tc>
                  <a:txBody>
                    <a:bodyPr/>
                    <a:lstStyle/>
                    <a:p>
                      <a:pPr algn="ctr"/>
                      <a:r>
                        <a:rPr lang="ka-GE" dirty="0"/>
                        <a:t>30%</a:t>
                      </a:r>
                      <a:endParaRPr lang="en-US" dirty="0"/>
                    </a:p>
                  </a:txBody>
                  <a:tcPr anchor="ctr"/>
                </a:tc>
                <a:extLst>
                  <a:ext uri="{0D108BD9-81ED-4DB2-BD59-A6C34878D82A}">
                    <a16:rowId xmlns:a16="http://schemas.microsoft.com/office/drawing/2014/main" val="10002"/>
                  </a:ext>
                </a:extLst>
              </a:tr>
              <a:tr h="325471">
                <a:tc>
                  <a:txBody>
                    <a:bodyPr/>
                    <a:lstStyle/>
                    <a:p>
                      <a:r>
                        <a:rPr lang="ka-GE" dirty="0"/>
                        <a:t>[30, 40]</a:t>
                      </a:r>
                      <a:endParaRPr lang="en-US" dirty="0"/>
                    </a:p>
                  </a:txBody>
                  <a:tcPr/>
                </a:tc>
                <a:tc>
                  <a:txBody>
                    <a:bodyPr/>
                    <a:lstStyle/>
                    <a:p>
                      <a:pPr algn="ctr"/>
                      <a:r>
                        <a:rPr lang="ka-GE" dirty="0"/>
                        <a:t>5</a:t>
                      </a:r>
                      <a:endParaRPr lang="en-US" dirty="0"/>
                    </a:p>
                  </a:txBody>
                  <a:tcPr anchor="ctr"/>
                </a:tc>
                <a:tc>
                  <a:txBody>
                    <a:bodyPr/>
                    <a:lstStyle/>
                    <a:p>
                      <a:pPr algn="ctr"/>
                      <a:r>
                        <a:rPr lang="ka-GE" dirty="0"/>
                        <a:t>0.25</a:t>
                      </a:r>
                      <a:endParaRPr lang="en-US" dirty="0"/>
                    </a:p>
                  </a:txBody>
                  <a:tcPr anchor="ctr"/>
                </a:tc>
                <a:tc>
                  <a:txBody>
                    <a:bodyPr/>
                    <a:lstStyle/>
                    <a:p>
                      <a:pPr algn="ctr"/>
                      <a:r>
                        <a:rPr lang="ka-GE" dirty="0"/>
                        <a:t>25%</a:t>
                      </a:r>
                      <a:endParaRPr lang="en-US" dirty="0"/>
                    </a:p>
                  </a:txBody>
                  <a:tcPr anchor="ctr"/>
                </a:tc>
                <a:extLst>
                  <a:ext uri="{0D108BD9-81ED-4DB2-BD59-A6C34878D82A}">
                    <a16:rowId xmlns:a16="http://schemas.microsoft.com/office/drawing/2014/main" val="10003"/>
                  </a:ext>
                </a:extLst>
              </a:tr>
              <a:tr h="325471">
                <a:tc>
                  <a:txBody>
                    <a:bodyPr/>
                    <a:lstStyle/>
                    <a:p>
                      <a:r>
                        <a:rPr lang="ka-GE" dirty="0"/>
                        <a:t>[40, 50]</a:t>
                      </a:r>
                      <a:endParaRPr lang="en-US" dirty="0"/>
                    </a:p>
                  </a:txBody>
                  <a:tcPr/>
                </a:tc>
                <a:tc>
                  <a:txBody>
                    <a:bodyPr/>
                    <a:lstStyle/>
                    <a:p>
                      <a:pPr algn="ctr"/>
                      <a:r>
                        <a:rPr lang="ka-GE" dirty="0"/>
                        <a:t>4</a:t>
                      </a:r>
                      <a:endParaRPr lang="en-US" dirty="0"/>
                    </a:p>
                  </a:txBody>
                  <a:tcPr anchor="ctr"/>
                </a:tc>
                <a:tc>
                  <a:txBody>
                    <a:bodyPr/>
                    <a:lstStyle/>
                    <a:p>
                      <a:pPr algn="ctr"/>
                      <a:r>
                        <a:rPr lang="ka-GE" dirty="0"/>
                        <a:t>0.20</a:t>
                      </a:r>
                      <a:endParaRPr lang="en-US" dirty="0"/>
                    </a:p>
                  </a:txBody>
                  <a:tcPr anchor="ctr"/>
                </a:tc>
                <a:tc>
                  <a:txBody>
                    <a:bodyPr/>
                    <a:lstStyle/>
                    <a:p>
                      <a:pPr algn="ctr"/>
                      <a:r>
                        <a:rPr lang="ka-GE" dirty="0"/>
                        <a:t>20%</a:t>
                      </a:r>
                      <a:endParaRPr lang="en-US" dirty="0"/>
                    </a:p>
                  </a:txBody>
                  <a:tcPr anchor="ctr"/>
                </a:tc>
                <a:extLst>
                  <a:ext uri="{0D108BD9-81ED-4DB2-BD59-A6C34878D82A}">
                    <a16:rowId xmlns:a16="http://schemas.microsoft.com/office/drawing/2014/main" val="10004"/>
                  </a:ext>
                </a:extLst>
              </a:tr>
              <a:tr h="325471">
                <a:tc>
                  <a:txBody>
                    <a:bodyPr/>
                    <a:lstStyle/>
                    <a:p>
                      <a:r>
                        <a:rPr lang="ka-GE" dirty="0"/>
                        <a:t>[50, 60]</a:t>
                      </a:r>
                      <a:endParaRPr lang="en-US" dirty="0"/>
                    </a:p>
                  </a:txBody>
                  <a:tcPr/>
                </a:tc>
                <a:tc>
                  <a:txBody>
                    <a:bodyPr/>
                    <a:lstStyle/>
                    <a:p>
                      <a:pPr algn="ctr"/>
                      <a:r>
                        <a:rPr lang="ka-GE" dirty="0"/>
                        <a:t>2</a:t>
                      </a:r>
                      <a:endParaRPr lang="en-US" dirty="0"/>
                    </a:p>
                  </a:txBody>
                  <a:tcPr anchor="ctr"/>
                </a:tc>
                <a:tc>
                  <a:txBody>
                    <a:bodyPr/>
                    <a:lstStyle/>
                    <a:p>
                      <a:pPr algn="ctr"/>
                      <a:r>
                        <a:rPr lang="ka-GE" dirty="0"/>
                        <a:t>0.10</a:t>
                      </a:r>
                      <a:endParaRPr lang="en-US" dirty="0"/>
                    </a:p>
                  </a:txBody>
                  <a:tcPr anchor="ctr"/>
                </a:tc>
                <a:tc>
                  <a:txBody>
                    <a:bodyPr/>
                    <a:lstStyle/>
                    <a:p>
                      <a:pPr algn="ctr"/>
                      <a:r>
                        <a:rPr lang="ka-GE" dirty="0"/>
                        <a:t>10%</a:t>
                      </a:r>
                      <a:endParaRPr lang="en-US" dirty="0"/>
                    </a:p>
                  </a:txBody>
                  <a:tcPr anchor="ctr"/>
                </a:tc>
                <a:extLst>
                  <a:ext uri="{0D108BD9-81ED-4DB2-BD59-A6C34878D82A}">
                    <a16:rowId xmlns:a16="http://schemas.microsoft.com/office/drawing/2014/main" val="10005"/>
                  </a:ext>
                </a:extLst>
              </a:tr>
              <a:tr h="325471">
                <a:tc>
                  <a:txBody>
                    <a:bodyPr/>
                    <a:lstStyle/>
                    <a:p>
                      <a:r>
                        <a:rPr lang="ka-GE" dirty="0"/>
                        <a:t>სულ</a:t>
                      </a:r>
                      <a:endParaRPr lang="en-US" dirty="0"/>
                    </a:p>
                  </a:txBody>
                  <a:tcPr/>
                </a:tc>
                <a:tc>
                  <a:txBody>
                    <a:bodyPr/>
                    <a:lstStyle/>
                    <a:p>
                      <a:pPr algn="ctr"/>
                      <a:r>
                        <a:rPr lang="ka-GE" dirty="0"/>
                        <a:t>20</a:t>
                      </a:r>
                      <a:endParaRPr lang="en-US" dirty="0"/>
                    </a:p>
                  </a:txBody>
                  <a:tcPr anchor="ctr"/>
                </a:tc>
                <a:tc>
                  <a:txBody>
                    <a:bodyPr/>
                    <a:lstStyle/>
                    <a:p>
                      <a:pPr algn="ctr"/>
                      <a:r>
                        <a:rPr lang="ka-GE" dirty="0"/>
                        <a:t>1.00</a:t>
                      </a:r>
                      <a:endParaRPr lang="en-US" dirty="0"/>
                    </a:p>
                  </a:txBody>
                  <a:tcPr anchor="ctr"/>
                </a:tc>
                <a:tc>
                  <a:txBody>
                    <a:bodyPr/>
                    <a:lstStyle/>
                    <a:p>
                      <a:pPr algn="ctr"/>
                      <a:r>
                        <a:rPr lang="ka-GE" dirty="0"/>
                        <a:t>100%</a:t>
                      </a:r>
                      <a:endParaRPr lang="en-US" dirty="0"/>
                    </a:p>
                  </a:txBody>
                  <a:tcPr anchor="ctr"/>
                </a:tc>
                <a:extLst>
                  <a:ext uri="{0D108BD9-81ED-4DB2-BD59-A6C34878D82A}">
                    <a16:rowId xmlns:a16="http://schemas.microsoft.com/office/drawing/2014/main" val="10006"/>
                  </a:ext>
                </a:extLst>
              </a:tr>
            </a:tbl>
          </a:graphicData>
        </a:graphic>
      </p:graphicFrame>
      <p:graphicFrame>
        <p:nvGraphicFramePr>
          <p:cNvPr id="5" name="Chart 4"/>
          <p:cNvGraphicFramePr/>
          <p:nvPr>
            <p:extLst/>
          </p:nvPr>
        </p:nvGraphicFramePr>
        <p:xfrm>
          <a:off x="3810000" y="3657600"/>
          <a:ext cx="4800600" cy="305325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51520" y="3886200"/>
            <a:ext cx="3459601" cy="3170099"/>
          </a:xfrm>
          <a:prstGeom prst="rect">
            <a:avLst/>
          </a:prstGeom>
          <a:noFill/>
        </p:spPr>
        <p:txBody>
          <a:bodyPr wrap="none" rtlCol="0">
            <a:spAutoFit/>
          </a:bodyPr>
          <a:lstStyle/>
          <a:p>
            <a:r>
              <a:rPr lang="ka-GE" sz="2000" b="1" dirty="0">
                <a:solidFill>
                  <a:srgbClr val="C00000"/>
                </a:solidFill>
              </a:rPr>
              <a:t>სიხშირე</a:t>
            </a:r>
            <a:r>
              <a:rPr lang="ka-GE" sz="2000" dirty="0"/>
              <a:t> - ინტერვალში</a:t>
            </a:r>
            <a:br>
              <a:rPr lang="ka-GE" sz="2000" dirty="0"/>
            </a:br>
            <a:r>
              <a:rPr lang="ka-GE" sz="2000" dirty="0"/>
              <a:t>მოხვედრილი ერთეულების</a:t>
            </a:r>
            <a:br>
              <a:rPr lang="ka-GE" sz="2000" dirty="0"/>
            </a:br>
            <a:r>
              <a:rPr lang="ka-GE" sz="2000" dirty="0"/>
              <a:t>რაოდენობა</a:t>
            </a:r>
            <a:br>
              <a:rPr lang="ka-GE" sz="2000" dirty="0"/>
            </a:br>
            <a:endParaRPr lang="ka-GE" sz="2000" dirty="0"/>
          </a:p>
          <a:p>
            <a:r>
              <a:rPr lang="ka-GE" sz="2000" b="1" dirty="0">
                <a:solidFill>
                  <a:srgbClr val="C00000"/>
                </a:solidFill>
              </a:rPr>
              <a:t>ფარდობითი სიხშირე </a:t>
            </a:r>
            <a:r>
              <a:rPr lang="ka-GE" sz="2000" dirty="0"/>
              <a:t>-</a:t>
            </a:r>
            <a:br>
              <a:rPr lang="ka-GE" sz="2000" dirty="0"/>
            </a:br>
            <a:r>
              <a:rPr lang="ka-GE" sz="2000" dirty="0"/>
              <a:t>თითოეულ ინტერვალში</a:t>
            </a:r>
            <a:br>
              <a:rPr lang="ka-GE" sz="2000" dirty="0"/>
            </a:br>
            <a:r>
              <a:rPr lang="ka-GE" sz="2000" dirty="0"/>
              <a:t>სიხშირე გაყოფილი</a:t>
            </a:r>
            <a:br>
              <a:rPr lang="ka-GE" sz="2000" dirty="0"/>
            </a:br>
            <a:r>
              <a:rPr lang="ka-GE" sz="2000" dirty="0"/>
              <a:t>სიხშირეთა საერთო</a:t>
            </a:r>
            <a:br>
              <a:rPr lang="ka-GE" sz="2000" dirty="0"/>
            </a:br>
            <a:r>
              <a:rPr lang="ka-GE" sz="2000" dirty="0"/>
              <a:t>ჯამზე*100</a:t>
            </a:r>
            <a:br>
              <a:rPr lang="ka-GE" sz="2000" dirty="0"/>
            </a:br>
            <a:endParaRPr lang="en-US" sz="2000" dirty="0"/>
          </a:p>
        </p:txBody>
      </p:sp>
    </p:spTree>
    <p:extLst>
      <p:ext uri="{BB962C8B-B14F-4D97-AF65-F5344CB8AC3E}">
        <p14:creationId xmlns:p14="http://schemas.microsoft.com/office/powerpoint/2010/main" val="346290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a-GE" dirty="0"/>
              <a:t>იტალიელმა მეცნიერმა პარეტომ აღმოაჩინა, რომ კეთილდღეობის 80% გამოიყენებოდა მოსახლეობის მოხლოდ 20%-ის მიერ</a:t>
            </a:r>
          </a:p>
          <a:p>
            <a:r>
              <a:rPr lang="ka-GE" dirty="0"/>
              <a:t>დიაგრამა აჩვენებს პრობლემების პრიორიტეტიზაციას, რომელსაც უნდა დაეთმოს მეტი ყურადება და რესურსი </a:t>
            </a:r>
          </a:p>
          <a:p>
            <a:endParaRPr lang="en-US" dirty="0"/>
          </a:p>
        </p:txBody>
      </p:sp>
      <p:sp>
        <p:nvSpPr>
          <p:cNvPr id="3" name="Title 2"/>
          <p:cNvSpPr>
            <a:spLocks noGrp="1"/>
          </p:cNvSpPr>
          <p:nvPr>
            <p:ph type="title"/>
          </p:nvPr>
        </p:nvSpPr>
        <p:spPr/>
        <p:txBody>
          <a:bodyPr/>
          <a:lstStyle/>
          <a:p>
            <a:r>
              <a:rPr lang="ka-GE" dirty="0"/>
              <a:t>პარეტოს დიაგრამა</a:t>
            </a:r>
            <a:endParaRPr lang="en-US" dirty="0"/>
          </a:p>
        </p:txBody>
      </p:sp>
    </p:spTree>
    <p:extLst>
      <p:ext uri="{BB962C8B-B14F-4D97-AF65-F5344CB8AC3E}">
        <p14:creationId xmlns:p14="http://schemas.microsoft.com/office/powerpoint/2010/main" val="1537190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981200"/>
          <a:ext cx="8610601" cy="3175000"/>
        </p:xfrm>
        <a:graphic>
          <a:graphicData uri="http://schemas.openxmlformats.org/drawingml/2006/table">
            <a:tbl>
              <a:tblPr firstRow="1" bandRow="1">
                <a:tableStyleId>{5C22544A-7EE6-4342-B048-85BDC9FD1C3A}</a:tableStyleId>
              </a:tblPr>
              <a:tblGrid>
                <a:gridCol w="3884731">
                  <a:extLst>
                    <a:ext uri="{9D8B030D-6E8A-4147-A177-3AD203B41FA5}">
                      <a16:colId xmlns:a16="http://schemas.microsoft.com/office/drawing/2014/main" val="20000"/>
                    </a:ext>
                  </a:extLst>
                </a:gridCol>
                <a:gridCol w="1394519">
                  <a:extLst>
                    <a:ext uri="{9D8B030D-6E8A-4147-A177-3AD203B41FA5}">
                      <a16:colId xmlns:a16="http://schemas.microsoft.com/office/drawing/2014/main" val="20001"/>
                    </a:ext>
                  </a:extLst>
                </a:gridCol>
                <a:gridCol w="1626939">
                  <a:extLst>
                    <a:ext uri="{9D8B030D-6E8A-4147-A177-3AD203B41FA5}">
                      <a16:colId xmlns:a16="http://schemas.microsoft.com/office/drawing/2014/main" val="20002"/>
                    </a:ext>
                  </a:extLst>
                </a:gridCol>
                <a:gridCol w="1704412">
                  <a:extLst>
                    <a:ext uri="{9D8B030D-6E8A-4147-A177-3AD203B41FA5}">
                      <a16:colId xmlns:a16="http://schemas.microsoft.com/office/drawing/2014/main" val="20003"/>
                    </a:ext>
                  </a:extLst>
                </a:gridCol>
              </a:tblGrid>
              <a:tr h="370840">
                <a:tc>
                  <a:txBody>
                    <a:bodyPr/>
                    <a:lstStyle/>
                    <a:p>
                      <a:r>
                        <a:rPr lang="ka-GE" sz="1600" dirty="0">
                          <a:latin typeface="+mj-lt"/>
                        </a:rPr>
                        <a:t>ფაქტორები</a:t>
                      </a:r>
                      <a:endParaRPr lang="en-US" sz="1600" dirty="0">
                        <a:latin typeface="+mj-lt"/>
                      </a:endParaRPr>
                    </a:p>
                  </a:txBody>
                  <a:tcPr/>
                </a:tc>
                <a:tc>
                  <a:txBody>
                    <a:bodyPr/>
                    <a:lstStyle/>
                    <a:p>
                      <a:r>
                        <a:rPr lang="ka-GE" sz="1600" dirty="0">
                          <a:latin typeface="+mj-lt"/>
                        </a:rPr>
                        <a:t>ფარდობითი სიხშირე</a:t>
                      </a:r>
                      <a:endParaRPr lang="en-US" sz="1600" dirty="0">
                        <a:latin typeface="+mj-lt"/>
                      </a:endParaRPr>
                    </a:p>
                  </a:txBody>
                  <a:tcPr/>
                </a:tc>
                <a:tc>
                  <a:txBody>
                    <a:bodyPr/>
                    <a:lstStyle/>
                    <a:p>
                      <a:r>
                        <a:rPr lang="ka-GE" sz="1600" dirty="0">
                          <a:latin typeface="+mj-lt"/>
                        </a:rPr>
                        <a:t>კუმულაციური</a:t>
                      </a:r>
                      <a:r>
                        <a:rPr lang="ka-GE" sz="1600" baseline="0" dirty="0">
                          <a:latin typeface="+mj-lt"/>
                        </a:rPr>
                        <a:t> ჯამი</a:t>
                      </a:r>
                      <a:endParaRPr lang="en-US" sz="1600" dirty="0">
                        <a:latin typeface="+mj-lt"/>
                      </a:endParaRPr>
                    </a:p>
                  </a:txBody>
                  <a:tcPr/>
                </a:tc>
                <a:tc>
                  <a:txBody>
                    <a:bodyPr/>
                    <a:lstStyle/>
                    <a:p>
                      <a:r>
                        <a:rPr lang="ka-GE" sz="1600" dirty="0">
                          <a:latin typeface="+mj-lt"/>
                        </a:rPr>
                        <a:t>კუმულაციური %</a:t>
                      </a:r>
                      <a:endParaRPr lang="en-US" sz="1600" dirty="0">
                        <a:latin typeface="+mj-lt"/>
                      </a:endParaRPr>
                    </a:p>
                  </a:txBody>
                  <a:tcPr/>
                </a:tc>
                <a:extLst>
                  <a:ext uri="{0D108BD9-81ED-4DB2-BD59-A6C34878D82A}">
                    <a16:rowId xmlns:a16="http://schemas.microsoft.com/office/drawing/2014/main" val="10000"/>
                  </a:ext>
                </a:extLst>
              </a:tr>
              <a:tr h="370840">
                <a:tc>
                  <a:txBody>
                    <a:bodyPr/>
                    <a:lstStyle/>
                    <a:p>
                      <a:pPr algn="l" fontAlgn="b"/>
                      <a:r>
                        <a:rPr lang="ka-GE" sz="1600" b="0" i="0" u="none" strike="noStrike" dirty="0">
                          <a:solidFill>
                            <a:srgbClr val="000000"/>
                          </a:solidFill>
                          <a:effectLst/>
                          <a:latin typeface="+mj-lt"/>
                        </a:rPr>
                        <a:t>არასწორი მიმწოდებელი</a:t>
                      </a:r>
                    </a:p>
                  </a:txBody>
                  <a:tcPr marL="7620" marR="7620" marT="7620" marB="0" anchor="b"/>
                </a:tc>
                <a:tc>
                  <a:txBody>
                    <a:bodyPr/>
                    <a:lstStyle/>
                    <a:p>
                      <a:pPr algn="r" fontAlgn="b"/>
                      <a:r>
                        <a:rPr lang="en-US" sz="1600" b="0" i="0" u="none" strike="noStrike">
                          <a:solidFill>
                            <a:srgbClr val="000000"/>
                          </a:solidFill>
                          <a:effectLst/>
                          <a:latin typeface="+mj-lt"/>
                        </a:rPr>
                        <a:t>67</a:t>
                      </a:r>
                    </a:p>
                  </a:txBody>
                  <a:tcPr marL="7620" marR="7620" marT="7620" marB="0" anchor="b"/>
                </a:tc>
                <a:tc>
                  <a:txBody>
                    <a:bodyPr/>
                    <a:lstStyle/>
                    <a:p>
                      <a:pPr algn="r" fontAlgn="b"/>
                      <a:r>
                        <a:rPr lang="en-US" sz="1600" b="0" i="0" u="none" strike="noStrike">
                          <a:solidFill>
                            <a:srgbClr val="000000"/>
                          </a:solidFill>
                          <a:effectLst/>
                          <a:latin typeface="+mj-lt"/>
                        </a:rPr>
                        <a:t>67</a:t>
                      </a:r>
                    </a:p>
                  </a:txBody>
                  <a:tcPr marL="7620" marR="7620" marT="7620" marB="0" anchor="b"/>
                </a:tc>
                <a:tc>
                  <a:txBody>
                    <a:bodyPr/>
                    <a:lstStyle/>
                    <a:p>
                      <a:pPr algn="r" rtl="0" fontAlgn="b"/>
                      <a:r>
                        <a:rPr lang="en-US" sz="1600" b="1" i="0" u="none" strike="noStrike">
                          <a:solidFill>
                            <a:srgbClr val="000000"/>
                          </a:solidFill>
                          <a:effectLst/>
                          <a:latin typeface="Lucida Sans Unicode"/>
                        </a:rPr>
                        <a:t>31%</a:t>
                      </a:r>
                    </a:p>
                  </a:txBody>
                  <a:tcPr marL="9525" marR="9525" marT="9525" marB="0" anchor="b"/>
                </a:tc>
                <a:extLst>
                  <a:ext uri="{0D108BD9-81ED-4DB2-BD59-A6C34878D82A}">
                    <a16:rowId xmlns:a16="http://schemas.microsoft.com/office/drawing/2014/main" val="10001"/>
                  </a:ext>
                </a:extLst>
              </a:tr>
              <a:tr h="370840">
                <a:tc>
                  <a:txBody>
                    <a:bodyPr/>
                    <a:lstStyle/>
                    <a:p>
                      <a:pPr algn="l" fontAlgn="b"/>
                      <a:r>
                        <a:rPr lang="ka-GE" sz="1600" b="0" i="0" u="none" strike="noStrike" dirty="0">
                          <a:solidFill>
                            <a:srgbClr val="000000"/>
                          </a:solidFill>
                          <a:effectLst/>
                          <a:latin typeface="+mj-lt"/>
                        </a:rPr>
                        <a:t>ქირურგის დაბალი პროფესიონალიზმი</a:t>
                      </a:r>
                    </a:p>
                  </a:txBody>
                  <a:tcPr marL="7620" marR="7620" marT="7620" marB="0" anchor="b"/>
                </a:tc>
                <a:tc>
                  <a:txBody>
                    <a:bodyPr/>
                    <a:lstStyle/>
                    <a:p>
                      <a:pPr algn="r" fontAlgn="b"/>
                      <a:r>
                        <a:rPr lang="en-US" sz="1600" b="0" i="0" u="none" strike="noStrike">
                          <a:solidFill>
                            <a:srgbClr val="000000"/>
                          </a:solidFill>
                          <a:effectLst/>
                          <a:latin typeface="+mj-lt"/>
                        </a:rPr>
                        <a:t>54</a:t>
                      </a:r>
                    </a:p>
                  </a:txBody>
                  <a:tcPr marL="7620" marR="7620" marT="7620" marB="0" anchor="b"/>
                </a:tc>
                <a:tc>
                  <a:txBody>
                    <a:bodyPr/>
                    <a:lstStyle/>
                    <a:p>
                      <a:pPr algn="r" fontAlgn="b"/>
                      <a:r>
                        <a:rPr lang="en-US" sz="1600" b="0" i="0" u="none" strike="noStrike">
                          <a:solidFill>
                            <a:srgbClr val="000000"/>
                          </a:solidFill>
                          <a:effectLst/>
                          <a:latin typeface="+mj-lt"/>
                        </a:rPr>
                        <a:t>121</a:t>
                      </a:r>
                    </a:p>
                  </a:txBody>
                  <a:tcPr marL="7620" marR="7620" marT="7620" marB="0" anchor="b"/>
                </a:tc>
                <a:tc>
                  <a:txBody>
                    <a:bodyPr/>
                    <a:lstStyle/>
                    <a:p>
                      <a:pPr algn="r" rtl="0" fontAlgn="b"/>
                      <a:r>
                        <a:rPr lang="en-US" sz="1600" b="1" i="0" u="none" strike="noStrike">
                          <a:solidFill>
                            <a:srgbClr val="000000"/>
                          </a:solidFill>
                          <a:effectLst/>
                          <a:latin typeface="Lucida Sans Unicode"/>
                        </a:rPr>
                        <a:t>55%</a:t>
                      </a:r>
                    </a:p>
                  </a:txBody>
                  <a:tcPr marL="9525" marR="9525" marT="9525" marB="0" anchor="b"/>
                </a:tc>
                <a:extLst>
                  <a:ext uri="{0D108BD9-81ED-4DB2-BD59-A6C34878D82A}">
                    <a16:rowId xmlns:a16="http://schemas.microsoft.com/office/drawing/2014/main" val="10002"/>
                  </a:ext>
                </a:extLst>
              </a:tr>
              <a:tr h="370840">
                <a:tc>
                  <a:txBody>
                    <a:bodyPr/>
                    <a:lstStyle/>
                    <a:p>
                      <a:pPr algn="l" fontAlgn="b"/>
                      <a:r>
                        <a:rPr lang="ka-GE" sz="1600" b="0" i="0" u="none" strike="noStrike" dirty="0">
                          <a:solidFill>
                            <a:srgbClr val="000000"/>
                          </a:solidFill>
                          <a:effectLst/>
                          <a:latin typeface="+mj-lt"/>
                        </a:rPr>
                        <a:t>ექთანთა დაბალი პროფესიონალიზმი</a:t>
                      </a:r>
                    </a:p>
                  </a:txBody>
                  <a:tcPr marL="7620" marR="7620" marT="7620" marB="0" anchor="b"/>
                </a:tc>
                <a:tc>
                  <a:txBody>
                    <a:bodyPr/>
                    <a:lstStyle/>
                    <a:p>
                      <a:pPr algn="r" fontAlgn="b"/>
                      <a:r>
                        <a:rPr lang="en-US" sz="1600" b="0" i="0" u="none" strike="noStrike" dirty="0">
                          <a:solidFill>
                            <a:srgbClr val="000000"/>
                          </a:solidFill>
                          <a:effectLst/>
                          <a:latin typeface="+mj-lt"/>
                        </a:rPr>
                        <a:t>47</a:t>
                      </a:r>
                    </a:p>
                  </a:txBody>
                  <a:tcPr marL="7620" marR="7620" marT="7620" marB="0" anchor="b"/>
                </a:tc>
                <a:tc>
                  <a:txBody>
                    <a:bodyPr/>
                    <a:lstStyle/>
                    <a:p>
                      <a:pPr algn="r" fontAlgn="b"/>
                      <a:r>
                        <a:rPr lang="en-US" sz="1600" b="0" i="0" u="none" strike="noStrike">
                          <a:solidFill>
                            <a:srgbClr val="000000"/>
                          </a:solidFill>
                          <a:effectLst/>
                          <a:latin typeface="+mj-lt"/>
                        </a:rPr>
                        <a:t>168</a:t>
                      </a:r>
                    </a:p>
                  </a:txBody>
                  <a:tcPr marL="7620" marR="7620" marT="7620" marB="0" anchor="b"/>
                </a:tc>
                <a:tc>
                  <a:txBody>
                    <a:bodyPr/>
                    <a:lstStyle/>
                    <a:p>
                      <a:pPr algn="r" rtl="0" fontAlgn="b"/>
                      <a:r>
                        <a:rPr lang="en-US" sz="1600" b="1" i="0" u="none" strike="noStrike">
                          <a:solidFill>
                            <a:srgbClr val="000000"/>
                          </a:solidFill>
                          <a:effectLst/>
                          <a:latin typeface="Lucida Sans Unicode"/>
                        </a:rPr>
                        <a:t>76%</a:t>
                      </a:r>
                    </a:p>
                  </a:txBody>
                  <a:tcPr marL="9525" marR="9525" marT="9525" marB="0" anchor="b"/>
                </a:tc>
                <a:extLst>
                  <a:ext uri="{0D108BD9-81ED-4DB2-BD59-A6C34878D82A}">
                    <a16:rowId xmlns:a16="http://schemas.microsoft.com/office/drawing/2014/main" val="10003"/>
                  </a:ext>
                </a:extLst>
              </a:tr>
              <a:tr h="370840">
                <a:tc>
                  <a:txBody>
                    <a:bodyPr/>
                    <a:lstStyle/>
                    <a:p>
                      <a:pPr algn="l" fontAlgn="b"/>
                      <a:r>
                        <a:rPr lang="ka-GE" sz="1600" b="0" i="0" u="none" strike="noStrike">
                          <a:solidFill>
                            <a:srgbClr val="000000"/>
                          </a:solidFill>
                          <a:effectLst/>
                          <a:latin typeface="+mj-lt"/>
                        </a:rPr>
                        <a:t>ინსტრუმენტების სტერილიზაცია</a:t>
                      </a:r>
                    </a:p>
                  </a:txBody>
                  <a:tcPr marL="7620" marR="7620" marT="7620" marB="0" anchor="b"/>
                </a:tc>
                <a:tc>
                  <a:txBody>
                    <a:bodyPr/>
                    <a:lstStyle/>
                    <a:p>
                      <a:pPr algn="r" fontAlgn="b"/>
                      <a:r>
                        <a:rPr lang="en-US" sz="1600" b="0" i="0" u="none" strike="noStrike" dirty="0">
                          <a:solidFill>
                            <a:srgbClr val="000000"/>
                          </a:solidFill>
                          <a:effectLst/>
                          <a:latin typeface="+mj-lt"/>
                        </a:rPr>
                        <a:t>32</a:t>
                      </a:r>
                    </a:p>
                  </a:txBody>
                  <a:tcPr marL="7620" marR="7620" marT="7620" marB="0" anchor="b"/>
                </a:tc>
                <a:tc>
                  <a:txBody>
                    <a:bodyPr/>
                    <a:lstStyle/>
                    <a:p>
                      <a:pPr algn="r" fontAlgn="b"/>
                      <a:r>
                        <a:rPr lang="en-US" sz="1600" b="0" i="0" u="none" strike="noStrike">
                          <a:solidFill>
                            <a:srgbClr val="000000"/>
                          </a:solidFill>
                          <a:effectLst/>
                          <a:latin typeface="+mj-lt"/>
                        </a:rPr>
                        <a:t>200</a:t>
                      </a:r>
                    </a:p>
                  </a:txBody>
                  <a:tcPr marL="7620" marR="7620" marT="7620" marB="0" anchor="b"/>
                </a:tc>
                <a:tc>
                  <a:txBody>
                    <a:bodyPr/>
                    <a:lstStyle/>
                    <a:p>
                      <a:pPr algn="r" rtl="0" fontAlgn="b"/>
                      <a:r>
                        <a:rPr lang="en-US" sz="1600" b="1" i="0" u="none" strike="noStrike">
                          <a:solidFill>
                            <a:srgbClr val="000000"/>
                          </a:solidFill>
                          <a:effectLst/>
                          <a:latin typeface="Lucida Sans Unicode"/>
                        </a:rPr>
                        <a:t>91%</a:t>
                      </a:r>
                    </a:p>
                  </a:txBody>
                  <a:tcPr marL="9525" marR="9525" marT="9525" marB="0" anchor="b"/>
                </a:tc>
                <a:extLst>
                  <a:ext uri="{0D108BD9-81ED-4DB2-BD59-A6C34878D82A}">
                    <a16:rowId xmlns:a16="http://schemas.microsoft.com/office/drawing/2014/main" val="10004"/>
                  </a:ext>
                </a:extLst>
              </a:tr>
              <a:tr h="370840">
                <a:tc>
                  <a:txBody>
                    <a:bodyPr/>
                    <a:lstStyle/>
                    <a:p>
                      <a:pPr algn="l" fontAlgn="b"/>
                      <a:r>
                        <a:rPr lang="ka-GE" sz="1600" b="0" i="0" u="none" strike="noStrike">
                          <a:solidFill>
                            <a:srgbClr val="000000"/>
                          </a:solidFill>
                          <a:effectLst/>
                          <a:latin typeface="+mj-lt"/>
                        </a:rPr>
                        <a:t>მედიკამენტები სახარჯი მასალა</a:t>
                      </a:r>
                    </a:p>
                  </a:txBody>
                  <a:tcPr marL="7620" marR="7620" marT="7620" marB="0" anchor="b"/>
                </a:tc>
                <a:tc>
                  <a:txBody>
                    <a:bodyPr/>
                    <a:lstStyle/>
                    <a:p>
                      <a:pPr algn="r" fontAlgn="b"/>
                      <a:r>
                        <a:rPr lang="en-US" sz="1600" b="0" i="0" u="none" strike="noStrike" dirty="0">
                          <a:solidFill>
                            <a:srgbClr val="000000"/>
                          </a:solidFill>
                          <a:effectLst/>
                          <a:latin typeface="+mj-lt"/>
                        </a:rPr>
                        <a:t>12</a:t>
                      </a:r>
                    </a:p>
                  </a:txBody>
                  <a:tcPr marL="7620" marR="7620" marT="7620" marB="0" anchor="b"/>
                </a:tc>
                <a:tc>
                  <a:txBody>
                    <a:bodyPr/>
                    <a:lstStyle/>
                    <a:p>
                      <a:pPr algn="r" fontAlgn="b"/>
                      <a:r>
                        <a:rPr lang="en-US" sz="1600" b="0" i="0" u="none" strike="noStrike" dirty="0">
                          <a:solidFill>
                            <a:srgbClr val="000000"/>
                          </a:solidFill>
                          <a:effectLst/>
                          <a:latin typeface="+mj-lt"/>
                        </a:rPr>
                        <a:t>212</a:t>
                      </a:r>
                    </a:p>
                  </a:txBody>
                  <a:tcPr marL="7620" marR="7620" marT="7620" marB="0" anchor="b"/>
                </a:tc>
                <a:tc>
                  <a:txBody>
                    <a:bodyPr/>
                    <a:lstStyle/>
                    <a:p>
                      <a:pPr algn="r" rtl="0" fontAlgn="b"/>
                      <a:r>
                        <a:rPr lang="en-US" sz="1600" b="1" i="0" u="none" strike="noStrike">
                          <a:solidFill>
                            <a:srgbClr val="000000"/>
                          </a:solidFill>
                          <a:effectLst/>
                          <a:latin typeface="Lucida Sans Unicode"/>
                        </a:rPr>
                        <a:t>96%</a:t>
                      </a:r>
                    </a:p>
                  </a:txBody>
                  <a:tcPr marL="9525" marR="9525" marT="9525" marB="0" anchor="b"/>
                </a:tc>
                <a:extLst>
                  <a:ext uri="{0D108BD9-81ED-4DB2-BD59-A6C34878D82A}">
                    <a16:rowId xmlns:a16="http://schemas.microsoft.com/office/drawing/2014/main" val="10005"/>
                  </a:ext>
                </a:extLst>
              </a:tr>
              <a:tr h="370840">
                <a:tc>
                  <a:txBody>
                    <a:bodyPr/>
                    <a:lstStyle/>
                    <a:p>
                      <a:pPr algn="l" fontAlgn="b"/>
                      <a:r>
                        <a:rPr lang="ka-GE" sz="1600" b="0" i="0" u="none" strike="noStrike">
                          <a:solidFill>
                            <a:srgbClr val="000000"/>
                          </a:solidFill>
                          <a:effectLst/>
                          <a:latin typeface="+mj-lt"/>
                        </a:rPr>
                        <a:t>სხვა</a:t>
                      </a:r>
                    </a:p>
                  </a:txBody>
                  <a:tcPr marL="7620" marR="7620" marT="7620" marB="0" anchor="b"/>
                </a:tc>
                <a:tc>
                  <a:txBody>
                    <a:bodyPr/>
                    <a:lstStyle/>
                    <a:p>
                      <a:pPr algn="r" fontAlgn="b"/>
                      <a:r>
                        <a:rPr lang="en-US" sz="1600" b="0" i="0" u="none" strike="noStrike">
                          <a:solidFill>
                            <a:srgbClr val="000000"/>
                          </a:solidFill>
                          <a:effectLst/>
                          <a:latin typeface="+mj-lt"/>
                        </a:rPr>
                        <a:t>8</a:t>
                      </a:r>
                    </a:p>
                  </a:txBody>
                  <a:tcPr marL="7620" marR="7620" marT="7620" marB="0" anchor="b"/>
                </a:tc>
                <a:tc>
                  <a:txBody>
                    <a:bodyPr/>
                    <a:lstStyle/>
                    <a:p>
                      <a:pPr algn="r" fontAlgn="b"/>
                      <a:r>
                        <a:rPr lang="en-US" sz="1600" b="1" i="0" u="none" strike="noStrike" dirty="0">
                          <a:solidFill>
                            <a:srgbClr val="000000"/>
                          </a:solidFill>
                          <a:effectLst/>
                          <a:latin typeface="+mj-lt"/>
                        </a:rPr>
                        <a:t>220</a:t>
                      </a:r>
                    </a:p>
                  </a:txBody>
                  <a:tcPr marL="7620" marR="7620" marT="7620" marB="0" anchor="b"/>
                </a:tc>
                <a:tc>
                  <a:txBody>
                    <a:bodyPr/>
                    <a:lstStyle/>
                    <a:p>
                      <a:pPr algn="r" rtl="0" fontAlgn="b"/>
                      <a:r>
                        <a:rPr lang="en-US" sz="1600" b="1" i="0" u="none" strike="noStrike" dirty="0">
                          <a:solidFill>
                            <a:srgbClr val="000000"/>
                          </a:solidFill>
                          <a:effectLst/>
                          <a:latin typeface="Lucida Sans Unicode"/>
                        </a:rPr>
                        <a:t>100%</a:t>
                      </a:r>
                    </a:p>
                  </a:txBody>
                  <a:tcPr marL="9525" marR="9525" marT="9525" marB="0" anchor="b"/>
                </a:tc>
                <a:extLst>
                  <a:ext uri="{0D108BD9-81ED-4DB2-BD59-A6C34878D82A}">
                    <a16:rowId xmlns:a16="http://schemas.microsoft.com/office/drawing/2014/main" val="10006"/>
                  </a:ext>
                </a:extLst>
              </a:tr>
              <a:tr h="370840">
                <a:tc>
                  <a:txBody>
                    <a:bodyPr/>
                    <a:lstStyle/>
                    <a:p>
                      <a:pPr algn="l" fontAlgn="b"/>
                      <a:r>
                        <a:rPr lang="ka-GE" sz="1600" b="1" i="0" u="none" strike="noStrike">
                          <a:effectLst/>
                          <a:latin typeface="+mj-lt"/>
                        </a:rPr>
                        <a:t>ჯამი</a:t>
                      </a:r>
                    </a:p>
                  </a:txBody>
                  <a:tcPr marL="7620" marR="7620" marT="7620" marB="0" anchor="b"/>
                </a:tc>
                <a:tc>
                  <a:txBody>
                    <a:bodyPr/>
                    <a:lstStyle/>
                    <a:p>
                      <a:pPr algn="r" fontAlgn="b"/>
                      <a:r>
                        <a:rPr lang="en-US" sz="1600" b="1" i="0" u="none" strike="noStrike" dirty="0">
                          <a:effectLst/>
                          <a:latin typeface="+mj-lt"/>
                        </a:rPr>
                        <a:t>220</a:t>
                      </a:r>
                    </a:p>
                  </a:txBody>
                  <a:tcPr marL="7620" marR="7620" marT="7620" marB="0" anchor="b"/>
                </a:tc>
                <a:tc>
                  <a:txBody>
                    <a:bodyPr/>
                    <a:lstStyle/>
                    <a:p>
                      <a:pPr algn="l" fontAlgn="b"/>
                      <a:endParaRPr lang="en-US" sz="1600" b="1" i="0" u="none" strike="noStrike" dirty="0">
                        <a:effectLst/>
                        <a:latin typeface="+mj-lt"/>
                      </a:endParaRPr>
                    </a:p>
                  </a:txBody>
                  <a:tcPr marL="7620" marR="7620" marT="7620" marB="0" anchor="b"/>
                </a:tc>
                <a:tc>
                  <a:txBody>
                    <a:bodyPr/>
                    <a:lstStyle/>
                    <a:p>
                      <a:pPr algn="l" fontAlgn="b"/>
                      <a:endParaRPr lang="en-US" sz="1600" b="1" i="0" u="none" strike="noStrike" dirty="0">
                        <a:effectLst/>
                        <a:latin typeface="+mj-lt"/>
                      </a:endParaRPr>
                    </a:p>
                  </a:txBody>
                  <a:tcPr marL="7620" marR="7620" marT="7620" marB="0" anchor="b"/>
                </a:tc>
                <a:extLst>
                  <a:ext uri="{0D108BD9-81ED-4DB2-BD59-A6C34878D82A}">
                    <a16:rowId xmlns:a16="http://schemas.microsoft.com/office/drawing/2014/main" val="10007"/>
                  </a:ext>
                </a:extLst>
              </a:tr>
            </a:tbl>
          </a:graphicData>
        </a:graphic>
      </p:graphicFrame>
      <p:sp>
        <p:nvSpPr>
          <p:cNvPr id="3" name="Title 2"/>
          <p:cNvSpPr>
            <a:spLocks noGrp="1"/>
          </p:cNvSpPr>
          <p:nvPr>
            <p:ph type="title"/>
          </p:nvPr>
        </p:nvSpPr>
        <p:spPr>
          <a:xfrm>
            <a:off x="457200" y="-76200"/>
            <a:ext cx="8229600" cy="1143000"/>
          </a:xfrm>
        </p:spPr>
        <p:txBody>
          <a:bodyPr/>
          <a:lstStyle/>
          <a:p>
            <a:r>
              <a:rPr lang="ka-GE" dirty="0"/>
              <a:t>პარეტოს დიაგრამა</a:t>
            </a:r>
            <a:endParaRPr lang="en-US" dirty="0"/>
          </a:p>
        </p:txBody>
      </p:sp>
      <p:sp>
        <p:nvSpPr>
          <p:cNvPr id="2" name="TextBox 1"/>
          <p:cNvSpPr txBox="1"/>
          <p:nvPr/>
        </p:nvSpPr>
        <p:spPr>
          <a:xfrm>
            <a:off x="446314" y="948231"/>
            <a:ext cx="7924800" cy="646331"/>
          </a:xfrm>
          <a:prstGeom prst="rect">
            <a:avLst/>
          </a:prstGeom>
          <a:noFill/>
        </p:spPr>
        <p:txBody>
          <a:bodyPr wrap="square" rtlCol="0">
            <a:spAutoFit/>
          </a:bodyPr>
          <a:lstStyle/>
          <a:p>
            <a:pPr marL="285750" indent="-285750">
              <a:buFont typeface="Arial" panose="020B0604020202020204" pitchFamily="34" charset="0"/>
              <a:buChar char="•"/>
            </a:pPr>
            <a:r>
              <a:rPr lang="ka-GE" dirty="0"/>
              <a:t>ქირურგიული ოპერაციების დროს აღმოჩენილი შეცდომები დაალაგეთ პრიორიტეტების მიხედვით</a:t>
            </a:r>
            <a:endParaRPr lang="en-US" dirty="0"/>
          </a:p>
        </p:txBody>
      </p:sp>
    </p:spTree>
    <p:extLst>
      <p:ext uri="{BB962C8B-B14F-4D97-AF65-F5344CB8AC3E}">
        <p14:creationId xmlns:p14="http://schemas.microsoft.com/office/powerpoint/2010/main" val="4236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ka-GE" dirty="0"/>
              <a:t>გამოიყენება დისკრეტული პროცესების განსაზღვრისა და ანალიზისთვის, რომელიც როგორც წესი არის რაოდენობრივი მონაცემები</a:t>
            </a:r>
          </a:p>
          <a:p>
            <a:r>
              <a:rPr lang="ka-GE" dirty="0"/>
              <a:t>გამოიყენება პროცესის ასახსნელად, პრობლემის შესაძლო მიზეზების გამოსავლენად და მონაცემთა შესაგროვებლად და გამოსახატავად</a:t>
            </a:r>
          </a:p>
          <a:p>
            <a:pPr lvl="1"/>
            <a:r>
              <a:rPr lang="ka-GE" dirty="0"/>
              <a:t>საკონტროლო დიაგრამა</a:t>
            </a:r>
          </a:p>
          <a:p>
            <a:pPr lvl="1"/>
            <a:r>
              <a:rPr lang="ka-GE" dirty="0"/>
              <a:t>ჰისტოგრამა</a:t>
            </a:r>
          </a:p>
          <a:p>
            <a:pPr lvl="1"/>
            <a:r>
              <a:rPr lang="ka-GE" dirty="0"/>
              <a:t>მიზეზისა და შედეგის/</a:t>
            </a:r>
            <a:r>
              <a:rPr lang="en-US" dirty="0"/>
              <a:t>fishbone </a:t>
            </a:r>
            <a:r>
              <a:rPr lang="ka-GE" dirty="0"/>
              <a:t>დიაგრამა</a:t>
            </a:r>
          </a:p>
          <a:p>
            <a:pPr lvl="1"/>
            <a:r>
              <a:rPr lang="ka-GE" dirty="0"/>
              <a:t>პარეტოს დიაგრამა</a:t>
            </a:r>
            <a:endParaRPr lang="en-US" dirty="0"/>
          </a:p>
        </p:txBody>
      </p:sp>
      <p:sp>
        <p:nvSpPr>
          <p:cNvPr id="3" name="Title 2"/>
          <p:cNvSpPr>
            <a:spLocks noGrp="1"/>
          </p:cNvSpPr>
          <p:nvPr>
            <p:ph type="title"/>
          </p:nvPr>
        </p:nvSpPr>
        <p:spPr/>
        <p:txBody>
          <a:bodyPr>
            <a:normAutofit fontScale="90000"/>
          </a:bodyPr>
          <a:lstStyle/>
          <a:p>
            <a:r>
              <a:rPr lang="ka-GE" dirty="0"/>
              <a:t>ხარისხის გასაზომი ბაზისური ინსტრუმენტები</a:t>
            </a:r>
            <a:endParaRPr lang="en-US" dirty="0"/>
          </a:p>
        </p:txBody>
      </p:sp>
    </p:spTree>
    <p:extLst>
      <p:ext uri="{BB962C8B-B14F-4D97-AF65-F5344CB8AC3E}">
        <p14:creationId xmlns:p14="http://schemas.microsoft.com/office/powerpoint/2010/main" val="2957568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143000"/>
          </a:xfrm>
        </p:spPr>
        <p:txBody>
          <a:bodyPr>
            <a:normAutofit/>
          </a:bodyPr>
          <a:lstStyle/>
          <a:p>
            <a:r>
              <a:rPr lang="ka-GE" sz="2800" dirty="0"/>
              <a:t>პარეტოს დიაგრამა</a:t>
            </a:r>
            <a:endParaRPr lang="en-US" sz="2800" dirty="0"/>
          </a:p>
        </p:txBody>
      </p:sp>
      <p:graphicFrame>
        <p:nvGraphicFramePr>
          <p:cNvPr id="4" name="Object 3"/>
          <p:cNvGraphicFramePr>
            <a:graphicFrameLocks noGrp="1" noChangeAspect="1"/>
          </p:cNvGraphicFramePr>
          <p:nvPr>
            <p:ph idx="4294967295"/>
            <p:extLst/>
          </p:nvPr>
        </p:nvGraphicFramePr>
        <p:xfrm>
          <a:off x="304800" y="1968581"/>
          <a:ext cx="8575675"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828800" y="6412468"/>
            <a:ext cx="6457217" cy="369332"/>
          </a:xfrm>
          <a:prstGeom prst="rect">
            <a:avLst/>
          </a:prstGeom>
          <a:noFill/>
        </p:spPr>
        <p:txBody>
          <a:bodyPr wrap="none" rtlCol="0">
            <a:spAutoFit/>
          </a:bodyPr>
          <a:lstStyle/>
          <a:p>
            <a:r>
              <a:rPr lang="ka-GE" dirty="0"/>
              <a:t>ქირურგიული ოპერაციების დროს აღმოჩენილი შეცდომები</a:t>
            </a:r>
            <a:endParaRPr lang="en-US" dirty="0"/>
          </a:p>
        </p:txBody>
      </p:sp>
      <p:sp>
        <p:nvSpPr>
          <p:cNvPr id="2" name="TextBox 1"/>
          <p:cNvSpPr txBox="1"/>
          <p:nvPr/>
        </p:nvSpPr>
        <p:spPr>
          <a:xfrm>
            <a:off x="418578" y="838200"/>
            <a:ext cx="8725422" cy="923330"/>
          </a:xfrm>
          <a:prstGeom prst="rect">
            <a:avLst/>
          </a:prstGeom>
          <a:noFill/>
        </p:spPr>
        <p:txBody>
          <a:bodyPr wrap="square" rtlCol="0">
            <a:spAutoFit/>
          </a:bodyPr>
          <a:lstStyle/>
          <a:p>
            <a:r>
              <a:rPr lang="ka-GE" b="1" dirty="0">
                <a:effectLst>
                  <a:outerShdw blurRad="38100" dist="38100" dir="2700000" algn="tl">
                    <a:srgbClr val="000000">
                      <a:alpha val="43137"/>
                    </a:srgbClr>
                  </a:outerShdw>
                </a:effectLst>
              </a:rPr>
              <a:t>საშუალებას იძლევა სხვადასხვა ფაქტორების წილის განსაზღვრისა, შედეგში მათი ზომისა და გავლენის მიხედვით</a:t>
            </a:r>
            <a:br>
              <a:rPr lang="ka-GE" b="1"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52557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r>
              <a:rPr lang="ka-GE" dirty="0"/>
              <a:t>გაბნევის დიაგრამა</a:t>
            </a:r>
            <a:endParaRPr lang="en-US" dirty="0"/>
          </a:p>
        </p:txBody>
      </p:sp>
      <p:graphicFrame>
        <p:nvGraphicFramePr>
          <p:cNvPr id="4" name="Table 3"/>
          <p:cNvGraphicFramePr>
            <a:graphicFrameLocks noGrp="1"/>
          </p:cNvGraphicFramePr>
          <p:nvPr>
            <p:extLst/>
          </p:nvPr>
        </p:nvGraphicFramePr>
        <p:xfrm>
          <a:off x="304803" y="990600"/>
          <a:ext cx="8534400" cy="7239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gridCol w="406400">
                  <a:extLst>
                    <a:ext uri="{9D8B030D-6E8A-4147-A177-3AD203B41FA5}">
                      <a16:colId xmlns:a16="http://schemas.microsoft.com/office/drawing/2014/main" val="20003"/>
                    </a:ext>
                  </a:extLst>
                </a:gridCol>
                <a:gridCol w="406400">
                  <a:extLst>
                    <a:ext uri="{9D8B030D-6E8A-4147-A177-3AD203B41FA5}">
                      <a16:colId xmlns:a16="http://schemas.microsoft.com/office/drawing/2014/main" val="20004"/>
                    </a:ext>
                  </a:extLst>
                </a:gridCol>
                <a:gridCol w="406400">
                  <a:extLst>
                    <a:ext uri="{9D8B030D-6E8A-4147-A177-3AD203B41FA5}">
                      <a16:colId xmlns:a16="http://schemas.microsoft.com/office/drawing/2014/main" val="20005"/>
                    </a:ext>
                  </a:extLst>
                </a:gridCol>
                <a:gridCol w="406400">
                  <a:extLst>
                    <a:ext uri="{9D8B030D-6E8A-4147-A177-3AD203B41FA5}">
                      <a16:colId xmlns:a16="http://schemas.microsoft.com/office/drawing/2014/main" val="20006"/>
                    </a:ext>
                  </a:extLst>
                </a:gridCol>
                <a:gridCol w="406400">
                  <a:extLst>
                    <a:ext uri="{9D8B030D-6E8A-4147-A177-3AD203B41FA5}">
                      <a16:colId xmlns:a16="http://schemas.microsoft.com/office/drawing/2014/main" val="20007"/>
                    </a:ext>
                  </a:extLst>
                </a:gridCol>
                <a:gridCol w="406400">
                  <a:extLst>
                    <a:ext uri="{9D8B030D-6E8A-4147-A177-3AD203B41FA5}">
                      <a16:colId xmlns:a16="http://schemas.microsoft.com/office/drawing/2014/main" val="20008"/>
                    </a:ext>
                  </a:extLst>
                </a:gridCol>
                <a:gridCol w="406400">
                  <a:extLst>
                    <a:ext uri="{9D8B030D-6E8A-4147-A177-3AD203B41FA5}">
                      <a16:colId xmlns:a16="http://schemas.microsoft.com/office/drawing/2014/main" val="20009"/>
                    </a:ext>
                  </a:extLst>
                </a:gridCol>
                <a:gridCol w="406400">
                  <a:extLst>
                    <a:ext uri="{9D8B030D-6E8A-4147-A177-3AD203B41FA5}">
                      <a16:colId xmlns:a16="http://schemas.microsoft.com/office/drawing/2014/main" val="20010"/>
                    </a:ext>
                  </a:extLst>
                </a:gridCol>
                <a:gridCol w="406400">
                  <a:extLst>
                    <a:ext uri="{9D8B030D-6E8A-4147-A177-3AD203B41FA5}">
                      <a16:colId xmlns:a16="http://schemas.microsoft.com/office/drawing/2014/main" val="20011"/>
                    </a:ext>
                  </a:extLst>
                </a:gridCol>
                <a:gridCol w="406400">
                  <a:extLst>
                    <a:ext uri="{9D8B030D-6E8A-4147-A177-3AD203B41FA5}">
                      <a16:colId xmlns:a16="http://schemas.microsoft.com/office/drawing/2014/main" val="20012"/>
                    </a:ext>
                  </a:extLst>
                </a:gridCol>
                <a:gridCol w="406400">
                  <a:extLst>
                    <a:ext uri="{9D8B030D-6E8A-4147-A177-3AD203B41FA5}">
                      <a16:colId xmlns:a16="http://schemas.microsoft.com/office/drawing/2014/main" val="20013"/>
                    </a:ext>
                  </a:extLst>
                </a:gridCol>
                <a:gridCol w="406400">
                  <a:extLst>
                    <a:ext uri="{9D8B030D-6E8A-4147-A177-3AD203B41FA5}">
                      <a16:colId xmlns:a16="http://schemas.microsoft.com/office/drawing/2014/main" val="20014"/>
                    </a:ext>
                  </a:extLst>
                </a:gridCol>
                <a:gridCol w="406400">
                  <a:extLst>
                    <a:ext uri="{9D8B030D-6E8A-4147-A177-3AD203B41FA5}">
                      <a16:colId xmlns:a16="http://schemas.microsoft.com/office/drawing/2014/main" val="20015"/>
                    </a:ext>
                  </a:extLst>
                </a:gridCol>
                <a:gridCol w="406400">
                  <a:extLst>
                    <a:ext uri="{9D8B030D-6E8A-4147-A177-3AD203B41FA5}">
                      <a16:colId xmlns:a16="http://schemas.microsoft.com/office/drawing/2014/main" val="20016"/>
                    </a:ext>
                  </a:extLst>
                </a:gridCol>
                <a:gridCol w="406400">
                  <a:extLst>
                    <a:ext uri="{9D8B030D-6E8A-4147-A177-3AD203B41FA5}">
                      <a16:colId xmlns:a16="http://schemas.microsoft.com/office/drawing/2014/main" val="20017"/>
                    </a:ext>
                  </a:extLst>
                </a:gridCol>
                <a:gridCol w="406400">
                  <a:extLst>
                    <a:ext uri="{9D8B030D-6E8A-4147-A177-3AD203B41FA5}">
                      <a16:colId xmlns:a16="http://schemas.microsoft.com/office/drawing/2014/main" val="20018"/>
                    </a:ext>
                  </a:extLst>
                </a:gridCol>
                <a:gridCol w="406400">
                  <a:extLst>
                    <a:ext uri="{9D8B030D-6E8A-4147-A177-3AD203B41FA5}">
                      <a16:colId xmlns:a16="http://schemas.microsoft.com/office/drawing/2014/main" val="20019"/>
                    </a:ext>
                  </a:extLst>
                </a:gridCol>
                <a:gridCol w="406400">
                  <a:extLst>
                    <a:ext uri="{9D8B030D-6E8A-4147-A177-3AD203B41FA5}">
                      <a16:colId xmlns:a16="http://schemas.microsoft.com/office/drawing/2014/main" val="20020"/>
                    </a:ext>
                  </a:extLst>
                </a:gridCol>
              </a:tblGrid>
              <a:tr h="381000">
                <a:tc>
                  <a:txBody>
                    <a:bodyPr/>
                    <a:lstStyle/>
                    <a:p>
                      <a:pPr algn="ctr" fontAlgn="b"/>
                      <a:r>
                        <a:rPr lang="en-US" sz="1600" u="none" strike="noStrike" dirty="0">
                          <a:effectLst/>
                        </a:rPr>
                        <a:t>11</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en-US" sz="1600" u="none" strike="noStrike" dirty="0">
                          <a:effectLst/>
                        </a:rPr>
                        <a:t>11</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en-US" sz="1600" u="none" strike="noStrike">
                          <a:effectLst/>
                        </a:rPr>
                        <a:t>11</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12</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12</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13</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23</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23</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34</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34</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34</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34</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56</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56</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56</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dirty="0">
                          <a:effectLst/>
                        </a:rPr>
                        <a:t>56</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en-US" sz="1600" u="none" strike="noStrike" dirty="0">
                          <a:effectLst/>
                        </a:rPr>
                        <a:t>56</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en-US" sz="1600" u="none" strike="noStrike">
                          <a:effectLst/>
                        </a:rPr>
                        <a:t>86</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87</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a:effectLst/>
                        </a:rPr>
                        <a:t>90</a:t>
                      </a:r>
                      <a:endParaRPr lang="en-US" sz="1600" b="0" i="0" u="none" strike="noStrike">
                        <a:solidFill>
                          <a:srgbClr val="000000"/>
                        </a:solidFill>
                        <a:effectLst/>
                        <a:latin typeface="Calibri"/>
                      </a:endParaRPr>
                    </a:p>
                  </a:txBody>
                  <a:tcPr marL="6123" marR="6123" marT="6123" marB="0" anchor="b"/>
                </a:tc>
                <a:tc>
                  <a:txBody>
                    <a:bodyPr/>
                    <a:lstStyle/>
                    <a:p>
                      <a:pPr algn="ctr" fontAlgn="b"/>
                      <a:r>
                        <a:rPr lang="en-US" sz="1600" u="none" strike="noStrike" dirty="0">
                          <a:effectLst/>
                        </a:rPr>
                        <a:t>98</a:t>
                      </a:r>
                      <a:endParaRPr lang="en-US" sz="1600" b="0" i="0" u="none" strike="noStrike" dirty="0">
                        <a:solidFill>
                          <a:srgbClr val="000000"/>
                        </a:solidFill>
                        <a:effectLst/>
                        <a:latin typeface="Calibri"/>
                      </a:endParaRPr>
                    </a:p>
                  </a:txBody>
                  <a:tcPr marL="6123" marR="6123" marT="6123" marB="0" anchor="b"/>
                </a:tc>
                <a:extLst>
                  <a:ext uri="{0D108BD9-81ED-4DB2-BD59-A6C34878D82A}">
                    <a16:rowId xmlns:a16="http://schemas.microsoft.com/office/drawing/2014/main" val="10000"/>
                  </a:ext>
                </a:extLst>
              </a:tr>
              <a:tr h="342900">
                <a:tc>
                  <a:txBody>
                    <a:bodyPr/>
                    <a:lstStyle/>
                    <a:p>
                      <a:pPr algn="ctr" fontAlgn="b"/>
                      <a:r>
                        <a:rPr lang="ka-GE" sz="1600" b="0" i="0" u="none" strike="noStrike" dirty="0">
                          <a:solidFill>
                            <a:srgbClr val="000000"/>
                          </a:solidFill>
                          <a:effectLst/>
                          <a:latin typeface="Calibri"/>
                        </a:rPr>
                        <a:t>3</a:t>
                      </a:r>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2</a:t>
                      </a:r>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1</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2</a:t>
                      </a:r>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4</a:t>
                      </a:r>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5</a:t>
                      </a:r>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1</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1</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1</a:t>
                      </a:r>
                      <a:endParaRPr lang="en-US" sz="1600" b="0" i="0" u="none" strike="noStrike" dirty="0">
                        <a:solidFill>
                          <a:srgbClr val="000000"/>
                        </a:solidFill>
                        <a:effectLst/>
                        <a:latin typeface="Calibri"/>
                      </a:endParaRPr>
                    </a:p>
                  </a:txBody>
                  <a:tcPr marL="6123" marR="6123" marT="6123" marB="0" anchor="b"/>
                </a:tc>
                <a:tc>
                  <a:txBody>
                    <a:bodyPr/>
                    <a:lstStyle/>
                    <a:p>
                      <a:pPr algn="ctr" fontAlgn="b"/>
                      <a:r>
                        <a:rPr lang="ka-GE" sz="1600" b="0" i="0" u="none" strike="noStrike" dirty="0">
                          <a:solidFill>
                            <a:srgbClr val="000000"/>
                          </a:solidFill>
                          <a:effectLst/>
                          <a:latin typeface="Calibri"/>
                        </a:rPr>
                        <a:t>1</a:t>
                      </a:r>
                      <a:endParaRPr lang="en-US" sz="1600" b="0" i="0" u="none" strike="noStrike" dirty="0">
                        <a:solidFill>
                          <a:srgbClr val="000000"/>
                        </a:solidFill>
                        <a:effectLst/>
                        <a:latin typeface="Calibri"/>
                      </a:endParaRPr>
                    </a:p>
                  </a:txBody>
                  <a:tcPr marL="6123" marR="6123" marT="6123" marB="0" anchor="b"/>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nvPr>
        </p:nvGraphicFramePr>
        <p:xfrm>
          <a:off x="304800" y="2057400"/>
          <a:ext cx="2971800" cy="3122295"/>
        </p:xfrm>
        <a:graphic>
          <a:graphicData uri="http://schemas.openxmlformats.org/drawingml/2006/table">
            <a:tbl>
              <a:tblPr>
                <a:tableStyleId>{5C22544A-7EE6-4342-B048-85BDC9FD1C3A}</a:tableStyleId>
              </a:tblPr>
              <a:tblGrid>
                <a:gridCol w="12954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tblGrid>
              <a:tr h="266700">
                <a:tc>
                  <a:txBody>
                    <a:bodyPr/>
                    <a:lstStyle/>
                    <a:p>
                      <a:pPr algn="ctr" fontAlgn="b"/>
                      <a:r>
                        <a:rPr lang="ka-GE" sz="1800" b="0" i="0" u="none" strike="noStrike" dirty="0">
                          <a:solidFill>
                            <a:srgbClr val="000000"/>
                          </a:solidFill>
                          <a:effectLst/>
                          <a:latin typeface="Calibri"/>
                        </a:rPr>
                        <a:t>სიხშირე</a:t>
                      </a:r>
                      <a:endParaRPr lang="en-US" sz="1800" b="0" i="0" u="none" strike="noStrike" dirty="0">
                        <a:solidFill>
                          <a:srgbClr val="000000"/>
                        </a:solidFill>
                        <a:effectLst/>
                        <a:latin typeface="Calibri"/>
                      </a:endParaRPr>
                    </a:p>
                  </a:txBody>
                  <a:tcPr marL="9525" marR="9525" marT="9525" marB="0" anchor="b"/>
                </a:tc>
                <a:tc>
                  <a:txBody>
                    <a:bodyPr/>
                    <a:lstStyle/>
                    <a:p>
                      <a:pPr algn="ctr" fontAlgn="b"/>
                      <a:r>
                        <a:rPr lang="ka-GE" sz="1800" b="0" i="0" u="none" strike="noStrike" dirty="0">
                          <a:solidFill>
                            <a:srgbClr val="000000"/>
                          </a:solidFill>
                          <a:effectLst/>
                          <a:latin typeface="Calibri"/>
                        </a:rPr>
                        <a:t>ფასი</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66700">
                <a:tc>
                  <a:txBody>
                    <a:bodyPr/>
                    <a:lstStyle/>
                    <a:p>
                      <a:pPr algn="ctr" fontAlgn="b"/>
                      <a:r>
                        <a:rPr lang="en-US" sz="1800" u="none" strike="noStrike" dirty="0">
                          <a:effectLst/>
                        </a:rPr>
                        <a:t>3</a:t>
                      </a:r>
                      <a:endParaRPr lang="en-US" sz="1800" b="0" i="0" u="none" strike="noStrike" dirty="0">
                        <a:solidFill>
                          <a:srgbClr val="000000"/>
                        </a:solidFill>
                        <a:effectLst/>
                        <a:latin typeface="Calibri"/>
                      </a:endParaRPr>
                    </a:p>
                  </a:txBody>
                  <a:tcPr marL="9525" marR="9525" marT="9525" marB="0" anchor="b"/>
                </a:tc>
                <a:tc>
                  <a:txBody>
                    <a:bodyPr/>
                    <a:lstStyle/>
                    <a:p>
                      <a:pPr algn="ctr" fontAlgn="b"/>
                      <a:r>
                        <a:rPr lang="en-US" sz="1800" u="none" strike="noStrike" dirty="0">
                          <a:effectLst/>
                        </a:rPr>
                        <a:t>11</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66700">
                <a:tc>
                  <a:txBody>
                    <a:bodyPr/>
                    <a:lstStyle/>
                    <a:p>
                      <a:pPr algn="ctr" fontAlgn="b"/>
                      <a:r>
                        <a:rPr lang="en-US" sz="1800" u="none" strike="noStrike" dirty="0">
                          <a:effectLst/>
                        </a:rPr>
                        <a:t>2</a:t>
                      </a:r>
                      <a:endParaRPr lang="en-US" sz="1800" b="0" i="0" u="none" strike="noStrike" dirty="0">
                        <a:solidFill>
                          <a:srgbClr val="000000"/>
                        </a:solidFill>
                        <a:effectLst/>
                        <a:latin typeface="Calibri"/>
                      </a:endParaRPr>
                    </a:p>
                  </a:txBody>
                  <a:tcPr marL="9525" marR="9525" marT="9525" marB="0" anchor="b"/>
                </a:tc>
                <a:tc>
                  <a:txBody>
                    <a:bodyPr/>
                    <a:lstStyle/>
                    <a:p>
                      <a:pPr algn="ctr" fontAlgn="b"/>
                      <a:r>
                        <a:rPr lang="en-US" sz="1800" u="none" strike="noStrike">
                          <a:effectLst/>
                        </a:rPr>
                        <a:t>12</a:t>
                      </a:r>
                      <a:endParaRPr lang="en-US" sz="18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66700">
                <a:tc>
                  <a:txBody>
                    <a:bodyPr/>
                    <a:lstStyle/>
                    <a:p>
                      <a:pPr algn="ctr" fontAlgn="b"/>
                      <a:r>
                        <a:rPr lang="en-US" sz="1800" u="none" strike="noStrike" dirty="0">
                          <a:effectLst/>
                        </a:rPr>
                        <a:t>1</a:t>
                      </a:r>
                      <a:endParaRPr lang="en-US" sz="1800" b="0" i="0" u="none" strike="noStrike" dirty="0">
                        <a:solidFill>
                          <a:srgbClr val="000000"/>
                        </a:solidFill>
                        <a:effectLst/>
                        <a:latin typeface="Calibri"/>
                      </a:endParaRPr>
                    </a:p>
                  </a:txBody>
                  <a:tcPr marL="9525" marR="9525" marT="9525" marB="0" anchor="b"/>
                </a:tc>
                <a:tc>
                  <a:txBody>
                    <a:bodyPr/>
                    <a:lstStyle/>
                    <a:p>
                      <a:pPr algn="ctr" fontAlgn="b"/>
                      <a:r>
                        <a:rPr lang="en-US" sz="1800" u="none" strike="noStrike" dirty="0">
                          <a:effectLst/>
                        </a:rPr>
                        <a:t>13</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66700">
                <a:tc>
                  <a:txBody>
                    <a:bodyPr/>
                    <a:lstStyle/>
                    <a:p>
                      <a:pPr algn="ctr" fontAlgn="b"/>
                      <a:r>
                        <a:rPr lang="en-US" sz="1800" u="none" strike="noStrike" dirty="0">
                          <a:effectLst/>
                        </a:rPr>
                        <a:t>2</a:t>
                      </a:r>
                      <a:endParaRPr lang="en-US" sz="1800" b="0" i="0" u="none" strike="noStrike" dirty="0">
                        <a:solidFill>
                          <a:srgbClr val="000000"/>
                        </a:solidFill>
                        <a:effectLst/>
                        <a:latin typeface="Calibri"/>
                      </a:endParaRPr>
                    </a:p>
                  </a:txBody>
                  <a:tcPr marL="9525" marR="9525" marT="9525" marB="0" anchor="b"/>
                </a:tc>
                <a:tc>
                  <a:txBody>
                    <a:bodyPr/>
                    <a:lstStyle/>
                    <a:p>
                      <a:pPr algn="ctr" fontAlgn="b"/>
                      <a:r>
                        <a:rPr lang="en-US" sz="1800" u="none" strike="noStrike" dirty="0">
                          <a:effectLst/>
                        </a:rPr>
                        <a:t>23</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266700">
                <a:tc>
                  <a:txBody>
                    <a:bodyPr/>
                    <a:lstStyle/>
                    <a:p>
                      <a:pPr algn="ctr" fontAlgn="b"/>
                      <a:r>
                        <a:rPr lang="en-US" sz="1800" u="none" strike="noStrike">
                          <a:effectLst/>
                        </a:rPr>
                        <a:t>4</a:t>
                      </a:r>
                      <a:endParaRPr lang="en-US" sz="1800" b="0" i="0" u="none" strike="noStrike">
                        <a:solidFill>
                          <a:srgbClr val="000000"/>
                        </a:solidFill>
                        <a:effectLst/>
                        <a:latin typeface="Calibri"/>
                      </a:endParaRPr>
                    </a:p>
                  </a:txBody>
                  <a:tcPr marL="9525" marR="9525" marT="9525" marB="0" anchor="b"/>
                </a:tc>
                <a:tc>
                  <a:txBody>
                    <a:bodyPr/>
                    <a:lstStyle/>
                    <a:p>
                      <a:pPr algn="ctr" fontAlgn="b"/>
                      <a:r>
                        <a:rPr lang="en-US" sz="1800" u="none" strike="noStrike" dirty="0">
                          <a:effectLst/>
                        </a:rPr>
                        <a:t>34</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266700">
                <a:tc>
                  <a:txBody>
                    <a:bodyPr/>
                    <a:lstStyle/>
                    <a:p>
                      <a:pPr algn="ctr" fontAlgn="b"/>
                      <a:r>
                        <a:rPr lang="en-US" sz="1800" u="none" strike="noStrike">
                          <a:effectLst/>
                        </a:rPr>
                        <a:t>5</a:t>
                      </a:r>
                      <a:endParaRPr lang="en-US" sz="1800" b="0" i="0" u="none" strike="noStrike">
                        <a:solidFill>
                          <a:srgbClr val="000000"/>
                        </a:solidFill>
                        <a:effectLst/>
                        <a:latin typeface="Calibri"/>
                      </a:endParaRPr>
                    </a:p>
                  </a:txBody>
                  <a:tcPr marL="9525" marR="9525" marT="9525" marB="0" anchor="b"/>
                </a:tc>
                <a:tc>
                  <a:txBody>
                    <a:bodyPr/>
                    <a:lstStyle/>
                    <a:p>
                      <a:pPr algn="ctr" fontAlgn="b"/>
                      <a:r>
                        <a:rPr lang="en-US" sz="1800" u="none" strike="noStrike" dirty="0">
                          <a:effectLst/>
                        </a:rPr>
                        <a:t>56</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r h="266700">
                <a:tc>
                  <a:txBody>
                    <a:bodyPr/>
                    <a:lstStyle/>
                    <a:p>
                      <a:pPr algn="ctr" fontAlgn="b"/>
                      <a:r>
                        <a:rPr lang="en-US" sz="1800" u="none" strike="noStrike">
                          <a:effectLst/>
                        </a:rPr>
                        <a:t>1</a:t>
                      </a:r>
                      <a:endParaRPr lang="en-US" sz="1800" b="0" i="0" u="none" strike="noStrike">
                        <a:solidFill>
                          <a:srgbClr val="000000"/>
                        </a:solidFill>
                        <a:effectLst/>
                        <a:latin typeface="Calibri"/>
                      </a:endParaRPr>
                    </a:p>
                  </a:txBody>
                  <a:tcPr marL="9525" marR="9525" marT="9525" marB="0" anchor="b"/>
                </a:tc>
                <a:tc>
                  <a:txBody>
                    <a:bodyPr/>
                    <a:lstStyle/>
                    <a:p>
                      <a:pPr algn="ctr" fontAlgn="b"/>
                      <a:r>
                        <a:rPr lang="en-US" sz="1800" u="none" strike="noStrike" dirty="0">
                          <a:effectLst/>
                        </a:rPr>
                        <a:t>86</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7"/>
                  </a:ext>
                </a:extLst>
              </a:tr>
              <a:tr h="266700">
                <a:tc>
                  <a:txBody>
                    <a:bodyPr/>
                    <a:lstStyle/>
                    <a:p>
                      <a:pPr algn="ctr" fontAlgn="b"/>
                      <a:r>
                        <a:rPr lang="en-US" sz="1800" u="none" strike="noStrike">
                          <a:effectLst/>
                        </a:rPr>
                        <a:t>1</a:t>
                      </a:r>
                      <a:endParaRPr lang="en-US" sz="1800" b="0" i="0" u="none" strike="noStrike">
                        <a:solidFill>
                          <a:srgbClr val="000000"/>
                        </a:solidFill>
                        <a:effectLst/>
                        <a:latin typeface="Calibri"/>
                      </a:endParaRPr>
                    </a:p>
                  </a:txBody>
                  <a:tcPr marL="9525" marR="9525" marT="9525" marB="0" anchor="b"/>
                </a:tc>
                <a:tc>
                  <a:txBody>
                    <a:bodyPr/>
                    <a:lstStyle/>
                    <a:p>
                      <a:pPr algn="ctr" fontAlgn="b"/>
                      <a:r>
                        <a:rPr lang="en-US" sz="1800" u="none" strike="noStrike" dirty="0">
                          <a:effectLst/>
                        </a:rPr>
                        <a:t>87</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8"/>
                  </a:ext>
                </a:extLst>
              </a:tr>
              <a:tr h="266700">
                <a:tc>
                  <a:txBody>
                    <a:bodyPr/>
                    <a:lstStyle/>
                    <a:p>
                      <a:pPr algn="ctr" fontAlgn="b"/>
                      <a:r>
                        <a:rPr lang="en-US" sz="1800" u="none" strike="noStrike">
                          <a:effectLst/>
                        </a:rPr>
                        <a:t>1</a:t>
                      </a:r>
                      <a:endParaRPr lang="en-US" sz="1800" b="0" i="0" u="none" strike="noStrike">
                        <a:solidFill>
                          <a:srgbClr val="000000"/>
                        </a:solidFill>
                        <a:effectLst/>
                        <a:latin typeface="Calibri"/>
                      </a:endParaRPr>
                    </a:p>
                  </a:txBody>
                  <a:tcPr marL="9525" marR="9525" marT="9525" marB="0" anchor="b"/>
                </a:tc>
                <a:tc>
                  <a:txBody>
                    <a:bodyPr/>
                    <a:lstStyle/>
                    <a:p>
                      <a:pPr algn="ctr" fontAlgn="b"/>
                      <a:r>
                        <a:rPr lang="en-US" sz="1800" u="none" strike="noStrike" dirty="0">
                          <a:effectLst/>
                        </a:rPr>
                        <a:t>90</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9"/>
                  </a:ext>
                </a:extLst>
              </a:tr>
              <a:tr h="266700">
                <a:tc>
                  <a:txBody>
                    <a:bodyPr/>
                    <a:lstStyle/>
                    <a:p>
                      <a:pPr algn="ctr" fontAlgn="b"/>
                      <a:r>
                        <a:rPr lang="en-US" sz="1800" u="none" strike="noStrike">
                          <a:effectLst/>
                        </a:rPr>
                        <a:t>1</a:t>
                      </a:r>
                      <a:endParaRPr lang="en-US" sz="1800" b="0" i="0" u="none" strike="noStrike">
                        <a:solidFill>
                          <a:srgbClr val="000000"/>
                        </a:solidFill>
                        <a:effectLst/>
                        <a:latin typeface="Calibri"/>
                      </a:endParaRPr>
                    </a:p>
                  </a:txBody>
                  <a:tcPr marL="9525" marR="9525" marT="9525" marB="0" anchor="b"/>
                </a:tc>
                <a:tc>
                  <a:txBody>
                    <a:bodyPr/>
                    <a:lstStyle/>
                    <a:p>
                      <a:pPr algn="ctr" fontAlgn="b"/>
                      <a:r>
                        <a:rPr lang="en-US" sz="1800" u="none" strike="noStrike" dirty="0">
                          <a:effectLst/>
                        </a:rPr>
                        <a:t>98</a:t>
                      </a:r>
                      <a:endParaRPr lang="en-US" sz="18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10"/>
                  </a:ext>
                </a:extLst>
              </a:tr>
            </a:tbl>
          </a:graphicData>
        </a:graphic>
      </p:graphicFrame>
      <p:graphicFrame>
        <p:nvGraphicFramePr>
          <p:cNvPr id="10" name="Chart 9"/>
          <p:cNvGraphicFramePr/>
          <p:nvPr>
            <p:extLst/>
          </p:nvPr>
        </p:nvGraphicFramePr>
        <p:xfrm>
          <a:off x="3770446" y="2419272"/>
          <a:ext cx="5293659"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5986848" y="5029200"/>
            <a:ext cx="1404552" cy="369332"/>
          </a:xfrm>
          <a:prstGeom prst="rect">
            <a:avLst/>
          </a:prstGeom>
          <a:noFill/>
        </p:spPr>
        <p:txBody>
          <a:bodyPr wrap="none" rtlCol="0">
            <a:spAutoFit/>
          </a:bodyPr>
          <a:lstStyle/>
          <a:p>
            <a:r>
              <a:rPr lang="ka-GE" dirty="0"/>
              <a:t>რაოდენობა</a:t>
            </a:r>
            <a:endParaRPr lang="en-US" dirty="0"/>
          </a:p>
        </p:txBody>
      </p:sp>
      <p:sp>
        <p:nvSpPr>
          <p:cNvPr id="12" name="TextBox 11"/>
          <p:cNvSpPr txBox="1"/>
          <p:nvPr/>
        </p:nvSpPr>
        <p:spPr>
          <a:xfrm>
            <a:off x="3733800" y="3124200"/>
            <a:ext cx="461665" cy="592470"/>
          </a:xfrm>
          <a:prstGeom prst="rect">
            <a:avLst/>
          </a:prstGeom>
          <a:noFill/>
        </p:spPr>
        <p:txBody>
          <a:bodyPr vert="vert270" wrap="none" rtlCol="0">
            <a:spAutoFit/>
          </a:bodyPr>
          <a:lstStyle/>
          <a:p>
            <a:r>
              <a:rPr lang="ka-GE" dirty="0"/>
              <a:t>ფასი</a:t>
            </a:r>
            <a:endParaRPr lang="en-US" dirty="0"/>
          </a:p>
        </p:txBody>
      </p:sp>
    </p:spTree>
    <p:extLst>
      <p:ext uri="{BB962C8B-B14F-4D97-AF65-F5344CB8AC3E}">
        <p14:creationId xmlns:p14="http://schemas.microsoft.com/office/powerpoint/2010/main" val="2778054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1"/>
            <a:ext cx="8610600" cy="2438400"/>
          </a:xfrm>
        </p:spPr>
        <p:txBody>
          <a:bodyPr/>
          <a:lstStyle/>
          <a:p>
            <a:r>
              <a:rPr lang="ka-GE" dirty="0"/>
              <a:t>საკონტროლო ფურცელი წარმოადგენს მოქმედების ადგილზე, რეალურ დროში მონაცემთა შეგროვების საშუალებას</a:t>
            </a:r>
          </a:p>
          <a:p>
            <a:r>
              <a:rPr lang="ka-GE" dirty="0"/>
              <a:t>მონაცემები შეიძლება იყოს როგორ რაოდენობრი, ისე ხარისხობრივი</a:t>
            </a:r>
            <a:endParaRPr lang="en-US" dirty="0"/>
          </a:p>
        </p:txBody>
      </p:sp>
      <p:sp>
        <p:nvSpPr>
          <p:cNvPr id="3" name="Title 2"/>
          <p:cNvSpPr>
            <a:spLocks noGrp="1"/>
          </p:cNvSpPr>
          <p:nvPr>
            <p:ph type="title"/>
          </p:nvPr>
        </p:nvSpPr>
        <p:spPr>
          <a:xfrm>
            <a:off x="381000" y="152400"/>
            <a:ext cx="8229600" cy="1143000"/>
          </a:xfrm>
        </p:spPr>
        <p:txBody>
          <a:bodyPr/>
          <a:lstStyle/>
          <a:p>
            <a:r>
              <a:rPr lang="ka-GE" dirty="0"/>
              <a:t>საკონტროლო ფურცელი</a:t>
            </a:r>
            <a:endParaRPr lang="en-US" dirty="0"/>
          </a:p>
        </p:txBody>
      </p:sp>
      <p:graphicFrame>
        <p:nvGraphicFramePr>
          <p:cNvPr id="4" name="Table 3"/>
          <p:cNvGraphicFramePr>
            <a:graphicFrameLocks noGrp="1"/>
          </p:cNvGraphicFramePr>
          <p:nvPr>
            <p:extLst/>
          </p:nvPr>
        </p:nvGraphicFramePr>
        <p:xfrm>
          <a:off x="457199" y="3886200"/>
          <a:ext cx="8000999" cy="2225040"/>
        </p:xfrm>
        <a:graphic>
          <a:graphicData uri="http://schemas.openxmlformats.org/drawingml/2006/table">
            <a:tbl>
              <a:tblPr firstRow="1" bandRow="1">
                <a:tableStyleId>{5C22544A-7EE6-4342-B048-85BDC9FD1C3A}</a:tableStyleId>
              </a:tblPr>
              <a:tblGrid>
                <a:gridCol w="1620457">
                  <a:extLst>
                    <a:ext uri="{9D8B030D-6E8A-4147-A177-3AD203B41FA5}">
                      <a16:colId xmlns:a16="http://schemas.microsoft.com/office/drawing/2014/main" val="20000"/>
                    </a:ext>
                  </a:extLst>
                </a:gridCol>
                <a:gridCol w="911506">
                  <a:extLst>
                    <a:ext uri="{9D8B030D-6E8A-4147-A177-3AD203B41FA5}">
                      <a16:colId xmlns:a16="http://schemas.microsoft.com/office/drawing/2014/main" val="20001"/>
                    </a:ext>
                  </a:extLst>
                </a:gridCol>
                <a:gridCol w="911506">
                  <a:extLst>
                    <a:ext uri="{9D8B030D-6E8A-4147-A177-3AD203B41FA5}">
                      <a16:colId xmlns:a16="http://schemas.microsoft.com/office/drawing/2014/main" val="20002"/>
                    </a:ext>
                  </a:extLst>
                </a:gridCol>
                <a:gridCol w="911506">
                  <a:extLst>
                    <a:ext uri="{9D8B030D-6E8A-4147-A177-3AD203B41FA5}">
                      <a16:colId xmlns:a16="http://schemas.microsoft.com/office/drawing/2014/main" val="20003"/>
                    </a:ext>
                  </a:extLst>
                </a:gridCol>
                <a:gridCol w="911506">
                  <a:extLst>
                    <a:ext uri="{9D8B030D-6E8A-4147-A177-3AD203B41FA5}">
                      <a16:colId xmlns:a16="http://schemas.microsoft.com/office/drawing/2014/main" val="20004"/>
                    </a:ext>
                  </a:extLst>
                </a:gridCol>
                <a:gridCol w="911506">
                  <a:extLst>
                    <a:ext uri="{9D8B030D-6E8A-4147-A177-3AD203B41FA5}">
                      <a16:colId xmlns:a16="http://schemas.microsoft.com/office/drawing/2014/main" val="20005"/>
                    </a:ext>
                  </a:extLst>
                </a:gridCol>
                <a:gridCol w="911506">
                  <a:extLst>
                    <a:ext uri="{9D8B030D-6E8A-4147-A177-3AD203B41FA5}">
                      <a16:colId xmlns:a16="http://schemas.microsoft.com/office/drawing/2014/main" val="20006"/>
                    </a:ext>
                  </a:extLst>
                </a:gridCol>
                <a:gridCol w="911506">
                  <a:extLst>
                    <a:ext uri="{9D8B030D-6E8A-4147-A177-3AD203B41FA5}">
                      <a16:colId xmlns:a16="http://schemas.microsoft.com/office/drawing/2014/main" val="20007"/>
                    </a:ext>
                  </a:extLst>
                </a:gridCol>
              </a:tblGrid>
              <a:tr h="370840">
                <a:tc>
                  <a:txBody>
                    <a:bodyPr/>
                    <a:lstStyle/>
                    <a:p>
                      <a:endParaRPr lang="en-US" dirty="0"/>
                    </a:p>
                  </a:txBody>
                  <a:tcPr/>
                </a:tc>
                <a:tc>
                  <a:txBody>
                    <a:bodyPr/>
                    <a:lstStyle/>
                    <a:p>
                      <a:r>
                        <a:rPr lang="ka-GE" dirty="0"/>
                        <a:t>1.11</a:t>
                      </a:r>
                      <a:endParaRPr lang="en-US" dirty="0"/>
                    </a:p>
                  </a:txBody>
                  <a:tcPr/>
                </a:tc>
                <a:tc>
                  <a:txBody>
                    <a:bodyPr/>
                    <a:lstStyle/>
                    <a:p>
                      <a:r>
                        <a:rPr lang="ka-GE" dirty="0"/>
                        <a:t>2.11</a:t>
                      </a:r>
                      <a:endParaRPr lang="en-US" dirty="0"/>
                    </a:p>
                  </a:txBody>
                  <a:tcPr/>
                </a:tc>
                <a:tc>
                  <a:txBody>
                    <a:bodyPr/>
                    <a:lstStyle/>
                    <a:p>
                      <a:r>
                        <a:rPr lang="ka-GE" dirty="0"/>
                        <a:t>3.11</a:t>
                      </a:r>
                      <a:endParaRPr lang="en-US" dirty="0"/>
                    </a:p>
                  </a:txBody>
                  <a:tcPr/>
                </a:tc>
                <a:tc>
                  <a:txBody>
                    <a:bodyPr/>
                    <a:lstStyle/>
                    <a:p>
                      <a:r>
                        <a:rPr lang="ka-GE" dirty="0"/>
                        <a:t>4.11</a:t>
                      </a:r>
                      <a:endParaRPr lang="en-US" dirty="0"/>
                    </a:p>
                  </a:txBody>
                  <a:tcPr/>
                </a:tc>
                <a:tc>
                  <a:txBody>
                    <a:bodyPr/>
                    <a:lstStyle/>
                    <a:p>
                      <a:r>
                        <a:rPr lang="ka-GE" dirty="0"/>
                        <a:t>5.11</a:t>
                      </a:r>
                      <a:endParaRPr lang="en-US" dirty="0"/>
                    </a:p>
                  </a:txBody>
                  <a:tcPr/>
                </a:tc>
                <a:tc>
                  <a:txBody>
                    <a:bodyPr/>
                    <a:lstStyle/>
                    <a:p>
                      <a:r>
                        <a:rPr lang="ka-GE" dirty="0"/>
                        <a:t>6.11</a:t>
                      </a:r>
                      <a:endParaRPr lang="en-US" dirty="0"/>
                    </a:p>
                  </a:txBody>
                  <a:tcPr/>
                </a:tc>
                <a:tc>
                  <a:txBody>
                    <a:bodyPr/>
                    <a:lstStyle/>
                    <a:p>
                      <a:r>
                        <a:rPr lang="ka-GE" dirty="0"/>
                        <a:t>ჯამი</a:t>
                      </a:r>
                      <a:endParaRPr lang="en-US" dirty="0"/>
                    </a:p>
                  </a:txBody>
                  <a:tcPr/>
                </a:tc>
                <a:extLst>
                  <a:ext uri="{0D108BD9-81ED-4DB2-BD59-A6C34878D82A}">
                    <a16:rowId xmlns:a16="http://schemas.microsoft.com/office/drawing/2014/main" val="10000"/>
                  </a:ext>
                </a:extLst>
              </a:tr>
              <a:tr h="370840">
                <a:tc>
                  <a:txBody>
                    <a:bodyPr/>
                    <a:lstStyle/>
                    <a:p>
                      <a:r>
                        <a:rPr lang="ka-GE" dirty="0"/>
                        <a:t>ჩიბურდანიძე</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r>
                        <a:rPr lang="ka-GE" dirty="0"/>
                        <a:t>15</a:t>
                      </a:r>
                      <a:endParaRPr lang="en-US" dirty="0"/>
                    </a:p>
                  </a:txBody>
                  <a:tcPr/>
                </a:tc>
                <a:extLst>
                  <a:ext uri="{0D108BD9-81ED-4DB2-BD59-A6C34878D82A}">
                    <a16:rowId xmlns:a16="http://schemas.microsoft.com/office/drawing/2014/main" val="10001"/>
                  </a:ext>
                </a:extLst>
              </a:tr>
              <a:tr h="370840">
                <a:tc>
                  <a:txBody>
                    <a:bodyPr/>
                    <a:lstStyle/>
                    <a:p>
                      <a:r>
                        <a:rPr lang="ka-GE" dirty="0"/>
                        <a:t>ინჯია</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r>
                        <a:rPr lang="ka-GE" dirty="0"/>
                        <a:t>8</a:t>
                      </a:r>
                      <a:endParaRPr lang="en-US" dirty="0"/>
                    </a:p>
                  </a:txBody>
                  <a:tcPr/>
                </a:tc>
                <a:extLst>
                  <a:ext uri="{0D108BD9-81ED-4DB2-BD59-A6C34878D82A}">
                    <a16:rowId xmlns:a16="http://schemas.microsoft.com/office/drawing/2014/main" val="10002"/>
                  </a:ext>
                </a:extLst>
              </a:tr>
              <a:tr h="370840">
                <a:tc>
                  <a:txBody>
                    <a:bodyPr/>
                    <a:lstStyle/>
                    <a:p>
                      <a:r>
                        <a:rPr lang="ka-GE" dirty="0"/>
                        <a:t>ზანგური</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r>
                        <a:rPr lang="ka-GE" dirty="0"/>
                        <a:t>24</a:t>
                      </a:r>
                      <a:endParaRPr lang="en-US" dirty="0"/>
                    </a:p>
                  </a:txBody>
                  <a:tcPr/>
                </a:tc>
                <a:extLst>
                  <a:ext uri="{0D108BD9-81ED-4DB2-BD59-A6C34878D82A}">
                    <a16:rowId xmlns:a16="http://schemas.microsoft.com/office/drawing/2014/main" val="10003"/>
                  </a:ext>
                </a:extLst>
              </a:tr>
              <a:tr h="370840">
                <a:tc>
                  <a:txBody>
                    <a:bodyPr/>
                    <a:lstStyle/>
                    <a:p>
                      <a:r>
                        <a:rPr lang="ka-GE" dirty="0"/>
                        <a:t>ჯიბუტი</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ym typeface="Symbol"/>
                        </a:rPr>
                        <a:t></a:t>
                      </a:r>
                      <a:endParaRPr lang="en-US" dirty="0"/>
                    </a:p>
                  </a:txBody>
                  <a:tcPr/>
                </a:tc>
                <a:tc>
                  <a:txBody>
                    <a:bodyPr/>
                    <a:lstStyle/>
                    <a:p>
                      <a:r>
                        <a:rPr lang="ka-GE" dirty="0"/>
                        <a:t>9</a:t>
                      </a:r>
                      <a:endParaRPr lang="en-US" dirty="0"/>
                    </a:p>
                  </a:txBody>
                  <a:tcPr/>
                </a:tc>
                <a:extLst>
                  <a:ext uri="{0D108BD9-81ED-4DB2-BD59-A6C34878D82A}">
                    <a16:rowId xmlns:a16="http://schemas.microsoft.com/office/drawing/2014/main" val="10004"/>
                  </a:ext>
                </a:extLst>
              </a:tr>
              <a:tr h="370840">
                <a:tc>
                  <a:txBody>
                    <a:bodyPr/>
                    <a:lstStyle/>
                    <a:p>
                      <a:r>
                        <a:rPr lang="ka-GE" dirty="0"/>
                        <a:t>ჯამი</a:t>
                      </a:r>
                      <a:endParaRPr lang="en-US" dirty="0"/>
                    </a:p>
                  </a:txBody>
                  <a:tcPr/>
                </a:tc>
                <a:tc>
                  <a:txBody>
                    <a:bodyPr/>
                    <a:lstStyle/>
                    <a:p>
                      <a:r>
                        <a:rPr lang="ka-GE" dirty="0"/>
                        <a:t>13</a:t>
                      </a:r>
                      <a:endParaRPr lang="en-US" dirty="0"/>
                    </a:p>
                  </a:txBody>
                  <a:tcPr/>
                </a:tc>
                <a:tc>
                  <a:txBody>
                    <a:bodyPr/>
                    <a:lstStyle/>
                    <a:p>
                      <a:r>
                        <a:rPr lang="ka-GE" dirty="0"/>
                        <a:t>13</a:t>
                      </a:r>
                      <a:endParaRPr lang="en-US" dirty="0"/>
                    </a:p>
                  </a:txBody>
                  <a:tcPr/>
                </a:tc>
                <a:tc>
                  <a:txBody>
                    <a:bodyPr/>
                    <a:lstStyle/>
                    <a:p>
                      <a:r>
                        <a:rPr lang="ka-GE" dirty="0"/>
                        <a:t>8</a:t>
                      </a:r>
                      <a:endParaRPr lang="en-US" dirty="0"/>
                    </a:p>
                  </a:txBody>
                  <a:tcPr/>
                </a:tc>
                <a:tc>
                  <a:txBody>
                    <a:bodyPr/>
                    <a:lstStyle/>
                    <a:p>
                      <a:r>
                        <a:rPr lang="ka-GE" dirty="0"/>
                        <a:t>6</a:t>
                      </a:r>
                      <a:endParaRPr lang="en-US" dirty="0"/>
                    </a:p>
                  </a:txBody>
                  <a:tcPr/>
                </a:tc>
                <a:tc>
                  <a:txBody>
                    <a:bodyPr/>
                    <a:lstStyle/>
                    <a:p>
                      <a:r>
                        <a:rPr lang="ka-GE" dirty="0"/>
                        <a:t>6</a:t>
                      </a:r>
                      <a:endParaRPr lang="en-US" dirty="0"/>
                    </a:p>
                  </a:txBody>
                  <a:tcPr/>
                </a:tc>
                <a:tc>
                  <a:txBody>
                    <a:bodyPr/>
                    <a:lstStyle/>
                    <a:p>
                      <a:r>
                        <a:rPr lang="ka-GE" dirty="0"/>
                        <a:t>11</a:t>
                      </a:r>
                      <a:endParaRPr lang="en-US" dirty="0"/>
                    </a:p>
                  </a:txBody>
                  <a:tcPr/>
                </a:tc>
                <a:tc>
                  <a:txBody>
                    <a:bodyPr/>
                    <a:lstStyle/>
                    <a:p>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714732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a:p>
            <a:r>
              <a:rPr lang="ka-GE" sz="3600" dirty="0"/>
              <a:t>ხარისხის ინდიკატორები</a:t>
            </a:r>
            <a:endParaRPr lang="en-US" sz="3600" dirty="0"/>
          </a:p>
        </p:txBody>
      </p:sp>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val="1819013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j0196400"/>
          <p:cNvPicPr>
            <a:picLocks noChangeAspect="1" noChangeArrowheads="1"/>
          </p:cNvPicPr>
          <p:nvPr/>
        </p:nvPicPr>
        <p:blipFill>
          <a:blip r:embed="rId2" cstate="print"/>
          <a:srcRect/>
          <a:stretch>
            <a:fillRect/>
          </a:stretch>
        </p:blipFill>
        <p:spPr bwMode="auto">
          <a:xfrm>
            <a:off x="5549900" y="1484313"/>
            <a:ext cx="1077913" cy="1152525"/>
          </a:xfrm>
          <a:prstGeom prst="rect">
            <a:avLst/>
          </a:prstGeom>
          <a:noFill/>
          <a:ln w="9525">
            <a:noFill/>
            <a:miter lim="800000"/>
            <a:headEnd/>
            <a:tailEnd/>
          </a:ln>
        </p:spPr>
      </p:pic>
      <p:sp>
        <p:nvSpPr>
          <p:cNvPr id="113667" name="Text Box 3"/>
          <p:cNvSpPr txBox="1">
            <a:spLocks noChangeArrowheads="1"/>
          </p:cNvSpPr>
          <p:nvPr/>
        </p:nvSpPr>
        <p:spPr bwMode="auto">
          <a:xfrm>
            <a:off x="684213" y="476250"/>
            <a:ext cx="7408862" cy="915988"/>
          </a:xfrm>
          <a:prstGeom prst="rect">
            <a:avLst/>
          </a:prstGeom>
          <a:gradFill rotWithShape="0">
            <a:gsLst>
              <a:gs pos="0">
                <a:srgbClr val="FCFEBA"/>
              </a:gs>
              <a:gs pos="100000">
                <a:schemeClr val="accent1"/>
              </a:gs>
            </a:gsLst>
            <a:lin ang="5400000" scaled="1"/>
          </a:gradFill>
          <a:ln w="28575">
            <a:solidFill>
              <a:srgbClr val="000000"/>
            </a:solidFill>
            <a:miter lim="800000"/>
            <a:headEnd/>
            <a:tailEnd/>
          </a:ln>
          <a:effectLst/>
        </p:spPr>
        <p:txBody>
          <a:bodyPr/>
          <a:lstStyle/>
          <a:p>
            <a:pPr algn="ctr" defTabSz="762000">
              <a:spcBef>
                <a:spcPct val="50000"/>
              </a:spcBef>
              <a:defRPr/>
            </a:pPr>
            <a:r>
              <a:rPr lang="ka-GE" sz="2600" dirty="0">
                <a:solidFill>
                  <a:srgbClr val="CF0E30"/>
                </a:solidFill>
                <a:effectLst>
                  <a:outerShdw blurRad="38100" dist="38100" dir="2700000" algn="tl">
                    <a:srgbClr val="000000"/>
                  </a:outerShdw>
                </a:effectLst>
                <a:latin typeface="Arial Black" pitchFamily="34" charset="0"/>
              </a:rPr>
              <a:t>ხარისხის გაზომვისა და გაუმჯობესების ინსტრუმენტები</a:t>
            </a:r>
            <a:endParaRPr lang="es-ES" sz="2600" dirty="0">
              <a:solidFill>
                <a:srgbClr val="CF0E30"/>
              </a:solidFill>
              <a:latin typeface="Times New Roman" pitchFamily="18" charset="0"/>
            </a:endParaRPr>
          </a:p>
        </p:txBody>
      </p:sp>
      <p:sp>
        <p:nvSpPr>
          <p:cNvPr id="113668" name="Text Box 4"/>
          <p:cNvSpPr txBox="1">
            <a:spLocks noChangeArrowheads="1"/>
          </p:cNvSpPr>
          <p:nvPr/>
        </p:nvSpPr>
        <p:spPr bwMode="auto">
          <a:xfrm>
            <a:off x="457201" y="1844675"/>
            <a:ext cx="7924800" cy="4505849"/>
          </a:xfrm>
          <a:prstGeom prst="rect">
            <a:avLst/>
          </a:prstGeom>
          <a:noFill/>
          <a:ln w="12700">
            <a:noFill/>
            <a:miter lim="800000"/>
            <a:headEnd/>
            <a:tailEnd/>
          </a:ln>
          <a:effectLst/>
        </p:spPr>
        <p:txBody>
          <a:bodyPr wrap="square">
            <a:spAutoFit/>
          </a:bodyPr>
          <a:lstStyle/>
          <a:p>
            <a:pPr marL="285750" indent="-285750" defTabSz="762000">
              <a:spcBef>
                <a:spcPct val="150000"/>
              </a:spcBef>
              <a:defRPr/>
            </a:pPr>
            <a:r>
              <a:rPr lang="es-ES" sz="2400" b="1" dirty="0">
                <a:solidFill>
                  <a:srgbClr val="CF0E30"/>
                </a:solidFill>
                <a:effectLst>
                  <a:outerShdw blurRad="38100" dist="38100" dir="2700000" algn="tl">
                    <a:srgbClr val="C0C0C0"/>
                  </a:outerShdw>
                </a:effectLst>
              </a:rPr>
              <a:t>1.</a:t>
            </a:r>
            <a:r>
              <a:rPr lang="es-ES" sz="2400" b="1" dirty="0">
                <a:solidFill>
                  <a:schemeClr val="accent1"/>
                </a:solidFill>
                <a:effectLst>
                  <a:outerShdw blurRad="38100" dist="38100" dir="2700000" algn="tl">
                    <a:srgbClr val="C0C0C0"/>
                  </a:outerShdw>
                </a:effectLst>
              </a:rPr>
              <a:t> </a:t>
            </a:r>
            <a:r>
              <a:rPr lang="ka-GE" sz="2400" b="1" dirty="0">
                <a:solidFill>
                  <a:srgbClr val="0000FF"/>
                </a:solidFill>
                <a:effectLst>
                  <a:outerShdw blurRad="38100" dist="38100" dir="2700000" algn="tl">
                    <a:srgbClr val="C0C0C0"/>
                  </a:outerShdw>
                </a:effectLst>
              </a:rPr>
              <a:t>ხარისხის გაზომვა</a:t>
            </a:r>
            <a:r>
              <a:rPr lang="es-ES" sz="2400" b="1" dirty="0">
                <a:solidFill>
                  <a:srgbClr val="0000FF"/>
                </a:solidFill>
                <a:effectLst>
                  <a:outerShdw blurRad="38100" dist="38100" dir="2700000" algn="tl">
                    <a:srgbClr val="C0C0C0"/>
                  </a:outerShdw>
                </a:effectLst>
              </a:rPr>
              <a:t>.</a:t>
            </a:r>
          </a:p>
          <a:p>
            <a:pPr marL="285750" indent="-285750" defTabSz="762000">
              <a:spcBef>
                <a:spcPct val="150000"/>
              </a:spcBef>
              <a:defRPr/>
            </a:pPr>
            <a:r>
              <a:rPr lang="es-ES" sz="2400" b="1" dirty="0">
                <a:solidFill>
                  <a:srgbClr val="CF0E30"/>
                </a:solidFill>
                <a:effectLst>
                  <a:outerShdw blurRad="38100" dist="38100" dir="2700000" algn="tl">
                    <a:srgbClr val="C0C0C0"/>
                  </a:outerShdw>
                </a:effectLst>
              </a:rPr>
              <a:t>2. </a:t>
            </a:r>
            <a:r>
              <a:rPr lang="ka-GE" sz="2400" b="1" dirty="0">
                <a:solidFill>
                  <a:srgbClr val="CC3300"/>
                </a:solidFill>
                <a:effectLst>
                  <a:outerShdw blurRad="38100" dist="38100" dir="2700000" algn="tl">
                    <a:srgbClr val="C0C0C0"/>
                  </a:outerShdw>
                </a:effectLst>
              </a:rPr>
              <a:t>საზომი ერთეულების ტიპები</a:t>
            </a:r>
            <a:r>
              <a:rPr lang="es-ES" sz="2400" b="1" dirty="0">
                <a:solidFill>
                  <a:srgbClr val="CC3300"/>
                </a:solidFill>
                <a:effectLst>
                  <a:outerShdw blurRad="38100" dist="38100" dir="2700000" algn="tl">
                    <a:srgbClr val="C0C0C0"/>
                  </a:outerShdw>
                </a:effectLst>
              </a:rPr>
              <a:t>.</a:t>
            </a:r>
          </a:p>
          <a:p>
            <a:pPr marL="571500" lvl="1" defTabSz="762000">
              <a:lnSpc>
                <a:spcPct val="50000"/>
              </a:lnSpc>
              <a:spcBef>
                <a:spcPct val="65000"/>
              </a:spcBef>
              <a:buFontTx/>
              <a:buChar char="•"/>
              <a:defRPr/>
            </a:pPr>
            <a:r>
              <a:rPr lang="es-ES" sz="2400" b="1" dirty="0">
                <a:solidFill>
                  <a:srgbClr val="CC3300"/>
                </a:solidFill>
                <a:effectLst>
                  <a:outerShdw blurRad="38100" dist="38100" dir="2700000" algn="tl">
                    <a:srgbClr val="C0C0C0"/>
                  </a:outerShdw>
                </a:effectLst>
              </a:rPr>
              <a:t> </a:t>
            </a:r>
            <a:r>
              <a:rPr lang="ka-GE" sz="2400" b="1" dirty="0">
                <a:solidFill>
                  <a:srgbClr val="CC3300"/>
                </a:solidFill>
                <a:effectLst>
                  <a:outerShdw blurRad="38100" dist="38100" dir="2700000" algn="tl">
                    <a:srgbClr val="C0C0C0"/>
                  </a:outerShdw>
                </a:effectLst>
              </a:rPr>
              <a:t>მომსახურების ხარისხის კრიტერიუმები</a:t>
            </a:r>
            <a:r>
              <a:rPr lang="es-ES" sz="2400" b="1" dirty="0">
                <a:solidFill>
                  <a:srgbClr val="CC3300"/>
                </a:solidFill>
                <a:effectLst>
                  <a:outerShdw blurRad="38100" dist="38100" dir="2700000" algn="tl">
                    <a:srgbClr val="C0C0C0"/>
                  </a:outerShdw>
                </a:effectLst>
              </a:rPr>
              <a:t>.</a:t>
            </a:r>
          </a:p>
          <a:p>
            <a:pPr marL="571500" lvl="1" defTabSz="762000">
              <a:lnSpc>
                <a:spcPct val="50000"/>
              </a:lnSpc>
              <a:spcBef>
                <a:spcPct val="65000"/>
              </a:spcBef>
              <a:buFontTx/>
              <a:buChar char="•"/>
              <a:defRPr/>
            </a:pPr>
            <a:r>
              <a:rPr lang="es-ES" sz="2400" b="1" dirty="0">
                <a:solidFill>
                  <a:srgbClr val="CC3300"/>
                </a:solidFill>
                <a:effectLst>
                  <a:outerShdw blurRad="38100" dist="38100" dir="2700000" algn="tl">
                    <a:srgbClr val="C0C0C0"/>
                  </a:outerShdw>
                </a:effectLst>
              </a:rPr>
              <a:t> </a:t>
            </a:r>
            <a:r>
              <a:rPr lang="ka-GE" sz="2400" b="1" dirty="0">
                <a:solidFill>
                  <a:srgbClr val="CC3300"/>
                </a:solidFill>
                <a:effectLst>
                  <a:outerShdw blurRad="38100" dist="38100" dir="2700000" algn="tl">
                    <a:srgbClr val="C0C0C0"/>
                  </a:outerShdw>
                </a:effectLst>
              </a:rPr>
              <a:t>ინდიკატორები და სტანდარტები</a:t>
            </a:r>
            <a:endParaRPr lang="es-ES" sz="2400" b="1" dirty="0">
              <a:solidFill>
                <a:srgbClr val="CC3300"/>
              </a:solidFill>
              <a:effectLst>
                <a:outerShdw blurRad="38100" dist="38100" dir="2700000" algn="tl">
                  <a:srgbClr val="C0C0C0"/>
                </a:outerShdw>
              </a:effectLst>
            </a:endParaRPr>
          </a:p>
          <a:p>
            <a:pPr marL="571500" lvl="1" defTabSz="762000">
              <a:lnSpc>
                <a:spcPct val="50000"/>
              </a:lnSpc>
              <a:spcBef>
                <a:spcPct val="65000"/>
              </a:spcBef>
              <a:buFontTx/>
              <a:buChar char="•"/>
              <a:defRPr/>
            </a:pPr>
            <a:r>
              <a:rPr lang="es-ES" sz="2400" b="1" dirty="0">
                <a:solidFill>
                  <a:srgbClr val="CC3300"/>
                </a:solidFill>
                <a:effectLst>
                  <a:outerShdw blurRad="38100" dist="38100" dir="2700000" algn="tl">
                    <a:srgbClr val="C0C0C0"/>
                  </a:outerShdw>
                </a:effectLst>
              </a:rPr>
              <a:t> </a:t>
            </a:r>
            <a:r>
              <a:rPr lang="ka-GE" sz="2400" b="1" dirty="0">
                <a:solidFill>
                  <a:srgbClr val="CC3300"/>
                </a:solidFill>
                <a:effectLst>
                  <a:outerShdw blurRad="38100" dist="38100" dir="2700000" algn="tl">
                    <a:srgbClr val="C0C0C0"/>
                  </a:outerShdw>
                </a:effectLst>
              </a:rPr>
              <a:t>საზომი ერთეულების თვისებები</a:t>
            </a:r>
            <a:endParaRPr lang="es-ES" sz="2400" b="1" dirty="0">
              <a:solidFill>
                <a:srgbClr val="CC3300"/>
              </a:solidFill>
              <a:effectLst>
                <a:outerShdw blurRad="38100" dist="38100" dir="2700000" algn="tl">
                  <a:srgbClr val="C0C0C0"/>
                </a:outerShdw>
              </a:effectLst>
            </a:endParaRPr>
          </a:p>
          <a:p>
            <a:pPr marL="285750" indent="-285750" defTabSz="762000">
              <a:spcBef>
                <a:spcPct val="150000"/>
              </a:spcBef>
              <a:defRPr/>
            </a:pPr>
            <a:r>
              <a:rPr lang="es-ES" sz="2400" b="1" dirty="0">
                <a:solidFill>
                  <a:srgbClr val="CF0E30"/>
                </a:solidFill>
                <a:effectLst>
                  <a:outerShdw blurRad="38100" dist="38100" dir="2700000" algn="tl">
                    <a:srgbClr val="C0C0C0"/>
                  </a:outerShdw>
                </a:effectLst>
              </a:rPr>
              <a:t>3.</a:t>
            </a:r>
            <a:r>
              <a:rPr lang="es-ES" sz="2400" b="1" dirty="0">
                <a:effectLst>
                  <a:outerShdw blurRad="38100" dist="38100" dir="2700000" algn="tl">
                    <a:srgbClr val="C0C0C0"/>
                  </a:outerShdw>
                </a:effectLst>
              </a:rPr>
              <a:t> </a:t>
            </a:r>
            <a:r>
              <a:rPr lang="ka-GE" sz="2400" b="1" dirty="0">
                <a:solidFill>
                  <a:srgbClr val="0000FF"/>
                </a:solidFill>
                <a:effectLst>
                  <a:outerShdw blurRad="38100" dist="38100" dir="2700000" algn="tl">
                    <a:srgbClr val="C0C0C0"/>
                  </a:outerShdw>
                </a:effectLst>
              </a:rPr>
              <a:t>მონაცემთა ტიპები</a:t>
            </a:r>
            <a:r>
              <a:rPr lang="es-ES" sz="2400" b="1" dirty="0">
                <a:solidFill>
                  <a:srgbClr val="0000FF"/>
                </a:solidFill>
                <a:effectLst>
                  <a:outerShdw blurRad="38100" dist="38100" dir="2700000" algn="tl">
                    <a:srgbClr val="C0C0C0"/>
                  </a:outerShdw>
                </a:effectLst>
              </a:rPr>
              <a:t>.</a:t>
            </a:r>
            <a:endParaRPr lang="es-ES" sz="2400" b="1" dirty="0">
              <a:effectLst>
                <a:outerShdw blurRad="38100" dist="38100" dir="2700000" algn="tl">
                  <a:srgbClr val="C0C0C0"/>
                </a:outerShdw>
              </a:effectLst>
            </a:endParaRPr>
          </a:p>
          <a:p>
            <a:pPr marL="285750" indent="-285750" defTabSz="762000">
              <a:spcBef>
                <a:spcPct val="150000"/>
              </a:spcBef>
              <a:defRPr/>
            </a:pPr>
            <a:r>
              <a:rPr lang="es-ES" sz="2400" b="1" dirty="0">
                <a:solidFill>
                  <a:srgbClr val="CF0E30"/>
                </a:solidFill>
                <a:effectLst>
                  <a:outerShdw blurRad="38100" dist="38100" dir="2700000" algn="tl">
                    <a:srgbClr val="C0C0C0"/>
                  </a:outerShdw>
                </a:effectLst>
              </a:rPr>
              <a:t>4.</a:t>
            </a:r>
            <a:r>
              <a:rPr lang="es-ES" sz="2400" b="1" dirty="0">
                <a:effectLst>
                  <a:outerShdw blurRad="38100" dist="38100" dir="2700000" algn="tl">
                    <a:srgbClr val="C0C0C0"/>
                  </a:outerShdw>
                </a:effectLst>
              </a:rPr>
              <a:t> </a:t>
            </a:r>
            <a:r>
              <a:rPr lang="ka-GE" sz="2400" b="1" dirty="0">
                <a:solidFill>
                  <a:srgbClr val="0000FF"/>
                </a:solidFill>
                <a:effectLst>
                  <a:outerShdw blurRad="38100" dist="38100" dir="2700000" algn="tl">
                    <a:srgbClr val="C0C0C0"/>
                  </a:outerShdw>
                </a:effectLst>
              </a:rPr>
              <a:t>ხარისხის გაუმჯობესების სტრატეგიები</a:t>
            </a:r>
            <a:endParaRPr lang="es-ES" sz="2400" b="1" dirty="0">
              <a:effectLst>
                <a:outerShdw blurRad="38100" dist="38100" dir="2700000" algn="tl">
                  <a:srgbClr val="C0C0C0"/>
                </a:outerShdw>
              </a:effectLst>
            </a:endParaRPr>
          </a:p>
        </p:txBody>
      </p:sp>
      <p:sp>
        <p:nvSpPr>
          <p:cNvPr id="113670" name="Rectangle 6"/>
          <p:cNvSpPr>
            <a:spLocks noChangeArrowheads="1"/>
          </p:cNvSpPr>
          <p:nvPr/>
        </p:nvSpPr>
        <p:spPr bwMode="auto">
          <a:xfrm>
            <a:off x="1328717" y="4076700"/>
            <a:ext cx="5376883" cy="576263"/>
          </a:xfrm>
          <a:prstGeom prst="rect">
            <a:avLst/>
          </a:prstGeom>
          <a:noFill/>
          <a:ln w="38100">
            <a:solidFill>
              <a:srgbClr val="009900"/>
            </a:solidFill>
            <a:miter lim="800000"/>
            <a:headEnd/>
            <a:tailEnd/>
          </a:ln>
        </p:spPr>
        <p:txBody>
          <a:bodyPr wrap="none" anchor="ctr"/>
          <a:lstStyle/>
          <a:p>
            <a:pPr eaLnBrk="1" hangingPunct="1"/>
            <a:endParaRPr lang="es-MX"/>
          </a:p>
        </p:txBody>
      </p:sp>
    </p:spTree>
    <p:extLst>
      <p:ext uri="{BB962C8B-B14F-4D97-AF65-F5344CB8AC3E}">
        <p14:creationId xmlns:p14="http://schemas.microsoft.com/office/powerpoint/2010/main" val="43347520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D16334-8B60-7342-84A6-1CDA92B53958}"/>
              </a:ext>
            </a:extLst>
          </p:cNvPr>
          <p:cNvSpPr>
            <a:spLocks noGrp="1"/>
          </p:cNvSpPr>
          <p:nvPr>
            <p:ph idx="1"/>
          </p:nvPr>
        </p:nvSpPr>
        <p:spPr/>
        <p:txBody>
          <a:bodyPr/>
          <a:lstStyle/>
          <a:p>
            <a:r>
              <a:rPr lang="ka-GE" dirty="0"/>
              <a:t>გაზომვადი ცვლადი, რომელიც გამოიყენება სხვადასხვა ფაქტორების/ატრიბუტების გასაზომად. </a:t>
            </a:r>
          </a:p>
          <a:p>
            <a:r>
              <a:rPr lang="ka-GE" dirty="0"/>
              <a:t>მაგ. დედათა სიკვდილობა 100000 ცოცხალშობილზე</a:t>
            </a:r>
          </a:p>
          <a:p>
            <a:r>
              <a:rPr lang="ka-GE" dirty="0"/>
              <a:t>ზომავს გარდაცვლილ დედათა რაოდენობას</a:t>
            </a:r>
            <a:endParaRPr lang="en-US" dirty="0"/>
          </a:p>
        </p:txBody>
      </p:sp>
      <p:sp>
        <p:nvSpPr>
          <p:cNvPr id="3" name="Title 2">
            <a:extLst>
              <a:ext uri="{FF2B5EF4-FFF2-40B4-BE49-F238E27FC236}">
                <a16:creationId xmlns:a16="http://schemas.microsoft.com/office/drawing/2014/main" id="{FF2D2390-AEF1-5D4C-B7DB-1F4CE8F78834}"/>
              </a:ext>
            </a:extLst>
          </p:cNvPr>
          <p:cNvSpPr>
            <a:spLocks noGrp="1"/>
          </p:cNvSpPr>
          <p:nvPr>
            <p:ph type="title"/>
          </p:nvPr>
        </p:nvSpPr>
        <p:spPr/>
        <p:txBody>
          <a:bodyPr/>
          <a:lstStyle/>
          <a:p>
            <a:r>
              <a:rPr lang="ka-GE" dirty="0"/>
              <a:t>ინდიკატორი</a:t>
            </a:r>
            <a:endParaRPr lang="en-US" dirty="0"/>
          </a:p>
        </p:txBody>
      </p:sp>
    </p:spTree>
    <p:extLst>
      <p:ext uri="{BB962C8B-B14F-4D97-AF65-F5344CB8AC3E}">
        <p14:creationId xmlns:p14="http://schemas.microsoft.com/office/powerpoint/2010/main" val="1269768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ka-GE" dirty="0"/>
              <a:t>მრიცხველი და მნიშვნელი</a:t>
            </a:r>
          </a:p>
          <a:p>
            <a:r>
              <a:rPr lang="ka-GE" dirty="0"/>
              <a:t>მრიცხველი აღწერს მომსახურების სსურველ მახასიათებელს</a:t>
            </a:r>
          </a:p>
          <a:p>
            <a:r>
              <a:rPr lang="ka-GE" dirty="0"/>
              <a:t>მნიშვნელი განსაზღვრავს მისაღებ შერჩევას</a:t>
            </a:r>
          </a:p>
          <a:p>
            <a:r>
              <a:rPr lang="ka-GE" dirty="0"/>
              <a:t>მაგალითი - გულსისხლძარღვთა დაავადებების მკურნალობა</a:t>
            </a:r>
          </a:p>
          <a:p>
            <a:pPr lvl="1"/>
            <a:r>
              <a:rPr lang="ka-GE" dirty="0"/>
              <a:t>მრიცხველი - ბეტაბლოკერის მიმღებთა რაოდენობა</a:t>
            </a:r>
          </a:p>
          <a:p>
            <a:pPr lvl="1"/>
            <a:r>
              <a:rPr lang="ka-GE" dirty="0"/>
              <a:t>იმ ადამიანთა რაოდენობა, რომელთაც ესაჭიროება ბეტაბლოკერების მიღება</a:t>
            </a:r>
          </a:p>
          <a:p>
            <a:r>
              <a:rPr lang="ka-GE" dirty="0"/>
              <a:t>განსაზღვრავს ბეტაბლოკერებით მკურნალობის ხარისხს </a:t>
            </a:r>
          </a:p>
          <a:p>
            <a:endParaRPr lang="en-US" dirty="0"/>
          </a:p>
        </p:txBody>
      </p:sp>
      <p:sp>
        <p:nvSpPr>
          <p:cNvPr id="3" name="Title 2"/>
          <p:cNvSpPr>
            <a:spLocks noGrp="1"/>
          </p:cNvSpPr>
          <p:nvPr>
            <p:ph type="title"/>
          </p:nvPr>
        </p:nvSpPr>
        <p:spPr/>
        <p:txBody>
          <a:bodyPr/>
          <a:lstStyle/>
          <a:p>
            <a:r>
              <a:rPr lang="ka-GE" dirty="0"/>
              <a:t>ინდიკატორი</a:t>
            </a:r>
            <a:endParaRPr lang="en-US" dirty="0"/>
          </a:p>
        </p:txBody>
      </p:sp>
    </p:spTree>
    <p:extLst>
      <p:ext uri="{BB962C8B-B14F-4D97-AF65-F5344CB8AC3E}">
        <p14:creationId xmlns:p14="http://schemas.microsoft.com/office/powerpoint/2010/main" val="1227434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body" idx="1"/>
          </p:nvPr>
        </p:nvSpPr>
        <p:spPr>
          <a:xfrm>
            <a:off x="0" y="1268413"/>
            <a:ext cx="9042400" cy="5303837"/>
          </a:xfrm>
        </p:spPr>
        <p:txBody>
          <a:bodyPr lIns="90488" tIns="44450" rIns="90488" bIns="44450">
            <a:normAutofit/>
          </a:bodyPr>
          <a:lstStyle/>
          <a:p>
            <a:pPr marL="571500" indent="-571500" defTabSz="762000" eaLnBrk="1" hangingPunct="1">
              <a:lnSpc>
                <a:spcPct val="80000"/>
              </a:lnSpc>
              <a:buClr>
                <a:srgbClr val="009900"/>
              </a:buClr>
              <a:buFont typeface="Wingdings" pitchFamily="2" charset="2"/>
              <a:buChar char="ü"/>
              <a:defRPr/>
            </a:pPr>
            <a:r>
              <a:rPr lang="en-US" sz="2400" b="1" dirty="0"/>
              <a:t>“</a:t>
            </a:r>
            <a:r>
              <a:rPr lang="ka-GE" sz="2400" b="1" dirty="0">
                <a:solidFill>
                  <a:srgbClr val="C00000"/>
                </a:solidFill>
              </a:rPr>
              <a:t>გარეგნული</a:t>
            </a:r>
            <a:r>
              <a:rPr lang="en-US" sz="2400" b="1" dirty="0">
                <a:solidFill>
                  <a:srgbClr val="C00000"/>
                </a:solidFill>
              </a:rPr>
              <a:t>” </a:t>
            </a:r>
            <a:r>
              <a:rPr lang="ka-GE" sz="2400" b="1" dirty="0">
                <a:solidFill>
                  <a:srgbClr val="C00000"/>
                </a:solidFill>
              </a:rPr>
              <a:t>ვალიდურობა</a:t>
            </a:r>
            <a:r>
              <a:rPr lang="en-US" sz="2400" b="1" dirty="0"/>
              <a:t>: </a:t>
            </a:r>
            <a:r>
              <a:rPr lang="ka-GE" sz="2200" b="1" dirty="0"/>
              <a:t>არის თუ არა ის გასაგები ზედმეტი განმარტების გარეშე</a:t>
            </a:r>
            <a:r>
              <a:rPr lang="en-US" sz="2200" b="1" dirty="0"/>
              <a:t>?</a:t>
            </a:r>
            <a:endParaRPr lang="en-US" sz="2000" b="1" dirty="0"/>
          </a:p>
          <a:p>
            <a:pPr marL="571500" indent="-571500" defTabSz="762000" eaLnBrk="1" hangingPunct="1">
              <a:lnSpc>
                <a:spcPct val="80000"/>
              </a:lnSpc>
              <a:buClr>
                <a:srgbClr val="009900"/>
              </a:buClr>
              <a:buFont typeface="Wingdings" pitchFamily="2" charset="2"/>
              <a:buChar char="ü"/>
              <a:defRPr/>
            </a:pPr>
            <a:r>
              <a:rPr lang="en-US" sz="2400" b="1" dirty="0">
                <a:solidFill>
                  <a:srgbClr val="C00000"/>
                </a:solidFill>
              </a:rPr>
              <a:t>“</a:t>
            </a:r>
            <a:r>
              <a:rPr lang="ka-GE" sz="2400" b="1" dirty="0">
                <a:solidFill>
                  <a:srgbClr val="C00000"/>
                </a:solidFill>
              </a:rPr>
              <a:t>შინაარსის</a:t>
            </a:r>
            <a:r>
              <a:rPr lang="en-US" sz="2400" b="1" dirty="0">
                <a:solidFill>
                  <a:srgbClr val="C00000"/>
                </a:solidFill>
              </a:rPr>
              <a:t>” </a:t>
            </a:r>
            <a:r>
              <a:rPr lang="ka-GE" sz="2400" b="1" dirty="0">
                <a:solidFill>
                  <a:srgbClr val="C00000"/>
                </a:solidFill>
              </a:rPr>
              <a:t>ვალიდურობა </a:t>
            </a:r>
            <a:r>
              <a:rPr lang="en-US" sz="2400" b="1" dirty="0"/>
              <a:t>: </a:t>
            </a:r>
            <a:r>
              <a:rPr lang="ka-GE" sz="2200" b="1" dirty="0"/>
              <a:t>უკავშირდება თუ არა ის ხარისხს? ვარგისია თუ არა ის,  რომ აკონტროლოს და გამოავლინოს სიტუაციები,</a:t>
            </a:r>
            <a:r>
              <a:rPr lang="en-US" sz="2200" b="1" dirty="0"/>
              <a:t> </a:t>
            </a:r>
            <a:r>
              <a:rPr lang="ka-GE" sz="2200" b="1" dirty="0"/>
              <a:t>სადაც ხარისხი შეიძლება გაუმჯობესდეს? </a:t>
            </a:r>
            <a:endParaRPr lang="en-US" sz="2000" b="1" dirty="0"/>
          </a:p>
          <a:p>
            <a:pPr marL="571500" indent="-571500" defTabSz="762000" eaLnBrk="1" hangingPunct="1">
              <a:lnSpc>
                <a:spcPct val="80000"/>
              </a:lnSpc>
              <a:buClr>
                <a:srgbClr val="009900"/>
              </a:buClr>
              <a:buFont typeface="Wingdings" pitchFamily="2" charset="2"/>
              <a:buChar char="ü"/>
              <a:defRPr/>
            </a:pPr>
            <a:r>
              <a:rPr lang="en-US" sz="2400" b="1" dirty="0">
                <a:solidFill>
                  <a:srgbClr val="C00000"/>
                </a:solidFill>
              </a:rPr>
              <a:t>“</a:t>
            </a:r>
            <a:r>
              <a:rPr lang="ka-GE" sz="2400" b="1" dirty="0">
                <a:solidFill>
                  <a:srgbClr val="C00000"/>
                </a:solidFill>
              </a:rPr>
              <a:t>კრიტერიუმის</a:t>
            </a:r>
            <a:r>
              <a:rPr lang="en-US" sz="2400" b="1" dirty="0">
                <a:solidFill>
                  <a:srgbClr val="C00000"/>
                </a:solidFill>
              </a:rPr>
              <a:t>” </a:t>
            </a:r>
            <a:r>
              <a:rPr lang="ka-GE" sz="2400" b="1" dirty="0">
                <a:solidFill>
                  <a:srgbClr val="C00000"/>
                </a:solidFill>
              </a:rPr>
              <a:t>ვალიდურობა </a:t>
            </a:r>
            <a:r>
              <a:rPr lang="en-US" sz="2400" b="1" dirty="0"/>
              <a:t>: </a:t>
            </a:r>
            <a:r>
              <a:rPr lang="ka-GE" sz="2200" b="1" dirty="0"/>
              <a:t>ეფუძნება თუ არა ის მეცნიერულ მტკიცებულებას?</a:t>
            </a:r>
            <a:endParaRPr lang="en-US" sz="2000" b="1" dirty="0"/>
          </a:p>
          <a:p>
            <a:pPr marL="571500" indent="-571500" defTabSz="762000" eaLnBrk="1" hangingPunct="1">
              <a:lnSpc>
                <a:spcPct val="80000"/>
              </a:lnSpc>
              <a:buClr>
                <a:srgbClr val="009900"/>
              </a:buClr>
              <a:buFont typeface="Wingdings" pitchFamily="2" charset="2"/>
              <a:buChar char="ü"/>
              <a:defRPr/>
            </a:pPr>
            <a:r>
              <a:rPr lang="ka-GE" sz="2400" b="1" dirty="0">
                <a:solidFill>
                  <a:srgbClr val="C00000"/>
                </a:solidFill>
              </a:rPr>
              <a:t>სენსიტიურობა</a:t>
            </a:r>
            <a:r>
              <a:rPr lang="en-US" sz="2400" b="1" dirty="0">
                <a:solidFill>
                  <a:srgbClr val="C00000"/>
                </a:solidFill>
              </a:rPr>
              <a:t>:</a:t>
            </a:r>
            <a:r>
              <a:rPr lang="en-US" sz="2400" b="1" dirty="0"/>
              <a:t>  </a:t>
            </a:r>
            <a:r>
              <a:rPr lang="ka-GE" sz="2200" b="1" dirty="0"/>
              <a:t>ავლენს თუ არა ის ყველა იმ შემთხვევას, სადაც ხარისხი შეიძლება გაუმჯობესდეს? </a:t>
            </a:r>
            <a:endParaRPr lang="en-US" sz="2200" b="1" dirty="0"/>
          </a:p>
          <a:p>
            <a:pPr marL="571500" indent="-571500" defTabSz="762000" eaLnBrk="1" hangingPunct="1">
              <a:lnSpc>
                <a:spcPct val="80000"/>
              </a:lnSpc>
              <a:buClr>
                <a:srgbClr val="009900"/>
              </a:buClr>
              <a:buFont typeface="Wingdings" pitchFamily="2" charset="2"/>
              <a:buChar char="ü"/>
              <a:defRPr/>
            </a:pPr>
            <a:r>
              <a:rPr lang="ka-GE" sz="2400" b="1" dirty="0">
                <a:solidFill>
                  <a:srgbClr val="C00000"/>
                </a:solidFill>
              </a:rPr>
              <a:t>სპეციფიკურობა</a:t>
            </a:r>
            <a:r>
              <a:rPr lang="en-US" sz="2400" b="1" dirty="0">
                <a:solidFill>
                  <a:srgbClr val="C00000"/>
                </a:solidFill>
              </a:rPr>
              <a:t>:</a:t>
            </a:r>
            <a:r>
              <a:rPr lang="en-US" sz="2400" b="1" dirty="0"/>
              <a:t>  </a:t>
            </a:r>
            <a:r>
              <a:rPr lang="ka-GE" sz="2200" b="1" dirty="0"/>
              <a:t>ავლენს თუ არა ის მხოლოდ იმ შემთხვევებს, სადაც ხარისხი პრობლემატური ან გაუმჯობესებადია? </a:t>
            </a:r>
            <a:endParaRPr lang="en-US" sz="2200" b="1" dirty="0"/>
          </a:p>
        </p:txBody>
      </p:sp>
      <p:sp>
        <p:nvSpPr>
          <p:cNvPr id="114691" name="Rectangle 3"/>
          <p:cNvSpPr>
            <a:spLocks noGrp="1" noChangeArrowheads="1"/>
          </p:cNvSpPr>
          <p:nvPr>
            <p:ph type="title"/>
          </p:nvPr>
        </p:nvSpPr>
        <p:spPr>
          <a:xfrm>
            <a:off x="609600" y="457200"/>
            <a:ext cx="7670800" cy="503238"/>
          </a:xfrm>
          <a:solidFill>
            <a:srgbClr val="E5F7F7"/>
          </a:solidFill>
          <a:ln w="76200" cap="flat" cmpd="tri">
            <a:solidFill>
              <a:srgbClr val="006B61"/>
            </a:solidFill>
          </a:ln>
        </p:spPr>
        <p:txBody>
          <a:bodyPr lIns="90488" tIns="44450" rIns="90488" bIns="44450">
            <a:noAutofit/>
          </a:bodyPr>
          <a:lstStyle/>
          <a:p>
            <a:pPr eaLnBrk="1" hangingPunct="1">
              <a:defRPr/>
            </a:pPr>
            <a:r>
              <a:rPr lang="ka-GE" sz="3200" b="1" dirty="0">
                <a:solidFill>
                  <a:srgbClr val="CC3300"/>
                </a:solidFill>
                <a:effectLst>
                  <a:outerShdw blurRad="38100" dist="38100" dir="2700000" algn="tl">
                    <a:srgbClr val="000000"/>
                  </a:outerShdw>
                </a:effectLst>
                <a:latin typeface="Arial Rounded MT Bold" pitchFamily="34" charset="0"/>
              </a:rPr>
              <a:t>ინდიკატორის ვალიდურობა</a:t>
            </a:r>
            <a:endParaRPr lang="en-US" sz="3200" b="1" dirty="0">
              <a:solidFill>
                <a:srgbClr val="CC3300"/>
              </a:solidFill>
              <a:effectLst>
                <a:outerShdw blurRad="38100" dist="38100" dir="2700000" algn="tl">
                  <a:srgbClr val="000000"/>
                </a:outerShdw>
              </a:effectLst>
              <a:latin typeface="Arial Rounded MT Bold" pitchFamily="34" charset="0"/>
            </a:endParaRPr>
          </a:p>
        </p:txBody>
      </p:sp>
    </p:spTree>
    <p:extLst>
      <p:ext uri="{BB962C8B-B14F-4D97-AF65-F5344CB8AC3E}">
        <p14:creationId xmlns:p14="http://schemas.microsoft.com/office/powerpoint/2010/main" val="3621193136"/>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914400" y="381000"/>
            <a:ext cx="7343775" cy="533400"/>
          </a:xfrm>
          <a:solidFill>
            <a:srgbClr val="E5F7F7"/>
          </a:solidFill>
          <a:ln w="76200" cap="flat" cmpd="tri">
            <a:solidFill>
              <a:srgbClr val="006B61"/>
            </a:solidFill>
          </a:ln>
        </p:spPr>
        <p:txBody>
          <a:bodyPr lIns="90488" tIns="44450" rIns="90488" bIns="44450">
            <a:noAutofit/>
          </a:bodyPr>
          <a:lstStyle/>
          <a:p>
            <a:pPr eaLnBrk="1" hangingPunct="1">
              <a:defRPr/>
            </a:pPr>
            <a:r>
              <a:rPr lang="ka-GE" sz="3200" b="1" dirty="0">
                <a:solidFill>
                  <a:srgbClr val="CC3300"/>
                </a:solidFill>
                <a:effectLst>
                  <a:outerShdw blurRad="38100" dist="38100" dir="2700000" algn="tl">
                    <a:srgbClr val="000000"/>
                  </a:outerShdw>
                </a:effectLst>
              </a:rPr>
              <a:t>ინდიკატორის შემუშავება/ანალიზი</a:t>
            </a:r>
            <a:endParaRPr lang="es-ES" sz="3200" b="1" dirty="0">
              <a:solidFill>
                <a:srgbClr val="CC3300"/>
              </a:solidFill>
              <a:effectLst>
                <a:outerShdw blurRad="38100" dist="38100" dir="2700000" algn="tl">
                  <a:srgbClr val="000000"/>
                </a:outerShdw>
              </a:effectLst>
            </a:endParaRPr>
          </a:p>
        </p:txBody>
      </p:sp>
      <p:sp>
        <p:nvSpPr>
          <p:cNvPr id="110595" name="Rectangle 3"/>
          <p:cNvSpPr>
            <a:spLocks noGrp="1" noChangeArrowheads="1"/>
          </p:cNvSpPr>
          <p:nvPr>
            <p:ph type="body" idx="1"/>
          </p:nvPr>
        </p:nvSpPr>
        <p:spPr>
          <a:xfrm>
            <a:off x="179388" y="1052513"/>
            <a:ext cx="8458200" cy="5805487"/>
          </a:xfrm>
        </p:spPr>
        <p:txBody>
          <a:bodyPr lIns="90488" tIns="44450" rIns="90488" bIns="44450">
            <a:noAutofit/>
          </a:bodyPr>
          <a:lstStyle/>
          <a:p>
            <a:pPr marL="657225" indent="-657225" defTabSz="200025" eaLnBrk="1" hangingPunct="1">
              <a:lnSpc>
                <a:spcPct val="80000"/>
              </a:lnSpc>
              <a:buClr>
                <a:srgbClr val="006B61"/>
              </a:buClr>
              <a:buFont typeface="Wingdings" pitchFamily="2" charset="2"/>
              <a:buNone/>
              <a:tabLst>
                <a:tab pos="0" algn="l"/>
              </a:tabLst>
              <a:defRPr/>
            </a:pPr>
            <a:r>
              <a:rPr lang="ka-GE" sz="2000" b="1" dirty="0">
                <a:effectLst>
                  <a:outerShdw blurRad="38100" dist="38100" dir="2700000" algn="tl">
                    <a:srgbClr val="C0C0C0"/>
                  </a:outerShdw>
                </a:effectLst>
              </a:rPr>
              <a:t>დახასიათება</a:t>
            </a:r>
            <a:r>
              <a:rPr lang="es-ES" sz="2000" b="1" dirty="0">
                <a:effectLst>
                  <a:outerShdw blurRad="38100" dist="38100" dir="2700000" algn="tl">
                    <a:srgbClr val="C0C0C0"/>
                  </a:outerShdw>
                </a:effectLst>
              </a:rPr>
              <a:t>:</a:t>
            </a: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ვადების დადგენა</a:t>
            </a:r>
            <a:endParaRPr lang="es-ES" sz="2000" b="1" dirty="0">
              <a:effectLst>
                <a:outerShdw blurRad="38100" dist="38100" dir="2700000" algn="tl">
                  <a:srgbClr val="C0C0C0"/>
                </a:outerShdw>
              </a:effectLst>
            </a:endParaRP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ინდიკატორის ტიპი</a:t>
            </a:r>
            <a:endParaRPr lang="es-ES" sz="2000" b="1" dirty="0">
              <a:effectLst>
                <a:outerShdw blurRad="38100" dist="38100" dir="2700000" algn="tl">
                  <a:srgbClr val="C0C0C0"/>
                </a:outerShdw>
              </a:effectLst>
            </a:endParaRP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საფუძველი</a:t>
            </a:r>
            <a:r>
              <a:rPr lang="es-ES" sz="2000" b="1" dirty="0">
                <a:effectLst>
                  <a:outerShdw blurRad="38100" dist="38100" dir="2700000" algn="tl">
                    <a:srgbClr val="C0C0C0"/>
                  </a:outerShdw>
                </a:effectLst>
              </a:rPr>
              <a:t> (</a:t>
            </a:r>
            <a:r>
              <a:rPr lang="ka-GE" sz="2000" b="1" dirty="0">
                <a:effectLst>
                  <a:outerShdw blurRad="38100" dist="38100" dir="2700000" algn="tl">
                    <a:srgbClr val="C0C0C0"/>
                  </a:outerShdw>
                </a:effectLst>
              </a:rPr>
              <a:t>დასაბუთება</a:t>
            </a:r>
            <a:r>
              <a:rPr lang="es-ES" sz="2000" b="1" dirty="0">
                <a:effectLst>
                  <a:outerShdw blurRad="38100" dist="38100" dir="2700000" algn="tl">
                    <a:srgbClr val="C0C0C0"/>
                  </a:outerShdw>
                </a:effectLst>
              </a:rPr>
              <a:t>)</a:t>
            </a: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ინდიკატორის დახასიათება</a:t>
            </a:r>
            <a:endParaRPr lang="es-ES" sz="2000" b="1" dirty="0">
              <a:effectLst>
                <a:outerShdw blurRad="38100" dist="38100" dir="2700000" algn="tl">
                  <a:srgbClr val="C0C0C0"/>
                </a:outerShdw>
              </a:effectLst>
            </a:endParaRP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მონაცემთა წყაროები</a:t>
            </a:r>
            <a:endParaRPr lang="es-ES" sz="2000" b="1" dirty="0">
              <a:effectLst>
                <a:outerShdw blurRad="38100" dist="38100" dir="2700000" algn="tl">
                  <a:srgbClr val="C0C0C0"/>
                </a:outerShdw>
              </a:effectLst>
            </a:endParaRP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ძირითადი ფაქტორები</a:t>
            </a:r>
            <a:endParaRPr lang="es-ES" sz="2000" b="1" dirty="0">
              <a:effectLst>
                <a:outerShdw blurRad="38100" dist="38100" dir="2700000" algn="tl">
                  <a:srgbClr val="C0C0C0"/>
                </a:outerShdw>
              </a:effectLst>
            </a:endParaRPr>
          </a:p>
          <a:p>
            <a:pPr marL="1057275" lvl="1" indent="-209550" defTabSz="200025" eaLnBrk="1" hangingPunct="1">
              <a:lnSpc>
                <a:spcPct val="80000"/>
              </a:lnSpc>
              <a:buClr>
                <a:srgbClr val="006B61"/>
              </a:buClr>
              <a:buFont typeface="Wingdings" pitchFamily="2" charset="2"/>
              <a:buChar char="§"/>
              <a:tabLst>
                <a:tab pos="0" algn="l"/>
              </a:tabLst>
              <a:defRPr/>
            </a:pPr>
            <a:r>
              <a:rPr lang="ka-GE" sz="2000" b="1" dirty="0">
                <a:effectLst>
                  <a:outerShdw blurRad="38100" dist="38100" dir="2700000" algn="tl">
                    <a:srgbClr val="C0C0C0"/>
                  </a:outerShdw>
                </a:effectLst>
              </a:rPr>
              <a:t>პაციენტთან ან კლიენტთან დაკავშირებული</a:t>
            </a:r>
            <a:endParaRPr lang="es-ES" sz="2000" b="1" dirty="0">
              <a:effectLst>
                <a:outerShdw blurRad="38100" dist="38100" dir="2700000" algn="tl">
                  <a:srgbClr val="C0C0C0"/>
                </a:outerShdw>
              </a:effectLst>
            </a:endParaRPr>
          </a:p>
          <a:p>
            <a:pPr marL="1057275" lvl="1" indent="-209550" defTabSz="200025" eaLnBrk="1" hangingPunct="1">
              <a:lnSpc>
                <a:spcPct val="80000"/>
              </a:lnSpc>
              <a:buClr>
                <a:srgbClr val="006B61"/>
              </a:buClr>
              <a:buFont typeface="Wingdings" pitchFamily="2" charset="2"/>
              <a:buChar char="§"/>
              <a:tabLst>
                <a:tab pos="0" algn="l"/>
              </a:tabLst>
              <a:defRPr/>
            </a:pPr>
            <a:r>
              <a:rPr lang="ka-GE" sz="2000" b="1" dirty="0">
                <a:effectLst>
                  <a:outerShdw blurRad="38100" dist="38100" dir="2700000" algn="tl">
                    <a:srgbClr val="C0C0C0"/>
                  </a:outerShdw>
                </a:effectLst>
              </a:rPr>
              <a:t>სერვისის პროვაიდერებთან </a:t>
            </a:r>
            <a:r>
              <a:rPr lang="es-ES" sz="2000" b="1" dirty="0">
                <a:effectLst>
                  <a:outerShdw blurRad="38100" dist="38100" dir="2700000" algn="tl">
                    <a:srgbClr val="C0C0C0"/>
                  </a:outerShdw>
                </a:effectLst>
              </a:rPr>
              <a:t>(</a:t>
            </a:r>
            <a:r>
              <a:rPr lang="ka-GE" sz="2000" b="1" dirty="0">
                <a:effectLst>
                  <a:outerShdw blurRad="38100" dist="38100" dir="2700000" algn="tl">
                    <a:srgbClr val="C0C0C0"/>
                  </a:outerShdw>
                </a:effectLst>
              </a:rPr>
              <a:t>ორგანიზაციული ან ინდივიდუალური)</a:t>
            </a:r>
            <a:r>
              <a:rPr lang="es-ES" sz="2000" b="1" dirty="0">
                <a:effectLst>
                  <a:outerShdw blurRad="38100" dist="38100" dir="2700000" algn="tl">
                    <a:srgbClr val="C0C0C0"/>
                  </a:outerShdw>
                </a:effectLst>
              </a:rPr>
              <a:t> </a:t>
            </a:r>
            <a:r>
              <a:rPr lang="ka-GE" sz="2000" b="1" dirty="0">
                <a:effectLst>
                  <a:outerShdw blurRad="38100" dist="38100" dir="2700000" algn="tl">
                    <a:srgbClr val="C0C0C0"/>
                  </a:outerShdw>
                </a:effectLst>
              </a:rPr>
              <a:t>დაკავშირებული</a:t>
            </a:r>
            <a:endParaRPr lang="es-ES" sz="2000" b="1" dirty="0">
              <a:effectLst>
                <a:outerShdw blurRad="38100" dist="38100" dir="2700000" algn="tl">
                  <a:srgbClr val="C0C0C0"/>
                </a:outerShdw>
              </a:effectLst>
            </a:endParaRPr>
          </a:p>
          <a:p>
            <a:pPr marL="657225" indent="-657225" defTabSz="200025" eaLnBrk="1" hangingPunct="1">
              <a:lnSpc>
                <a:spcPct val="80000"/>
              </a:lnSpc>
              <a:buClr>
                <a:srgbClr val="006B61"/>
              </a:buClr>
              <a:buFont typeface="Wingdings" pitchFamily="2" charset="2"/>
              <a:buChar char="Ø"/>
              <a:tabLst>
                <a:tab pos="0" algn="l"/>
              </a:tabLst>
              <a:defRPr/>
            </a:pPr>
            <a:r>
              <a:rPr lang="ka-GE" sz="2000" b="1" dirty="0">
                <a:effectLst>
                  <a:outerShdw blurRad="38100" dist="38100" dir="2700000" algn="tl">
                    <a:srgbClr val="C0C0C0"/>
                  </a:outerShdw>
                </a:effectLst>
              </a:rPr>
              <a:t>სტანდარტი</a:t>
            </a:r>
            <a:endParaRPr lang="es-ES" sz="2000" b="1" dirty="0">
              <a:effectLst>
                <a:outerShdw blurRad="38100" dist="38100" dir="2700000" algn="tl">
                  <a:srgbClr val="C0C0C0"/>
                </a:outerShdw>
              </a:effectLst>
            </a:endParaRPr>
          </a:p>
        </p:txBody>
      </p:sp>
      <p:sp>
        <p:nvSpPr>
          <p:cNvPr id="110596" name="Rectangle 4"/>
          <p:cNvSpPr>
            <a:spLocks noChangeArrowheads="1"/>
          </p:cNvSpPr>
          <p:nvPr/>
        </p:nvSpPr>
        <p:spPr bwMode="auto">
          <a:xfrm>
            <a:off x="179387" y="5506245"/>
            <a:ext cx="2592387" cy="576262"/>
          </a:xfrm>
          <a:prstGeom prst="rect">
            <a:avLst/>
          </a:prstGeom>
          <a:noFill/>
          <a:ln w="38100">
            <a:solidFill>
              <a:srgbClr val="CC3300"/>
            </a:solidFill>
            <a:miter lim="800000"/>
            <a:headEnd/>
            <a:tailEnd/>
          </a:ln>
        </p:spPr>
        <p:txBody>
          <a:bodyPr wrap="none" anchor="ctr"/>
          <a:lstStyle/>
          <a:p>
            <a:pPr eaLnBrk="1" hangingPunct="1"/>
            <a:endParaRPr lang="es-MX"/>
          </a:p>
        </p:txBody>
      </p:sp>
    </p:spTree>
    <p:extLst>
      <p:ext uri="{BB962C8B-B14F-4D97-AF65-F5344CB8AC3E}">
        <p14:creationId xmlns:p14="http://schemas.microsoft.com/office/powerpoint/2010/main" val="2209294092"/>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304800"/>
            <a:ext cx="8229600" cy="576262"/>
          </a:xfrm>
          <a:solidFill>
            <a:srgbClr val="B5E9E9"/>
          </a:solidFill>
        </p:spPr>
        <p:txBody>
          <a:bodyPr/>
          <a:lstStyle/>
          <a:p>
            <a:pPr eaLnBrk="1" hangingPunct="1">
              <a:defRPr/>
            </a:pPr>
            <a:r>
              <a:rPr lang="ka-GE" sz="2800" b="1" dirty="0">
                <a:solidFill>
                  <a:srgbClr val="CC3300"/>
                </a:solidFill>
                <a:effectLst>
                  <a:outerShdw blurRad="38100" dist="38100" dir="2700000" algn="tl">
                    <a:srgbClr val="000000"/>
                  </a:outerShdw>
                </a:effectLst>
              </a:rPr>
              <a:t>სტანდარტების შემუშავება</a:t>
            </a:r>
            <a:endParaRPr lang="en-US" sz="2800" b="1" dirty="0">
              <a:solidFill>
                <a:srgbClr val="CC3300"/>
              </a:solidFill>
              <a:effectLst>
                <a:outerShdw blurRad="38100" dist="38100" dir="2700000" algn="tl">
                  <a:srgbClr val="000000"/>
                </a:outerShdw>
              </a:effectLst>
            </a:endParaRPr>
          </a:p>
        </p:txBody>
      </p:sp>
      <p:sp>
        <p:nvSpPr>
          <p:cNvPr id="36867" name="Rectangle 3"/>
          <p:cNvSpPr>
            <a:spLocks noGrp="1" noChangeArrowheads="1"/>
          </p:cNvSpPr>
          <p:nvPr>
            <p:ph type="body" idx="1"/>
          </p:nvPr>
        </p:nvSpPr>
        <p:spPr>
          <a:xfrm>
            <a:off x="395288" y="1341438"/>
            <a:ext cx="8748712" cy="5516562"/>
          </a:xfrm>
        </p:spPr>
        <p:txBody>
          <a:bodyPr>
            <a:normAutofit/>
          </a:bodyPr>
          <a:lstStyle/>
          <a:p>
            <a:pPr>
              <a:defRPr/>
            </a:pPr>
            <a:r>
              <a:rPr lang="ka-GE" sz="2800" b="1" dirty="0"/>
              <a:t>საკონტროლო ნიშნული</a:t>
            </a:r>
            <a:r>
              <a:rPr lang="en-US" sz="2800" b="1" dirty="0"/>
              <a:t>:  </a:t>
            </a:r>
            <a:r>
              <a:rPr lang="ka-GE" sz="2800" b="1" dirty="0"/>
              <a:t>სტანდარტი, როგორც დასახული მიზანი, რომელიც უნდა იქნას მიღწეული</a:t>
            </a:r>
            <a:endParaRPr lang="en-US" sz="2800" b="1" dirty="0">
              <a:solidFill>
                <a:srgbClr val="006600"/>
              </a:solidFill>
            </a:endParaRPr>
          </a:p>
          <a:p>
            <a:pPr eaLnBrk="1" hangingPunct="1">
              <a:defRPr/>
            </a:pPr>
            <a:r>
              <a:rPr lang="ka-GE" sz="2800" b="1" dirty="0">
                <a:solidFill>
                  <a:srgbClr val="960000"/>
                </a:solidFill>
              </a:rPr>
              <a:t>მტკიცებულებეზე დაფუძნებული კვლევები</a:t>
            </a:r>
          </a:p>
          <a:p>
            <a:pPr eaLnBrk="1" hangingPunct="1">
              <a:defRPr/>
            </a:pPr>
            <a:r>
              <a:rPr lang="ka-GE" sz="2800" b="1" dirty="0">
                <a:solidFill>
                  <a:srgbClr val="960000"/>
                </a:solidFill>
              </a:rPr>
              <a:t>მონაცემებზე დამყარებული</a:t>
            </a:r>
            <a:endParaRPr lang="en-US" sz="2800" b="1" dirty="0">
              <a:solidFill>
                <a:srgbClr val="960000"/>
              </a:solidFill>
            </a:endParaRPr>
          </a:p>
          <a:p>
            <a:pPr lvl="1" eaLnBrk="1" hangingPunct="1">
              <a:defRPr/>
            </a:pPr>
            <a:r>
              <a:rPr lang="ka-GE" b="1" dirty="0">
                <a:effectLst>
                  <a:outerShdw blurRad="38100" dist="38100" dir="2700000" algn="tl">
                    <a:srgbClr val="C0C0C0"/>
                  </a:outerShdw>
                </a:effectLst>
              </a:rPr>
              <a:t>საკუთარი შესრულების დონე დროის განმავლობაში</a:t>
            </a:r>
            <a:endParaRPr lang="en-US" b="1" dirty="0">
              <a:effectLst>
                <a:outerShdw blurRad="38100" dist="38100" dir="2700000" algn="tl">
                  <a:srgbClr val="C0C0C0"/>
                </a:outerShdw>
              </a:effectLst>
            </a:endParaRPr>
          </a:p>
          <a:p>
            <a:pPr lvl="1" eaLnBrk="1" hangingPunct="1">
              <a:defRPr/>
            </a:pPr>
            <a:r>
              <a:rPr lang="ka-GE" b="1" dirty="0">
                <a:effectLst>
                  <a:outerShdw blurRad="38100" dist="38100" dir="2700000" algn="tl">
                    <a:srgbClr val="C0C0C0"/>
                  </a:outerShdw>
                </a:effectLst>
              </a:rPr>
              <a:t>სხვა პროვაიდერებთან შედარება</a:t>
            </a:r>
            <a:endParaRPr lang="en-US" b="1" dirty="0">
              <a:effectLst>
                <a:outerShdw blurRad="38100" dist="38100" dir="2700000" algn="tl">
                  <a:srgbClr val="C0C0C0"/>
                </a:outerShdw>
              </a:effectLst>
            </a:endParaRPr>
          </a:p>
          <a:p>
            <a:pPr lvl="1" eaLnBrk="1" hangingPunct="1">
              <a:defRPr/>
            </a:pPr>
            <a:r>
              <a:rPr lang="ka-GE" b="1" dirty="0">
                <a:effectLst>
                  <a:outerShdw blurRad="38100" dist="38100" dir="2700000" algn="tl">
                    <a:srgbClr val="C0C0C0"/>
                  </a:outerShdw>
                </a:effectLst>
              </a:rPr>
              <a:t>შეთანხმების ფორმალური პროცესი</a:t>
            </a:r>
            <a:r>
              <a:rPr lang="en-US" b="1" dirty="0">
                <a:effectLst>
                  <a:outerShdw blurRad="38100" dist="38100" dir="2700000" algn="tl">
                    <a:srgbClr val="C0C0C0"/>
                  </a:outerShdw>
                </a:effectLst>
              </a:rPr>
              <a:t> </a:t>
            </a:r>
            <a:r>
              <a:rPr lang="ka-GE" b="1" dirty="0">
                <a:effectLst>
                  <a:outerShdw blurRad="38100" dist="38100" dir="2700000" algn="tl">
                    <a:srgbClr val="C0C0C0"/>
                  </a:outerShdw>
                </a:effectLst>
              </a:rPr>
              <a:t>მეცნიერული მტკიცებულების გამოყენებით</a:t>
            </a:r>
          </a:p>
          <a:p>
            <a:pPr lvl="1" eaLnBrk="1" hangingPunct="1">
              <a:defRPr/>
            </a:pPr>
            <a:endParaRPr lang="en-US" sz="1400" b="1" dirty="0">
              <a:effectLst>
                <a:outerShdw blurRad="38100" dist="38100" dir="2700000" algn="tl">
                  <a:srgbClr val="C0C0C0"/>
                </a:outerShdw>
              </a:effectLst>
            </a:endParaRPr>
          </a:p>
        </p:txBody>
      </p:sp>
    </p:spTree>
    <p:extLst>
      <p:ext uri="{BB962C8B-B14F-4D97-AF65-F5344CB8AC3E}">
        <p14:creationId xmlns:p14="http://schemas.microsoft.com/office/powerpoint/2010/main" val="392804085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Run Chart</a:t>
            </a:r>
            <a:endParaRPr lang="ka-GE" i="1" dirty="0"/>
          </a:p>
          <a:p>
            <a:r>
              <a:rPr lang="ka-GE" dirty="0"/>
              <a:t>ხარისხის ინსტრუმენტი - გამოიყენება სტრუქტურის, პროცესის და გამოსავალის ტენდნეციების გასაზომად დროში</a:t>
            </a:r>
          </a:p>
          <a:p>
            <a:r>
              <a:rPr lang="en-US" dirty="0"/>
              <a:t>X </a:t>
            </a:r>
            <a:r>
              <a:rPr lang="ka-GE" dirty="0"/>
              <a:t>ღერძი განსაზღვრას დროს</a:t>
            </a:r>
            <a:endParaRPr lang="en-US" dirty="0"/>
          </a:p>
          <a:p>
            <a:r>
              <a:rPr lang="en-US" dirty="0"/>
              <a:t>Y </a:t>
            </a:r>
            <a:r>
              <a:rPr lang="ka-GE" dirty="0"/>
              <a:t>ღერძი - სტრუქტურის, პროცესის ან გამოსავლის ასპექტის საზომი</a:t>
            </a:r>
            <a:endParaRPr lang="en-US" dirty="0"/>
          </a:p>
        </p:txBody>
      </p:sp>
      <p:sp>
        <p:nvSpPr>
          <p:cNvPr id="3" name="Title 2"/>
          <p:cNvSpPr>
            <a:spLocks noGrp="1"/>
          </p:cNvSpPr>
          <p:nvPr>
            <p:ph type="title"/>
          </p:nvPr>
        </p:nvSpPr>
        <p:spPr/>
        <p:txBody>
          <a:bodyPr/>
          <a:lstStyle/>
          <a:p>
            <a:r>
              <a:rPr lang="ka-GE" dirty="0"/>
              <a:t>ტრენდების საზომი</a:t>
            </a:r>
            <a:endParaRPr lang="en-US" dirty="0"/>
          </a:p>
        </p:txBody>
      </p:sp>
    </p:spTree>
    <p:extLst>
      <p:ext uri="{BB962C8B-B14F-4D97-AF65-F5344CB8AC3E}">
        <p14:creationId xmlns:p14="http://schemas.microsoft.com/office/powerpoint/2010/main" val="3174100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57224" y="381000"/>
            <a:ext cx="7561263" cy="576262"/>
          </a:xfrm>
          <a:solidFill>
            <a:schemeClr val="accent1"/>
          </a:solidFill>
        </p:spPr>
        <p:txBody>
          <a:bodyPr/>
          <a:lstStyle/>
          <a:p>
            <a:pPr eaLnBrk="1" hangingPunct="1">
              <a:defRPr/>
            </a:pPr>
            <a:r>
              <a:rPr lang="ka-GE" sz="2800" b="1" dirty="0">
                <a:solidFill>
                  <a:srgbClr val="CC3300"/>
                </a:solidFill>
                <a:effectLst>
                  <a:outerShdw blurRad="38100" dist="38100" dir="2700000" algn="tl">
                    <a:srgbClr val="000000"/>
                  </a:outerShdw>
                </a:effectLst>
              </a:rPr>
              <a:t>სტანდარტების შემუშავება</a:t>
            </a:r>
            <a:endParaRPr lang="en-US" sz="2800" b="1" dirty="0">
              <a:effectLst>
                <a:outerShdw blurRad="38100" dist="38100" dir="2700000" algn="tl">
                  <a:srgbClr val="FFFFFF"/>
                </a:outerShdw>
              </a:effectLst>
            </a:endParaRPr>
          </a:p>
        </p:txBody>
      </p:sp>
      <p:sp>
        <p:nvSpPr>
          <p:cNvPr id="38915" name="Rectangle 3"/>
          <p:cNvSpPr>
            <a:spLocks noGrp="1" noChangeArrowheads="1"/>
          </p:cNvSpPr>
          <p:nvPr>
            <p:ph type="body" idx="1"/>
          </p:nvPr>
        </p:nvSpPr>
        <p:spPr>
          <a:xfrm>
            <a:off x="357158" y="1214422"/>
            <a:ext cx="8061329" cy="5567378"/>
          </a:xfrm>
        </p:spPr>
        <p:txBody>
          <a:bodyPr>
            <a:normAutofit fontScale="92500"/>
          </a:bodyPr>
          <a:lstStyle/>
          <a:p>
            <a:pPr eaLnBrk="1" hangingPunct="1"/>
            <a:r>
              <a:rPr lang="ka-GE" sz="2800" b="1" dirty="0">
                <a:solidFill>
                  <a:srgbClr val="006600"/>
                </a:solidFill>
              </a:rPr>
              <a:t>საკონტროლო</a:t>
            </a:r>
            <a:r>
              <a:rPr lang="en-US" sz="2800" b="1" dirty="0">
                <a:solidFill>
                  <a:srgbClr val="006600"/>
                </a:solidFill>
              </a:rPr>
              <a:t> </a:t>
            </a:r>
            <a:r>
              <a:rPr lang="ka-GE" sz="2800" b="1" dirty="0">
                <a:solidFill>
                  <a:srgbClr val="006600"/>
                </a:solidFill>
              </a:rPr>
              <a:t>(სამიზნე) ნიშნულის დადგენის პროცესი</a:t>
            </a:r>
          </a:p>
          <a:p>
            <a:pPr lvl="1" eaLnBrk="1" hangingPunct="1"/>
            <a:r>
              <a:rPr lang="ka-GE" sz="2400" b="1" dirty="0">
                <a:solidFill>
                  <a:srgbClr val="002060"/>
                </a:solidFill>
              </a:rPr>
              <a:t>უწყვეტი პროცესი, რომელიც ითვალისწინებს სხვა ორგანიზაციების საუკეთესო პრაქტიკების, საუკეთესო მახასიათებლების საკუთარ ორგანიზაციში ადაპტირებას</a:t>
            </a:r>
            <a:endParaRPr lang="en-US" sz="2400" b="1" dirty="0">
              <a:solidFill>
                <a:srgbClr val="002060"/>
              </a:solidFill>
            </a:endParaRPr>
          </a:p>
          <a:p>
            <a:pPr eaLnBrk="1" hangingPunct="1"/>
            <a:r>
              <a:rPr lang="ka-GE" sz="2800" b="1" dirty="0">
                <a:solidFill>
                  <a:srgbClr val="006600"/>
                </a:solidFill>
              </a:rPr>
              <a:t>შესრულების სამიზნე დონეების დადგენა </a:t>
            </a:r>
            <a:endParaRPr lang="en-US" sz="2800" dirty="0">
              <a:solidFill>
                <a:srgbClr val="006600"/>
              </a:solidFill>
            </a:endParaRPr>
          </a:p>
          <a:p>
            <a:pPr lvl="1" eaLnBrk="1" hangingPunct="1"/>
            <a:r>
              <a:rPr lang="ka-GE" sz="2400" b="1" dirty="0">
                <a:solidFill>
                  <a:srgbClr val="002060"/>
                </a:solidFill>
              </a:rPr>
              <a:t>დაინტერესებული მხარეების ჩართვა</a:t>
            </a:r>
            <a:endParaRPr lang="en-US" sz="2400" b="1" dirty="0">
              <a:solidFill>
                <a:srgbClr val="002060"/>
              </a:solidFill>
            </a:endParaRPr>
          </a:p>
          <a:p>
            <a:pPr lvl="1" eaLnBrk="1" hangingPunct="1"/>
            <a:r>
              <a:rPr lang="ka-GE" sz="2400" b="1" dirty="0">
                <a:solidFill>
                  <a:srgbClr val="002060"/>
                </a:solidFill>
              </a:rPr>
              <a:t>უნდა იყოს რეალისტური</a:t>
            </a:r>
            <a:endParaRPr lang="en-US" sz="2400" b="1" dirty="0">
              <a:solidFill>
                <a:srgbClr val="002060"/>
              </a:solidFill>
            </a:endParaRPr>
          </a:p>
          <a:p>
            <a:pPr lvl="1" eaLnBrk="1" hangingPunct="1"/>
            <a:r>
              <a:rPr lang="ka-GE" sz="2400" b="1" dirty="0">
                <a:solidFill>
                  <a:srgbClr val="002060"/>
                </a:solidFill>
              </a:rPr>
              <a:t>შესაბამისობაში უნდა იქნას მოყვანილი გამოცდილებასა და მოლოდინებთან</a:t>
            </a:r>
            <a:endParaRPr lang="en-US" sz="2400" b="1" dirty="0">
              <a:solidFill>
                <a:srgbClr val="002060"/>
              </a:solidFill>
            </a:endParaRPr>
          </a:p>
          <a:p>
            <a:pPr eaLnBrk="1" hangingPunct="1">
              <a:buFontTx/>
              <a:buNone/>
            </a:pPr>
            <a:r>
              <a:rPr lang="en-US" sz="2800" b="1" dirty="0">
                <a:solidFill>
                  <a:srgbClr val="CC3300"/>
                </a:solidFill>
              </a:rPr>
              <a:t>…</a:t>
            </a:r>
            <a:r>
              <a:rPr lang="ka-GE" sz="2800" b="1" dirty="0">
                <a:solidFill>
                  <a:srgbClr val="CC3300"/>
                </a:solidFill>
              </a:rPr>
              <a:t>ეს</a:t>
            </a:r>
            <a:r>
              <a:rPr lang="en-US" sz="2800" b="1" dirty="0">
                <a:solidFill>
                  <a:srgbClr val="CC3300"/>
                </a:solidFill>
              </a:rPr>
              <a:t> “</a:t>
            </a:r>
            <a:r>
              <a:rPr lang="ka-GE" sz="2800" b="1" dirty="0">
                <a:solidFill>
                  <a:srgbClr val="CC3300"/>
                </a:solidFill>
              </a:rPr>
              <a:t>ხელოვნებაა</a:t>
            </a:r>
            <a:r>
              <a:rPr lang="en-US" sz="2800" b="1" dirty="0">
                <a:solidFill>
                  <a:srgbClr val="CC3300"/>
                </a:solidFill>
              </a:rPr>
              <a:t>”…</a:t>
            </a:r>
            <a:r>
              <a:rPr lang="ka-GE" sz="2800" b="1" dirty="0">
                <a:solidFill>
                  <a:srgbClr val="CC3300"/>
                </a:solidFill>
              </a:rPr>
              <a:t>და  სტატისტიკური </a:t>
            </a:r>
            <a:r>
              <a:rPr lang="en-US" sz="2800" b="1" dirty="0">
                <a:solidFill>
                  <a:srgbClr val="CC3300"/>
                </a:solidFill>
              </a:rPr>
              <a:t> </a:t>
            </a:r>
            <a:r>
              <a:rPr lang="ka-GE" sz="2800" b="1" dirty="0">
                <a:solidFill>
                  <a:srgbClr val="CC3300"/>
                </a:solidFill>
              </a:rPr>
              <a:t>ამოცანა.</a:t>
            </a:r>
            <a:endParaRPr lang="en-US" sz="2800" b="1" dirty="0">
              <a:solidFill>
                <a:srgbClr val="CC3300"/>
              </a:solidFill>
            </a:endParaRPr>
          </a:p>
        </p:txBody>
      </p:sp>
    </p:spTree>
    <p:extLst>
      <p:ext uri="{BB962C8B-B14F-4D97-AF65-F5344CB8AC3E}">
        <p14:creationId xmlns:p14="http://schemas.microsoft.com/office/powerpoint/2010/main" val="285914447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1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15">
                                            <p:txEl>
                                              <p:pRg st="5" end="5"/>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89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a-GE" dirty="0"/>
              <a:t>ხარისხის გაუმჯობესების გაზომვა იწყება მიმდინარე მდგომარეობის შეფასებით, რომელსაც ჰქვია საბაზისო მაჩვენებელი</a:t>
            </a:r>
          </a:p>
          <a:p>
            <a:r>
              <a:rPr lang="ka-GE" dirty="0"/>
              <a:t>საბაზისო მაჩვენებელი შეიძლება იყოს რაოდენობრივი ან ხარისხობრივი</a:t>
            </a:r>
          </a:p>
          <a:p>
            <a:pPr marL="109728" indent="0">
              <a:buNone/>
            </a:pPr>
            <a:endParaRPr lang="ka-GE" dirty="0"/>
          </a:p>
          <a:p>
            <a:endParaRPr lang="en-US" dirty="0"/>
          </a:p>
        </p:txBody>
      </p:sp>
      <p:sp>
        <p:nvSpPr>
          <p:cNvPr id="3" name="Title 2"/>
          <p:cNvSpPr>
            <a:spLocks noGrp="1"/>
          </p:cNvSpPr>
          <p:nvPr>
            <p:ph type="title"/>
          </p:nvPr>
        </p:nvSpPr>
        <p:spPr/>
        <p:txBody>
          <a:bodyPr>
            <a:normAutofit/>
          </a:bodyPr>
          <a:lstStyle/>
          <a:p>
            <a:r>
              <a:rPr lang="ka-GE" dirty="0"/>
              <a:t>საბაზისო გაზომვა</a:t>
            </a:r>
            <a:endParaRPr lang="en-US" dirty="0"/>
          </a:p>
        </p:txBody>
      </p:sp>
    </p:spTree>
    <p:extLst>
      <p:ext uri="{BB962C8B-B14F-4D97-AF65-F5344CB8AC3E}">
        <p14:creationId xmlns:p14="http://schemas.microsoft.com/office/powerpoint/2010/main" val="8098225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79932681"/>
              </p:ext>
            </p:extLst>
          </p:nvPr>
        </p:nvGraphicFramePr>
        <p:xfrm>
          <a:off x="152399" y="1295400"/>
          <a:ext cx="8915401" cy="4751070"/>
        </p:xfrm>
        <a:graphic>
          <a:graphicData uri="http://schemas.openxmlformats.org/drawingml/2006/table">
            <a:tbl>
              <a:tblPr firstRow="1" bandRow="1">
                <a:tableStyleId>{5C22544A-7EE6-4342-B048-85BDC9FD1C3A}</a:tableStyleId>
              </a:tblPr>
              <a:tblGrid>
                <a:gridCol w="4044950">
                  <a:extLst>
                    <a:ext uri="{9D8B030D-6E8A-4147-A177-3AD203B41FA5}">
                      <a16:colId xmlns:a16="http://schemas.microsoft.com/office/drawing/2014/main" val="20000"/>
                    </a:ext>
                  </a:extLst>
                </a:gridCol>
                <a:gridCol w="3879851">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370840">
                <a:tc>
                  <a:txBody>
                    <a:bodyPr/>
                    <a:lstStyle/>
                    <a:p>
                      <a:pPr algn="ctr" fontAlgn="ctr"/>
                      <a:r>
                        <a:rPr lang="ka-GE" sz="1400" b="1" i="0" u="none" strike="noStrike" dirty="0">
                          <a:solidFill>
                            <a:srgbClr val="000000"/>
                          </a:solidFill>
                          <a:effectLst/>
                          <a:latin typeface="Calibri"/>
                        </a:rPr>
                        <a:t>ეროვნული ინდიკატორი და სამიზნე მაჩვენებელი</a:t>
                      </a:r>
                    </a:p>
                  </a:txBody>
                  <a:tcPr marL="9525" marR="9525" marT="9525" marB="0" anchor="ctr"/>
                </a:tc>
                <a:tc>
                  <a:txBody>
                    <a:bodyPr/>
                    <a:lstStyle/>
                    <a:p>
                      <a:pPr algn="ctr" fontAlgn="ctr"/>
                      <a:r>
                        <a:rPr lang="ka-GE" sz="1400" b="1" i="0" u="none" strike="noStrike" dirty="0">
                          <a:solidFill>
                            <a:srgbClr val="000000"/>
                          </a:solidFill>
                          <a:effectLst/>
                          <a:latin typeface="Calibri"/>
                        </a:rPr>
                        <a:t>ეროვნული ინდიკატორი და საბაზისო მაჩვენებელი</a:t>
                      </a:r>
                    </a:p>
                  </a:txBody>
                  <a:tcPr marL="9525" marR="9525" marT="9525" marB="0" anchor="ctr"/>
                </a:tc>
                <a:tc>
                  <a:txBody>
                    <a:bodyPr/>
                    <a:lstStyle/>
                    <a:p>
                      <a:pPr algn="ctr" fontAlgn="ctr"/>
                      <a:r>
                        <a:rPr lang="ka-GE" sz="1400" b="1" i="0" u="none" strike="noStrike">
                          <a:solidFill>
                            <a:srgbClr val="000000"/>
                          </a:solidFill>
                          <a:effectLst/>
                          <a:latin typeface="Calibri"/>
                        </a:rPr>
                        <a:t>მონაცემთა წყარო</a:t>
                      </a:r>
                    </a:p>
                  </a:txBody>
                  <a:tcPr marL="9525" marR="9525" marT="9525" marB="0" anchor="ctr"/>
                </a:tc>
                <a:extLst>
                  <a:ext uri="{0D108BD9-81ED-4DB2-BD59-A6C34878D82A}">
                    <a16:rowId xmlns:a16="http://schemas.microsoft.com/office/drawing/2014/main" val="10000"/>
                  </a:ext>
                </a:extLst>
              </a:tr>
              <a:tr h="370840">
                <a:tc>
                  <a:txBody>
                    <a:bodyPr/>
                    <a:lstStyle/>
                    <a:p>
                      <a:pPr algn="l" fontAlgn="t"/>
                      <a:r>
                        <a:rPr lang="ka-GE" sz="1400" b="0" i="0" u="none" strike="noStrike">
                          <a:solidFill>
                            <a:srgbClr val="000000"/>
                          </a:solidFill>
                          <a:effectLst/>
                          <a:latin typeface="Calibri"/>
                        </a:rPr>
                        <a:t>3.1.1: დედათა სიკვდილიანობის მაჩვენებელი:</a:t>
                      </a:r>
                      <a:br>
                        <a:rPr lang="ka-GE" sz="1400" b="0" i="0" u="none" strike="noStrike">
                          <a:solidFill>
                            <a:srgbClr val="000000"/>
                          </a:solidFill>
                          <a:effectLst/>
                          <a:latin typeface="Calibri"/>
                        </a:rPr>
                      </a:br>
                      <a:r>
                        <a:rPr lang="ka-GE" sz="1400" b="0" i="0" u="none" strike="noStrike">
                          <a:solidFill>
                            <a:srgbClr val="000000"/>
                          </a:solidFill>
                          <a:effectLst/>
                          <a:latin typeface="Calibri"/>
                        </a:rPr>
                        <a:t> </a:t>
                      </a:r>
                      <a:r>
                        <a:rPr lang="ka-GE" sz="1400" b="1" i="0" u="none" strike="noStrike">
                          <a:solidFill>
                            <a:srgbClr val="000000"/>
                          </a:solidFill>
                          <a:effectLst/>
                          <a:latin typeface="Calibri"/>
                        </a:rPr>
                        <a:t>სამიზნე: 12 შემთხვევა 100,000 ცოცხალშობილ ბავშვზე</a:t>
                      </a:r>
                      <a:endParaRPr lang="ka-GE" sz="1400" b="0" i="0" u="none" strike="noStrike">
                        <a:solidFill>
                          <a:srgbClr val="000000"/>
                        </a:solidFill>
                        <a:effectLst/>
                        <a:latin typeface="Calibri"/>
                      </a:endParaRPr>
                    </a:p>
                  </a:txBody>
                  <a:tcPr marL="9525" marR="9525" marT="9525" marB="0"/>
                </a:tc>
                <a:tc>
                  <a:txBody>
                    <a:bodyPr/>
                    <a:lstStyle/>
                    <a:p>
                      <a:pPr algn="l" fontAlgn="t"/>
                      <a:r>
                        <a:rPr lang="ka-GE" sz="1400" b="0" i="0" u="none" strike="noStrike">
                          <a:solidFill>
                            <a:srgbClr val="000000"/>
                          </a:solidFill>
                          <a:effectLst/>
                          <a:latin typeface="Calibri"/>
                        </a:rPr>
                        <a:t>3.1.1 დედათა სიკვდილიანობის მაჩვენებელი:</a:t>
                      </a:r>
                      <a:br>
                        <a:rPr lang="ka-GE" sz="1400" b="0" i="0" u="none" strike="noStrike">
                          <a:solidFill>
                            <a:srgbClr val="000000"/>
                          </a:solidFill>
                          <a:effectLst/>
                          <a:latin typeface="Calibri"/>
                        </a:rPr>
                      </a:br>
                      <a:r>
                        <a:rPr lang="ka-GE" sz="1400" b="1" i="0" u="none" strike="noStrike">
                          <a:solidFill>
                            <a:srgbClr val="000000"/>
                          </a:solidFill>
                          <a:effectLst/>
                          <a:latin typeface="Calibri"/>
                        </a:rPr>
                        <a:t>2015 წელი: 32 შემთხვევა 100,000 ცოცხალშობილზე</a:t>
                      </a:r>
                      <a:br>
                        <a:rPr lang="ka-GE" sz="1400" b="1" i="0" u="none" strike="noStrike">
                          <a:solidFill>
                            <a:srgbClr val="000000"/>
                          </a:solidFill>
                          <a:effectLst/>
                          <a:latin typeface="Calibri"/>
                        </a:rPr>
                      </a:br>
                      <a:endParaRPr lang="ka-GE" sz="1400" b="0" i="0" u="none" strike="noStrike">
                        <a:solidFill>
                          <a:srgbClr val="000000"/>
                        </a:solidFill>
                        <a:effectLst/>
                        <a:latin typeface="Calibri"/>
                      </a:endParaRPr>
                    </a:p>
                  </a:txBody>
                  <a:tcPr marL="9525" marR="9525" marT="9525" marB="0"/>
                </a:tc>
                <a:tc>
                  <a:txBody>
                    <a:bodyPr/>
                    <a:lstStyle/>
                    <a:p>
                      <a:pPr algn="l" fontAlgn="ctr"/>
                      <a:r>
                        <a:rPr lang="en-US" sz="1400" b="0" i="0" u="none" strike="noStrike" dirty="0">
                          <a:solidFill>
                            <a:srgbClr val="000000"/>
                          </a:solidFill>
                          <a:effectLst/>
                          <a:latin typeface="Calibri"/>
                        </a:rPr>
                        <a:t>NCDC</a:t>
                      </a:r>
                      <a:endParaRPr lang="ka-GE" sz="14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370840">
                <a:tc>
                  <a:txBody>
                    <a:bodyPr/>
                    <a:lstStyle/>
                    <a:p>
                      <a:pPr algn="l" fontAlgn="t"/>
                      <a:r>
                        <a:rPr lang="ka-GE" sz="1400" b="0" i="0" u="none" strike="noStrike">
                          <a:solidFill>
                            <a:srgbClr val="000000"/>
                          </a:solidFill>
                          <a:effectLst/>
                          <a:latin typeface="Calibri"/>
                        </a:rPr>
                        <a:t>3.1.2: კვალიფიციური ჯანდაცვის პერსონალის მიერ მიღებული მშობიარობათა ხვედრითი წილი: </a:t>
                      </a:r>
                      <a:r>
                        <a:rPr lang="ka-GE" sz="1400" b="1" i="0" u="none" strike="noStrike">
                          <a:solidFill>
                            <a:srgbClr val="000000"/>
                          </a:solidFill>
                          <a:effectLst/>
                          <a:latin typeface="Calibri"/>
                        </a:rPr>
                        <a:t>100%</a:t>
                      </a:r>
                      <a:endParaRPr lang="ka-GE" sz="1400" b="0" i="0" u="none" strike="noStrike">
                        <a:solidFill>
                          <a:srgbClr val="000000"/>
                        </a:solidFill>
                        <a:effectLst/>
                        <a:latin typeface="Calibri"/>
                      </a:endParaRPr>
                    </a:p>
                  </a:txBody>
                  <a:tcPr marL="9525" marR="9525" marT="9525" marB="0"/>
                </a:tc>
                <a:tc>
                  <a:txBody>
                    <a:bodyPr/>
                    <a:lstStyle/>
                    <a:p>
                      <a:pPr algn="l" fontAlgn="t"/>
                      <a:r>
                        <a:rPr lang="ka-GE" sz="1400" b="0" i="0" u="none" strike="noStrike">
                          <a:solidFill>
                            <a:srgbClr val="000000"/>
                          </a:solidFill>
                          <a:effectLst/>
                          <a:latin typeface="Calibri"/>
                        </a:rPr>
                        <a:t>3.1.2: კვალიფიციური ჯანდაცვის პერსონალის მიერ მიღებული მშობიარობათა ხვედრითი წილი:</a:t>
                      </a:r>
                      <a:br>
                        <a:rPr lang="ka-GE" sz="1400" b="0" i="0" u="none" strike="noStrike">
                          <a:solidFill>
                            <a:srgbClr val="000000"/>
                          </a:solidFill>
                          <a:effectLst/>
                          <a:latin typeface="Calibri"/>
                        </a:rPr>
                      </a:br>
                      <a:r>
                        <a:rPr lang="ka-GE" sz="1400" b="1" i="0" u="none" strike="noStrike">
                          <a:solidFill>
                            <a:srgbClr val="000000"/>
                          </a:solidFill>
                          <a:effectLst/>
                          <a:latin typeface="Calibri"/>
                        </a:rPr>
                        <a:t>2015 წელი: 100%</a:t>
                      </a:r>
                      <a:endParaRPr lang="ka-GE" sz="1400" b="0" i="0" u="none" strike="noStrike">
                        <a:solidFill>
                          <a:srgbClr val="000000"/>
                        </a:solidFill>
                        <a:effectLst/>
                        <a:latin typeface="Calibri"/>
                      </a:endParaRPr>
                    </a:p>
                  </a:txBody>
                  <a:tcPr marL="9525" marR="9525" marT="9525" marB="0"/>
                </a:tc>
                <a:tc>
                  <a:txBody>
                    <a:bodyPr/>
                    <a:lstStyle/>
                    <a:p>
                      <a:pPr algn="l" fontAlgn="ctr"/>
                      <a:r>
                        <a:rPr lang="en-US" sz="1400" b="0" i="0" u="none" strike="noStrike">
                          <a:solidFill>
                            <a:srgbClr val="000000"/>
                          </a:solidFill>
                          <a:effectLst/>
                          <a:latin typeface="Calibri"/>
                        </a:rPr>
                        <a:t>NCDC</a:t>
                      </a:r>
                      <a:endParaRPr lang="ka-GE" sz="14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370840">
                <a:tc>
                  <a:txBody>
                    <a:bodyPr/>
                    <a:lstStyle/>
                    <a:p>
                      <a:pPr algn="l" fontAlgn="t"/>
                      <a:r>
                        <a:rPr lang="ka-GE" sz="1400" b="0" i="0" u="none" strike="noStrike">
                          <a:solidFill>
                            <a:srgbClr val="000000"/>
                          </a:solidFill>
                          <a:effectLst/>
                          <a:latin typeface="Calibri"/>
                        </a:rPr>
                        <a:t>3.2.1: 5 წლამდე ბავშვთა  სიკვდილიანობის მაჩვენებელი:</a:t>
                      </a:r>
                      <a:br>
                        <a:rPr lang="ka-GE" sz="1400" b="0" i="0" u="none" strike="noStrike">
                          <a:solidFill>
                            <a:srgbClr val="000000"/>
                          </a:solidFill>
                          <a:effectLst/>
                          <a:latin typeface="Calibri"/>
                        </a:rPr>
                      </a:br>
                      <a:r>
                        <a:rPr lang="ka-GE" sz="1400" b="1" i="0" u="none" strike="noStrike">
                          <a:solidFill>
                            <a:srgbClr val="000000"/>
                          </a:solidFill>
                          <a:effectLst/>
                          <a:latin typeface="Calibri"/>
                        </a:rPr>
                        <a:t>სამიზნე: 6, 1000 ცოცხალშობილ ბავშვზე</a:t>
                      </a:r>
                      <a:endParaRPr lang="ka-GE" sz="1400" b="0" i="0" u="none" strike="noStrike">
                        <a:solidFill>
                          <a:srgbClr val="000000"/>
                        </a:solidFill>
                        <a:effectLst/>
                        <a:latin typeface="Calibri"/>
                      </a:endParaRPr>
                    </a:p>
                  </a:txBody>
                  <a:tcPr marL="9525" marR="9525" marT="9525" marB="0"/>
                </a:tc>
                <a:tc>
                  <a:txBody>
                    <a:bodyPr/>
                    <a:lstStyle/>
                    <a:p>
                      <a:pPr algn="l" fontAlgn="t"/>
                      <a:r>
                        <a:rPr lang="ka-GE" sz="1400" b="0" i="0" u="none" strike="noStrike">
                          <a:solidFill>
                            <a:srgbClr val="000000"/>
                          </a:solidFill>
                          <a:effectLst/>
                          <a:latin typeface="Calibri"/>
                        </a:rPr>
                        <a:t>3.2.1 5 წლამდე ბავშვთა  სიკვდილიანობის მაჩვენებელი:</a:t>
                      </a:r>
                      <a:br>
                        <a:rPr lang="ka-GE" sz="1400" b="0" i="0" u="none" strike="noStrike">
                          <a:solidFill>
                            <a:srgbClr val="000000"/>
                          </a:solidFill>
                          <a:effectLst/>
                          <a:latin typeface="Calibri"/>
                        </a:rPr>
                      </a:br>
                      <a:r>
                        <a:rPr lang="ka-GE" sz="1400" b="1" i="0" u="none" strike="noStrike">
                          <a:solidFill>
                            <a:srgbClr val="000000"/>
                          </a:solidFill>
                          <a:effectLst/>
                          <a:latin typeface="Calibri"/>
                        </a:rPr>
                        <a:t> 2015 წელი: 10.2, 1000 ცოცხალშობილ ბავშვზე</a:t>
                      </a:r>
                      <a:br>
                        <a:rPr lang="ka-GE" sz="1400" b="1" i="0" u="none" strike="noStrike">
                          <a:solidFill>
                            <a:srgbClr val="000000"/>
                          </a:solidFill>
                          <a:effectLst/>
                          <a:latin typeface="Calibri"/>
                        </a:rPr>
                      </a:br>
                      <a:endParaRPr lang="ka-GE" sz="1400" b="0" i="0" u="none" strike="noStrike">
                        <a:solidFill>
                          <a:srgbClr val="000000"/>
                        </a:solidFill>
                        <a:effectLst/>
                        <a:latin typeface="Calibri"/>
                      </a:endParaRPr>
                    </a:p>
                  </a:txBody>
                  <a:tcPr marL="9525" marR="9525" marT="9525" marB="0"/>
                </a:tc>
                <a:tc>
                  <a:txBody>
                    <a:bodyPr/>
                    <a:lstStyle/>
                    <a:p>
                      <a:pPr algn="l" fontAlgn="ctr"/>
                      <a:r>
                        <a:rPr lang="en-US" sz="1400" b="0" i="0" u="none" strike="noStrike">
                          <a:solidFill>
                            <a:srgbClr val="000000"/>
                          </a:solidFill>
                          <a:effectLst/>
                          <a:latin typeface="Calibri"/>
                        </a:rPr>
                        <a:t>NCDC</a:t>
                      </a:r>
                      <a:endParaRPr lang="ka-GE" sz="1400" b="0" i="0" u="none" strike="noStrike" dirty="0">
                        <a:solidFill>
                          <a:srgbClr val="000000"/>
                        </a:solidFill>
                        <a:effectLst/>
                        <a:latin typeface="Calibri"/>
                      </a:endParaRPr>
                    </a:p>
                  </a:txBody>
                  <a:tcPr marL="9525" marR="9525" marT="9525" marB="0"/>
                </a:tc>
                <a:extLst>
                  <a:ext uri="{0D108BD9-81ED-4DB2-BD59-A6C34878D82A}">
                    <a16:rowId xmlns:a16="http://schemas.microsoft.com/office/drawing/2014/main" val="10003"/>
                  </a:ext>
                </a:extLst>
              </a:tr>
              <a:tr h="370840">
                <a:tc>
                  <a:txBody>
                    <a:bodyPr/>
                    <a:lstStyle/>
                    <a:p>
                      <a:pPr algn="l" fontAlgn="t"/>
                      <a:r>
                        <a:rPr lang="ka-GE" sz="1400" b="0" i="0" u="none" strike="noStrike">
                          <a:solidFill>
                            <a:srgbClr val="000000"/>
                          </a:solidFill>
                          <a:effectLst/>
                          <a:latin typeface="Calibri"/>
                        </a:rPr>
                        <a:t>3.2.2: ნეონატალური სიკვდილიანობის მაჩვენებელი:</a:t>
                      </a:r>
                      <a:br>
                        <a:rPr lang="ka-GE" sz="1400" b="0" i="0" u="none" strike="noStrike">
                          <a:solidFill>
                            <a:srgbClr val="000000"/>
                          </a:solidFill>
                          <a:effectLst/>
                          <a:latin typeface="Calibri"/>
                        </a:rPr>
                      </a:br>
                      <a:r>
                        <a:rPr lang="ka-GE" sz="1400" b="1" i="0" u="none" strike="noStrike">
                          <a:solidFill>
                            <a:srgbClr val="000000"/>
                          </a:solidFill>
                          <a:effectLst/>
                          <a:latin typeface="Calibri"/>
                        </a:rPr>
                        <a:t>სამიზნე: 5, 1000 ცოცხალშობილ ბავშვზე</a:t>
                      </a:r>
                      <a:endParaRPr lang="ka-GE" sz="1400" b="0" i="0" u="none" strike="noStrike">
                        <a:solidFill>
                          <a:srgbClr val="000000"/>
                        </a:solidFill>
                        <a:effectLst/>
                        <a:latin typeface="Calibri"/>
                      </a:endParaRPr>
                    </a:p>
                  </a:txBody>
                  <a:tcPr marL="9525" marR="9525" marT="9525" marB="0"/>
                </a:tc>
                <a:tc>
                  <a:txBody>
                    <a:bodyPr/>
                    <a:lstStyle/>
                    <a:p>
                      <a:pPr algn="l" fontAlgn="t"/>
                      <a:r>
                        <a:rPr lang="ka-GE" sz="1400" b="0" i="0" u="none" strike="noStrike">
                          <a:solidFill>
                            <a:srgbClr val="000000"/>
                          </a:solidFill>
                          <a:effectLst/>
                          <a:latin typeface="Calibri"/>
                        </a:rPr>
                        <a:t>3.2.2 ნეონატალური სიკვდილიანობის მაჩვენებელი:</a:t>
                      </a:r>
                      <a:br>
                        <a:rPr lang="ka-GE" sz="1400" b="0" i="0" u="none" strike="noStrike">
                          <a:solidFill>
                            <a:srgbClr val="000000"/>
                          </a:solidFill>
                          <a:effectLst/>
                          <a:latin typeface="Calibri"/>
                        </a:rPr>
                      </a:br>
                      <a:r>
                        <a:rPr lang="ka-GE" sz="1400" b="1" i="0" u="none" strike="noStrike">
                          <a:solidFill>
                            <a:srgbClr val="000000"/>
                          </a:solidFill>
                          <a:effectLst/>
                          <a:latin typeface="Calibri"/>
                        </a:rPr>
                        <a:t> 2015 წელი: 6.1, 1000 ცოცხალშობილ ბავშვზე </a:t>
                      </a:r>
                      <a:endParaRPr lang="ka-GE" sz="1400" b="0" i="0" u="none" strike="noStrike">
                        <a:solidFill>
                          <a:srgbClr val="000000"/>
                        </a:solidFill>
                        <a:effectLst/>
                        <a:latin typeface="Calibri"/>
                      </a:endParaRPr>
                    </a:p>
                  </a:txBody>
                  <a:tcPr marL="9525" marR="9525" marT="9525" marB="0"/>
                </a:tc>
                <a:tc>
                  <a:txBody>
                    <a:bodyPr/>
                    <a:lstStyle/>
                    <a:p>
                      <a:pPr algn="l" fontAlgn="ctr"/>
                      <a:r>
                        <a:rPr lang="en-US" sz="1400" b="0" i="0" u="none" strike="noStrike">
                          <a:solidFill>
                            <a:srgbClr val="000000"/>
                          </a:solidFill>
                          <a:effectLst/>
                          <a:latin typeface="Calibri"/>
                        </a:rPr>
                        <a:t>NCDC</a:t>
                      </a:r>
                      <a:endParaRPr lang="ka-GE" sz="1400" b="0" i="0" u="none" strike="noStrike" dirty="0">
                        <a:solidFill>
                          <a:srgbClr val="000000"/>
                        </a:solidFill>
                        <a:effectLst/>
                        <a:latin typeface="Calibri"/>
                      </a:endParaRPr>
                    </a:p>
                  </a:txBody>
                  <a:tcPr marL="9525" marR="9525" marT="9525" marB="0"/>
                </a:tc>
                <a:extLst>
                  <a:ext uri="{0D108BD9-81ED-4DB2-BD59-A6C34878D82A}">
                    <a16:rowId xmlns:a16="http://schemas.microsoft.com/office/drawing/2014/main" val="10004"/>
                  </a:ext>
                </a:extLst>
              </a:tr>
              <a:tr h="370840">
                <a:tc>
                  <a:txBody>
                    <a:bodyPr/>
                    <a:lstStyle/>
                    <a:p>
                      <a:pPr algn="l" fontAlgn="t"/>
                      <a:r>
                        <a:rPr lang="ka-GE" sz="1400" b="0" i="0" u="none" strike="noStrike">
                          <a:solidFill>
                            <a:srgbClr val="000000"/>
                          </a:solidFill>
                          <a:effectLst/>
                          <a:latin typeface="Calibri"/>
                        </a:rPr>
                        <a:t>3.2.2.1: იმ დედათა პროცენტული რ-ბა, რომელთაც მიიღეს დედასა და ჩვილზე პოსტნატალური ზრუნვა სახლში ან სამედიცინო დაწესებულებაში, მშობიარობიდან ორ დღეში</a:t>
                      </a:r>
                      <a:r>
                        <a:rPr lang="ka-GE" sz="1400" b="1" i="0" u="none" strike="noStrike">
                          <a:solidFill>
                            <a:srgbClr val="000000"/>
                          </a:solidFill>
                          <a:effectLst/>
                          <a:latin typeface="Calibri"/>
                        </a:rPr>
                        <a:t> (1+ ვიზიტი) (სამიზნე: 90%)</a:t>
                      </a:r>
                      <a:endParaRPr lang="ka-GE" sz="1400" b="0" i="0" u="none" strike="noStrike">
                        <a:solidFill>
                          <a:srgbClr val="000000"/>
                        </a:solidFill>
                        <a:effectLst/>
                        <a:latin typeface="Calibri"/>
                      </a:endParaRPr>
                    </a:p>
                  </a:txBody>
                  <a:tcPr marL="9525" marR="9525" marT="9525" marB="0"/>
                </a:tc>
                <a:tc>
                  <a:txBody>
                    <a:bodyPr/>
                    <a:lstStyle/>
                    <a:p>
                      <a:pPr algn="l" fontAlgn="t"/>
                      <a:r>
                        <a:rPr lang="ka-GE" sz="1400" b="0" i="0" u="none" strike="noStrike">
                          <a:solidFill>
                            <a:srgbClr val="000000"/>
                          </a:solidFill>
                          <a:effectLst/>
                          <a:latin typeface="Calibri"/>
                        </a:rPr>
                        <a:t>3.2.2.1 საბაზისო მონაცემი ხელმისაწვდომი იქნება </a:t>
                      </a:r>
                      <a:r>
                        <a:rPr lang="ka-GE" sz="1400" b="1" i="0" u="none" strike="noStrike">
                          <a:solidFill>
                            <a:srgbClr val="000000"/>
                          </a:solidFill>
                          <a:effectLst/>
                          <a:latin typeface="Calibri"/>
                        </a:rPr>
                        <a:t>2021 წლის</a:t>
                      </a:r>
                      <a:r>
                        <a:rPr lang="ka-GE" sz="1400" b="0" i="0" u="none" strike="noStrike">
                          <a:solidFill>
                            <a:srgbClr val="000000"/>
                          </a:solidFill>
                          <a:effectLst/>
                          <a:latin typeface="Calibri"/>
                        </a:rPr>
                        <a:t> ბოლოსთვის</a:t>
                      </a:r>
                    </a:p>
                  </a:txBody>
                  <a:tcPr marL="9525" marR="9525" marT="9525" marB="0"/>
                </a:tc>
                <a:tc>
                  <a:txBody>
                    <a:bodyPr/>
                    <a:lstStyle/>
                    <a:p>
                      <a:pPr algn="l" fontAlgn="ctr"/>
                      <a:r>
                        <a:rPr lang="en-US" sz="1400" b="0" i="0" u="none" strike="noStrike" dirty="0">
                          <a:solidFill>
                            <a:srgbClr val="000000"/>
                          </a:solidFill>
                          <a:effectLst/>
                          <a:latin typeface="Calibri"/>
                        </a:rPr>
                        <a:t>NCDC</a:t>
                      </a:r>
                      <a:endParaRPr lang="ka-GE" sz="1400" b="0" i="0" u="none" strike="noStrike" dirty="0">
                        <a:solidFill>
                          <a:srgbClr val="000000"/>
                        </a:solidFill>
                        <a:effectLst/>
                        <a:latin typeface="Calibri"/>
                      </a:endParaRPr>
                    </a:p>
                  </a:txBody>
                  <a:tcPr marL="9525" marR="9525" marT="9525" marB="0"/>
                </a:tc>
                <a:extLst>
                  <a:ext uri="{0D108BD9-81ED-4DB2-BD59-A6C34878D82A}">
                    <a16:rowId xmlns:a16="http://schemas.microsoft.com/office/drawing/2014/main" val="10005"/>
                  </a:ext>
                </a:extLst>
              </a:tr>
            </a:tbl>
          </a:graphicData>
        </a:graphic>
      </p:graphicFrame>
      <p:sp>
        <p:nvSpPr>
          <p:cNvPr id="3" name="Title 2"/>
          <p:cNvSpPr>
            <a:spLocks noGrp="1"/>
          </p:cNvSpPr>
          <p:nvPr>
            <p:ph type="title"/>
          </p:nvPr>
        </p:nvSpPr>
        <p:spPr/>
        <p:txBody>
          <a:bodyPr>
            <a:normAutofit fontScale="90000"/>
          </a:bodyPr>
          <a:lstStyle/>
          <a:p>
            <a:r>
              <a:rPr lang="ka-GE" dirty="0"/>
              <a:t>მდრდადი განვითარების მე-3 მიზანი</a:t>
            </a:r>
            <a:endParaRPr lang="en-US" dirty="0"/>
          </a:p>
        </p:txBody>
      </p:sp>
    </p:spTree>
    <p:extLst>
      <p:ext uri="{BB962C8B-B14F-4D97-AF65-F5344CB8AC3E}">
        <p14:creationId xmlns:p14="http://schemas.microsoft.com/office/powerpoint/2010/main" val="42155161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ka-GE" dirty="0"/>
          </a:p>
          <a:p>
            <a:r>
              <a:rPr lang="ka-GE" dirty="0"/>
              <a:t>სტრუქტურის შეფასების ინდიკატორები</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9128666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1403865"/>
            <a:ext cx="2286000" cy="17525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საავადმყოფოები,</a:t>
            </a:r>
          </a:p>
          <a:p>
            <a:pPr algn="ctr"/>
            <a:r>
              <a:rPr lang="ka-GE" dirty="0"/>
              <a:t>ექიმები,</a:t>
            </a:r>
          </a:p>
          <a:p>
            <a:pPr algn="ctr"/>
            <a:r>
              <a:rPr lang="ka-GE" dirty="0"/>
              <a:t>ამბულატორიები,</a:t>
            </a:r>
          </a:p>
          <a:p>
            <a:pPr algn="ctr"/>
            <a:r>
              <a:rPr lang="ka-GE" dirty="0"/>
              <a:t>გადამზადებული პერსონალი....</a:t>
            </a:r>
            <a:endParaRPr lang="en-US" dirty="0"/>
          </a:p>
        </p:txBody>
      </p:sp>
      <p:sp>
        <p:nvSpPr>
          <p:cNvPr id="5" name="Rectangle 4"/>
          <p:cNvSpPr/>
          <p:nvPr/>
        </p:nvSpPr>
        <p:spPr>
          <a:xfrm>
            <a:off x="2895600" y="1397334"/>
            <a:ext cx="3429000" cy="17591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მიზანმიმართული, ეფექტური, ეთიკური, რელევანტური, სამართლიანი, კოორდინირებული და სოციალურად მისაღები მომსახურება</a:t>
            </a:r>
            <a:endParaRPr lang="en-US" dirty="0"/>
          </a:p>
        </p:txBody>
      </p:sp>
      <p:sp>
        <p:nvSpPr>
          <p:cNvPr id="6" name="Rectangle 5"/>
          <p:cNvSpPr/>
          <p:nvPr/>
        </p:nvSpPr>
        <p:spPr>
          <a:xfrm>
            <a:off x="6851469" y="1397335"/>
            <a:ext cx="2286000" cy="1759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სიკვდილიანობა, ავადმყოფობა</a:t>
            </a:r>
            <a:r>
              <a:rPr lang="en-US" dirty="0"/>
              <a:t> (</a:t>
            </a:r>
            <a:r>
              <a:rPr lang="ka-GE" dirty="0"/>
              <a:t>ჯანმრთელობის სტატუსი), პაციენტის უსაფრთხება</a:t>
            </a:r>
            <a:endParaRPr lang="en-US" dirty="0"/>
          </a:p>
        </p:txBody>
      </p:sp>
      <p:cxnSp>
        <p:nvCxnSpPr>
          <p:cNvPr id="8" name="Straight Arrow Connector 7"/>
          <p:cNvCxnSpPr>
            <a:stCxn id="4" idx="3"/>
            <a:endCxn id="5" idx="1"/>
          </p:cNvCxnSpPr>
          <p:nvPr/>
        </p:nvCxnSpPr>
        <p:spPr>
          <a:xfrm flipV="1">
            <a:off x="2362200" y="2276900"/>
            <a:ext cx="533400" cy="326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6324600" y="2242066"/>
            <a:ext cx="533400" cy="326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628900" y="2280166"/>
            <a:ext cx="0" cy="15621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6591300" y="2242066"/>
            <a:ext cx="0" cy="15621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219200" y="3804166"/>
            <a:ext cx="2743200" cy="1754326"/>
          </a:xfrm>
          <a:prstGeom prst="rect">
            <a:avLst/>
          </a:prstGeom>
          <a:noFill/>
        </p:spPr>
        <p:txBody>
          <a:bodyPr wrap="square" rtlCol="0">
            <a:spAutoFit/>
          </a:bodyPr>
          <a:lstStyle/>
          <a:p>
            <a:pPr algn="ctr"/>
            <a:r>
              <a:rPr lang="ka-GE" b="1" dirty="0">
                <a:solidFill>
                  <a:srgbClr val="C00000"/>
                </a:solidFill>
                <a:effectLst>
                  <a:outerShdw blurRad="38100" dist="38100" dir="2700000" algn="tl">
                    <a:srgbClr val="000000">
                      <a:alpha val="43137"/>
                    </a:srgbClr>
                  </a:outerShdw>
                </a:effectLst>
              </a:rPr>
              <a:t>სისტემის მახასიათებლები</a:t>
            </a:r>
          </a:p>
          <a:p>
            <a:pPr algn="ctr"/>
            <a:r>
              <a:rPr lang="ka-GE" b="1" dirty="0">
                <a:effectLst>
                  <a:outerShdw blurRad="38100" dist="38100" dir="2700000" algn="tl">
                    <a:srgbClr val="000000">
                      <a:alpha val="43137"/>
                    </a:srgbClr>
                  </a:outerShdw>
                </a:effectLst>
              </a:rPr>
              <a:t>ხელმისაწვდომობა ფინანსური, გეოგრაფიული, დროული </a:t>
            </a:r>
            <a:endParaRPr lang="en-US" b="1" dirty="0">
              <a:effectLst>
                <a:outerShdw blurRad="38100" dist="38100" dir="2700000" algn="tl">
                  <a:srgbClr val="000000">
                    <a:alpha val="43137"/>
                  </a:srgbClr>
                </a:outerShdw>
              </a:effectLst>
            </a:endParaRPr>
          </a:p>
        </p:txBody>
      </p:sp>
      <p:sp>
        <p:nvSpPr>
          <p:cNvPr id="16" name="TextBox 15"/>
          <p:cNvSpPr txBox="1"/>
          <p:nvPr/>
        </p:nvSpPr>
        <p:spPr>
          <a:xfrm>
            <a:off x="5143500" y="3771900"/>
            <a:ext cx="2705100" cy="1477328"/>
          </a:xfrm>
          <a:prstGeom prst="rect">
            <a:avLst/>
          </a:prstGeom>
          <a:noFill/>
        </p:spPr>
        <p:txBody>
          <a:bodyPr wrap="square" rtlCol="0">
            <a:spAutoFit/>
          </a:bodyPr>
          <a:lstStyle/>
          <a:p>
            <a:pPr algn="ctr"/>
            <a:r>
              <a:rPr lang="ka-GE" b="1" dirty="0">
                <a:solidFill>
                  <a:srgbClr val="C00000"/>
                </a:solidFill>
                <a:effectLst>
                  <a:outerShdw blurRad="38100" dist="38100" dir="2700000" algn="tl">
                    <a:srgbClr val="000000">
                      <a:alpha val="43137"/>
                    </a:srgbClr>
                  </a:outerShdw>
                </a:effectLst>
              </a:rPr>
              <a:t>პაციენტის მახასიათებლები</a:t>
            </a:r>
          </a:p>
          <a:p>
            <a:pPr algn="ctr"/>
            <a:r>
              <a:rPr lang="ka-GE" b="1" dirty="0">
                <a:effectLst>
                  <a:outerShdw blurRad="38100" dist="38100" dir="2700000" algn="tl">
                    <a:srgbClr val="000000">
                      <a:alpha val="43137"/>
                    </a:srgbClr>
                  </a:outerShdw>
                </a:effectLst>
              </a:rPr>
              <a:t>დაავადების სიმძიმე, ასაკი, თანმხლები დაავადებები</a:t>
            </a:r>
            <a:endParaRPr lang="en-US" b="1" dirty="0">
              <a:effectLst>
                <a:outerShdw blurRad="38100" dist="38100" dir="2700000" algn="tl">
                  <a:srgbClr val="000000">
                    <a:alpha val="43137"/>
                  </a:srgbClr>
                </a:outerShdw>
              </a:effectLst>
            </a:endParaRPr>
          </a:p>
        </p:txBody>
      </p:sp>
      <p:sp>
        <p:nvSpPr>
          <p:cNvPr id="17" name="Rectangle 5"/>
          <p:cNvSpPr>
            <a:spLocks noChangeArrowheads="1"/>
          </p:cNvSpPr>
          <p:nvPr/>
        </p:nvSpPr>
        <p:spPr bwMode="auto">
          <a:xfrm>
            <a:off x="-1" y="6494363"/>
            <a:ext cx="913746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ru-RU" altLang="en-US" sz="1400" dirty="0"/>
              <a:t>source: Hopkins: Measuring the quality of medical care, Royal College of Physicians of London, 1991</a:t>
            </a:r>
          </a:p>
        </p:txBody>
      </p:sp>
      <p:sp>
        <p:nvSpPr>
          <p:cNvPr id="18" name="TextBox 17"/>
          <p:cNvSpPr txBox="1"/>
          <p:nvPr/>
        </p:nvSpPr>
        <p:spPr>
          <a:xfrm>
            <a:off x="228600" y="794266"/>
            <a:ext cx="1659429" cy="400110"/>
          </a:xfrm>
          <a:prstGeom prst="rect">
            <a:avLst/>
          </a:prstGeom>
          <a:noFill/>
        </p:spPr>
        <p:txBody>
          <a:bodyPr wrap="none" rtlCol="0">
            <a:spAutoFit/>
          </a:bodyPr>
          <a:lstStyle/>
          <a:p>
            <a:r>
              <a:rPr lang="ka-GE" sz="2000" b="1" dirty="0">
                <a:solidFill>
                  <a:srgbClr val="C00000"/>
                </a:solidFill>
                <a:effectLst>
                  <a:outerShdw blurRad="38100" dist="38100" dir="2700000" algn="tl">
                    <a:srgbClr val="000000">
                      <a:alpha val="43137"/>
                    </a:srgbClr>
                  </a:outerShdw>
                </a:effectLst>
              </a:rPr>
              <a:t>სტრუქტურა</a:t>
            </a:r>
            <a:endParaRPr lang="en-US" sz="2000" b="1" dirty="0">
              <a:solidFill>
                <a:srgbClr val="C00000"/>
              </a:solidFill>
              <a:effectLst>
                <a:outerShdw blurRad="38100" dist="38100" dir="2700000" algn="tl">
                  <a:srgbClr val="000000">
                    <a:alpha val="43137"/>
                  </a:srgbClr>
                </a:outerShdw>
              </a:effectLst>
            </a:endParaRPr>
          </a:p>
        </p:txBody>
      </p:sp>
      <p:sp>
        <p:nvSpPr>
          <p:cNvPr id="19" name="TextBox 18"/>
          <p:cNvSpPr txBox="1"/>
          <p:nvPr/>
        </p:nvSpPr>
        <p:spPr>
          <a:xfrm>
            <a:off x="3812757" y="762000"/>
            <a:ext cx="1330743" cy="400110"/>
          </a:xfrm>
          <a:prstGeom prst="rect">
            <a:avLst/>
          </a:prstGeom>
          <a:noFill/>
        </p:spPr>
        <p:txBody>
          <a:bodyPr wrap="square" rtlCol="0">
            <a:spAutoFit/>
          </a:bodyPr>
          <a:lstStyle/>
          <a:p>
            <a:pPr algn="ctr"/>
            <a:r>
              <a:rPr lang="ka-GE" sz="2000" b="1" dirty="0">
                <a:solidFill>
                  <a:srgbClr val="C00000"/>
                </a:solidFill>
                <a:effectLst>
                  <a:outerShdw blurRad="38100" dist="38100" dir="2700000" algn="tl">
                    <a:srgbClr val="000000">
                      <a:alpha val="43137"/>
                    </a:srgbClr>
                  </a:outerShdw>
                </a:effectLst>
              </a:rPr>
              <a:t>პროცესი</a:t>
            </a:r>
            <a:endParaRPr lang="en-US" sz="2000" b="1" dirty="0">
              <a:solidFill>
                <a:srgbClr val="C00000"/>
              </a:solidFill>
              <a:effectLst>
                <a:outerShdw blurRad="38100" dist="38100" dir="2700000" algn="tl">
                  <a:srgbClr val="000000">
                    <a:alpha val="43137"/>
                  </a:srgbClr>
                </a:outerShdw>
              </a:effectLst>
            </a:endParaRPr>
          </a:p>
        </p:txBody>
      </p:sp>
      <p:sp>
        <p:nvSpPr>
          <p:cNvPr id="20" name="TextBox 19"/>
          <p:cNvSpPr txBox="1"/>
          <p:nvPr/>
        </p:nvSpPr>
        <p:spPr>
          <a:xfrm>
            <a:off x="7239000" y="794266"/>
            <a:ext cx="1586303" cy="400110"/>
          </a:xfrm>
          <a:prstGeom prst="rect">
            <a:avLst/>
          </a:prstGeom>
          <a:noFill/>
        </p:spPr>
        <p:txBody>
          <a:bodyPr wrap="square" rtlCol="0">
            <a:spAutoFit/>
          </a:bodyPr>
          <a:lstStyle/>
          <a:p>
            <a:pPr algn="ctr"/>
            <a:r>
              <a:rPr lang="ka-GE" sz="2000" b="1" dirty="0">
                <a:solidFill>
                  <a:srgbClr val="C00000"/>
                </a:solidFill>
                <a:effectLst>
                  <a:outerShdw blurRad="38100" dist="38100" dir="2700000" algn="tl">
                    <a:srgbClr val="000000">
                      <a:alpha val="43137"/>
                    </a:srgbClr>
                  </a:outerShdw>
                </a:effectLst>
              </a:rPr>
              <a:t>გამოსავალი</a:t>
            </a:r>
            <a:endParaRPr lang="en-US" sz="2000" b="1" dirty="0">
              <a:solidFill>
                <a:srgbClr val="C00000"/>
              </a:solidFill>
              <a:effectLst>
                <a:outerShdw blurRad="38100" dist="38100" dir="2700000" algn="tl">
                  <a:srgbClr val="000000">
                    <a:alpha val="43137"/>
                  </a:srgbClr>
                </a:outerShdw>
              </a:effectLst>
            </a:endParaRPr>
          </a:p>
        </p:txBody>
      </p:sp>
      <p:sp>
        <p:nvSpPr>
          <p:cNvPr id="22" name="Action Button: Forward or Next 21">
            <a:hlinkClick r:id="rId2" action="ppaction://hlinksldjump" highlightClick="1"/>
          </p:cNvPr>
          <p:cNvSpPr/>
          <p:nvPr/>
        </p:nvSpPr>
        <p:spPr>
          <a:xfrm>
            <a:off x="2133600" y="3023116"/>
            <a:ext cx="228600" cy="25348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ction Button: Forward or Next 22">
            <a:hlinkClick r:id="rId3" action="ppaction://hlinksldjump" highlightClick="1"/>
          </p:cNvPr>
          <p:cNvSpPr/>
          <p:nvPr/>
        </p:nvSpPr>
        <p:spPr>
          <a:xfrm>
            <a:off x="5943600" y="3023116"/>
            <a:ext cx="323850" cy="25348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ction Button: Forward or Next 23">
            <a:hlinkClick r:id="rId4" action="ppaction://hlinksldjump" highlightClick="1"/>
          </p:cNvPr>
          <p:cNvSpPr/>
          <p:nvPr/>
        </p:nvSpPr>
        <p:spPr>
          <a:xfrm>
            <a:off x="8825303" y="3023116"/>
            <a:ext cx="312165" cy="25348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ction Button: Back or Previous 24">
            <a:hlinkClick r:id="rId5" action="ppaction://hlinksldjump" highlightClick="1"/>
          </p:cNvPr>
          <p:cNvSpPr/>
          <p:nvPr/>
        </p:nvSpPr>
        <p:spPr>
          <a:xfrm>
            <a:off x="8610600" y="5943600"/>
            <a:ext cx="370785" cy="3048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69105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normAutofit/>
          </a:bodyPr>
          <a:lstStyle/>
          <a:p>
            <a:r>
              <a:rPr lang="ka-GE" altLang="en-US" sz="3200" dirty="0">
                <a:latin typeface="AcadNusx" pitchFamily="2" charset="0"/>
              </a:rPr>
              <a:t>ექიმთა შემფასებელი კრიტერიუმები</a:t>
            </a:r>
            <a:endParaRPr lang="ru-RU" altLang="en-US" sz="3200" dirty="0">
              <a:latin typeface="AcadNusx" pitchFamily="2" charset="0"/>
            </a:endParaRPr>
          </a:p>
        </p:txBody>
      </p:sp>
      <p:sp>
        <p:nvSpPr>
          <p:cNvPr id="132099" name="Rectangle 3"/>
          <p:cNvSpPr>
            <a:spLocks noGrp="1" noChangeArrowheads="1"/>
          </p:cNvSpPr>
          <p:nvPr>
            <p:ph type="body" idx="1"/>
          </p:nvPr>
        </p:nvSpPr>
        <p:spPr/>
        <p:txBody>
          <a:bodyPr>
            <a:normAutofit lnSpcReduction="10000"/>
          </a:bodyPr>
          <a:lstStyle/>
          <a:p>
            <a:pPr marL="609600" indent="-609600">
              <a:buFontTx/>
              <a:buAutoNum type="arabicPeriod"/>
            </a:pPr>
            <a:r>
              <a:rPr lang="ka-GE" altLang="en-US" dirty="0">
                <a:latin typeface="AcadNusx" pitchFamily="2" charset="0"/>
              </a:rPr>
              <a:t>ხარისხი: მკურნალობის ადექვატურობა, გაიდლაინები, </a:t>
            </a:r>
          </a:p>
          <a:p>
            <a:pPr marL="609600" indent="-609600">
              <a:buFontTx/>
              <a:buAutoNum type="arabicPeriod"/>
            </a:pPr>
            <a:r>
              <a:rPr lang="ka-GE" altLang="en-US" dirty="0">
                <a:latin typeface="AcadNusx" pitchFamily="2" charset="0"/>
              </a:rPr>
              <a:t>მოტივაციის დონე- უსგ, სტრუქტურა</a:t>
            </a:r>
          </a:p>
          <a:p>
            <a:pPr marL="609600" indent="-609600">
              <a:buFontTx/>
              <a:buAutoNum type="arabicPeriod"/>
            </a:pPr>
            <a:r>
              <a:rPr lang="ka-GE" altLang="en-US" dirty="0">
                <a:latin typeface="AcadNusx" pitchFamily="2" charset="0"/>
              </a:rPr>
              <a:t>პროდუქტიულობა (ამბულატორიულ პაციენტთა რაოდენობა, თანხა – დანახარჯი)</a:t>
            </a:r>
          </a:p>
          <a:p>
            <a:pPr marL="609600" indent="-609600">
              <a:buFontTx/>
              <a:buAutoNum type="arabicPeriod"/>
            </a:pPr>
            <a:r>
              <a:rPr lang="ka-GE" altLang="en-US" dirty="0">
                <a:latin typeface="AcadNusx" pitchFamily="2" charset="0"/>
              </a:rPr>
              <a:t>დისციპლინა</a:t>
            </a:r>
            <a:endParaRPr lang="en-US" altLang="en-US" dirty="0">
              <a:latin typeface="AcadNusx" pitchFamily="2" charset="0"/>
            </a:endParaRPr>
          </a:p>
          <a:p>
            <a:pPr marL="609600" indent="-609600">
              <a:buFontTx/>
              <a:buAutoNum type="arabicPeriod"/>
            </a:pPr>
            <a:r>
              <a:rPr lang="ka-GE" altLang="en-US" dirty="0">
                <a:solidFill>
                  <a:srgbClr val="FF0000"/>
                </a:solidFill>
                <a:latin typeface="AcadNusx" pitchFamily="2" charset="0"/>
              </a:rPr>
              <a:t>კვალიფიკაცია</a:t>
            </a:r>
          </a:p>
          <a:p>
            <a:pPr marL="609600" indent="-609600">
              <a:buFontTx/>
              <a:buAutoNum type="arabicPeriod"/>
            </a:pPr>
            <a:r>
              <a:rPr lang="ka-GE" altLang="en-US" dirty="0">
                <a:solidFill>
                  <a:srgbClr val="FF0000"/>
                </a:solidFill>
                <a:latin typeface="AcadNusx" pitchFamily="2" charset="0"/>
              </a:rPr>
              <a:t>პასუხისმგებლობა</a:t>
            </a:r>
          </a:p>
          <a:p>
            <a:pPr marL="609600" indent="-609600">
              <a:buFontTx/>
              <a:buAutoNum type="arabicPeriod"/>
            </a:pPr>
            <a:endParaRPr lang="ka-GE" altLang="en-US" dirty="0">
              <a:solidFill>
                <a:srgbClr val="FF0000"/>
              </a:solidFill>
              <a:latin typeface="AcadNusx" pitchFamily="2" charset="0"/>
            </a:endParaRPr>
          </a:p>
          <a:p>
            <a:pPr marL="609600" indent="-609600">
              <a:buFontTx/>
              <a:buNone/>
            </a:pPr>
            <a:endParaRPr lang="en-US" altLang="en-US" dirty="0">
              <a:latin typeface="AcadNusx" pitchFamily="2" charset="0"/>
            </a:endParaRPr>
          </a:p>
          <a:p>
            <a:pPr marL="609600" indent="-609600">
              <a:buFontTx/>
              <a:buAutoNum type="arabicPeriod"/>
            </a:pPr>
            <a:endParaRPr lang="en-US" altLang="en-US" dirty="0">
              <a:latin typeface="AcadNusx" pitchFamily="2" charset="0"/>
            </a:endParaRPr>
          </a:p>
          <a:p>
            <a:pPr marL="609600" indent="-609600">
              <a:buFontTx/>
              <a:buAutoNum type="arabicPeriod"/>
            </a:pPr>
            <a:endParaRPr lang="ru-RU" altLang="en-US" i="1" dirty="0"/>
          </a:p>
        </p:txBody>
      </p:sp>
    </p:spTree>
    <p:extLst>
      <p:ext uri="{BB962C8B-B14F-4D97-AF65-F5344CB8AC3E}">
        <p14:creationId xmlns:p14="http://schemas.microsoft.com/office/powerpoint/2010/main" val="29033694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ka-GE" dirty="0"/>
              <a:t>ექიმთა რაოდენობა 100000 მოსახლეზე</a:t>
            </a:r>
          </a:p>
          <a:p>
            <a:r>
              <a:rPr lang="ka-GE" dirty="0"/>
              <a:t>ექთანთა რაოდენობა 100000 მოსახლეზე</a:t>
            </a:r>
          </a:p>
          <a:p>
            <a:r>
              <a:rPr lang="ka-GE" dirty="0"/>
              <a:t>ექიმთა და ექთანთა თანაფარდობა</a:t>
            </a:r>
          </a:p>
          <a:p>
            <a:r>
              <a:rPr lang="ka-GE" dirty="0"/>
              <a:t>ექიმის დატვირთვის მაჩვენებელი: მაგ. ექიმის მიერ გასინჯული პაციენტები დღის განმავლობაში,</a:t>
            </a:r>
            <a:endParaRPr lang="en-US" dirty="0"/>
          </a:p>
          <a:p>
            <a:r>
              <a:rPr lang="ka-GE" dirty="0"/>
              <a:t> მოგროვილი უწვეტი სამედიცინო განათლების კრედიტქულები წელიწადში</a:t>
            </a:r>
          </a:p>
          <a:p>
            <a:r>
              <a:rPr lang="ka-GE" dirty="0"/>
              <a:t>დაგვიანებების/ადრე წასვლის/დისციპლინარული სასჯელის რაოდენობა წელიწადში</a:t>
            </a:r>
          </a:p>
          <a:p>
            <a:endParaRPr lang="en-US" dirty="0"/>
          </a:p>
        </p:txBody>
      </p:sp>
      <p:sp>
        <p:nvSpPr>
          <p:cNvPr id="3" name="Title 2"/>
          <p:cNvSpPr>
            <a:spLocks noGrp="1"/>
          </p:cNvSpPr>
          <p:nvPr>
            <p:ph type="title"/>
          </p:nvPr>
        </p:nvSpPr>
        <p:spPr/>
        <p:txBody>
          <a:bodyPr>
            <a:normAutofit fontScale="90000"/>
          </a:bodyPr>
          <a:lstStyle/>
          <a:p>
            <a:r>
              <a:rPr lang="ka-GE" dirty="0"/>
              <a:t>ადამიანური რესურსების შეფასების ინდიკატორები</a:t>
            </a:r>
            <a:endParaRPr lang="en-US" dirty="0"/>
          </a:p>
        </p:txBody>
      </p:sp>
    </p:spTree>
    <p:extLst>
      <p:ext uri="{BB962C8B-B14F-4D97-AF65-F5344CB8AC3E}">
        <p14:creationId xmlns:p14="http://schemas.microsoft.com/office/powerpoint/2010/main" val="40018807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a:extLst>
                  <a:ext uri="{FF2B5EF4-FFF2-40B4-BE49-F238E27FC236}">
                    <a16:creationId xmlns:a16="http://schemas.microsoft.com/office/drawing/2014/main" id="{D2918BFE-7561-4A49-9E76-E34875283E3F}"/>
                  </a:ext>
                </a:extLst>
              </p:cNvPr>
              <p:cNvSpPr>
                <a:spLocks noGrp="1"/>
              </p:cNvSpPr>
              <p:nvPr>
                <p:ph idx="1"/>
              </p:nvPr>
            </p:nvSpPr>
            <p:spPr/>
            <p:txBody>
              <a:bodyPr/>
              <a:lstStyle/>
              <a:p>
                <a:pPr>
                  <a:spcBef>
                    <a:spcPts val="1200"/>
                  </a:spcBef>
                </a:pPr>
                <a:r>
                  <a:rPr lang="ka-GE" sz="2600" dirty="0"/>
                  <a:t>ექიმები/ექთნების რაოდენობა 100,000 მოსახლეზე </a:t>
                </a:r>
                <a:endParaRPr lang="en-US" sz="2600" dirty="0"/>
              </a:p>
              <a:p>
                <a:pPr marL="109728" indent="0" algn="ctr">
                  <a:spcBef>
                    <a:spcPts val="1200"/>
                  </a:spcBef>
                  <a:buNone/>
                </a:pPr>
                <a:r>
                  <a:rPr lang="ka-GE" dirty="0"/>
                  <a:t>=</a:t>
                </a:r>
                <a14:m>
                  <m:oMath xmlns:m="http://schemas.openxmlformats.org/officeDocument/2006/math">
                    <m:f>
                      <m:fPr>
                        <m:ctrlPr>
                          <a:rPr lang="en-US" i="1">
                            <a:latin typeface="Cambria Math" panose="02040503050406030204" pitchFamily="18" charset="0"/>
                          </a:rPr>
                        </m:ctrlPr>
                      </m:fPr>
                      <m:num>
                        <m:r>
                          <a:rPr lang="ka-GE" i="1">
                            <a:latin typeface="Cambria Math"/>
                          </a:rPr>
                          <m:t>ექიმების / ექთნების რაოდენობა</m:t>
                        </m:r>
                      </m:num>
                      <m:den>
                        <m:r>
                          <a:rPr lang="ka-GE" i="1">
                            <a:latin typeface="Cambria Math"/>
                          </a:rPr>
                          <m:t>მოსახლეობის რაოდენობა</m:t>
                        </m:r>
                      </m:den>
                    </m:f>
                  </m:oMath>
                </a14:m>
                <a:r>
                  <a:rPr lang="en-US" dirty="0"/>
                  <a:t>X 100,000</a:t>
                </a:r>
                <a:endParaRPr lang="ka-GE" dirty="0"/>
              </a:p>
              <a:p>
                <a:pPr marL="109728" indent="0" algn="ctr">
                  <a:spcBef>
                    <a:spcPts val="1200"/>
                  </a:spcBef>
                  <a:buNone/>
                </a:pPr>
                <a:endParaRPr lang="en-US" dirty="0"/>
              </a:p>
              <a:p>
                <a:endParaRPr lang="en-US" dirty="0"/>
              </a:p>
            </p:txBody>
          </p:sp>
        </mc:Choice>
        <mc:Fallback xmlns="">
          <p:sp>
            <p:nvSpPr>
              <p:cNvPr id="2" name="Content Placeholder 1">
                <a:extLst>
                  <a:ext uri="{FF2B5EF4-FFF2-40B4-BE49-F238E27FC236}">
                    <a16:creationId xmlns:a16="http://schemas.microsoft.com/office/drawing/2014/main" id="{D2918BFE-7561-4A49-9E76-E34875283E3F}"/>
                  </a:ext>
                </a:extLst>
              </p:cNvPr>
              <p:cNvSpPr>
                <a:spLocks noGrp="1" noRot="1" noChangeAspect="1" noMove="1" noResize="1" noEditPoints="1" noAdjustHandles="1" noChangeArrowheads="1" noChangeShapeType="1" noTextEdit="1"/>
              </p:cNvSpPr>
              <p:nvPr>
                <p:ph idx="1"/>
              </p:nvPr>
            </p:nvSpPr>
            <p:spPr>
              <a:blipFill>
                <a:blip r:embed="rId2"/>
                <a:stretch>
                  <a:fillRect t="-1120"/>
                </a:stretch>
              </a:blipFill>
            </p:spPr>
            <p:txBody>
              <a:bodyPr/>
              <a:lstStyle/>
              <a:p>
                <a:r>
                  <a:rPr lang="en-US">
                    <a:noFill/>
                  </a:rPr>
                  <a:t> </a:t>
                </a:r>
              </a:p>
            </p:txBody>
          </p:sp>
        </mc:Fallback>
      </mc:AlternateContent>
      <p:sp>
        <p:nvSpPr>
          <p:cNvPr id="3" name="Title 2">
            <a:extLst>
              <a:ext uri="{FF2B5EF4-FFF2-40B4-BE49-F238E27FC236}">
                <a16:creationId xmlns:a16="http://schemas.microsoft.com/office/drawing/2014/main" id="{1AC7BF62-86D4-924D-B895-9B96EA86B926}"/>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6976397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2564EAA-04D6-DB45-8834-945DFE6065AD}"/>
              </a:ext>
            </a:extLst>
          </p:cNvPr>
          <p:cNvGraphicFramePr>
            <a:graphicFrameLocks noGrp="1"/>
          </p:cNvGraphicFramePr>
          <p:nvPr>
            <p:ph idx="1"/>
          </p:nvPr>
        </p:nvGraphicFramePr>
        <p:xfrm>
          <a:off x="1630680" y="2127091"/>
          <a:ext cx="5882640" cy="3234055"/>
        </p:xfrm>
        <a:graphic>
          <a:graphicData uri="http://schemas.openxmlformats.org/drawingml/2006/table">
            <a:tbl>
              <a:tblPr firstRow="1" firstCol="1" bandRow="1">
                <a:tableStyleId>{5C22544A-7EE6-4342-B048-85BDC9FD1C3A}</a:tableStyleId>
              </a:tblPr>
              <a:tblGrid>
                <a:gridCol w="5882640">
                  <a:extLst>
                    <a:ext uri="{9D8B030D-6E8A-4147-A177-3AD203B41FA5}">
                      <a16:colId xmlns:a16="http://schemas.microsoft.com/office/drawing/2014/main" val="2399086820"/>
                    </a:ext>
                  </a:extLst>
                </a:gridCol>
              </a:tblGrid>
              <a:tr h="3234055">
                <a:tc>
                  <a:txBody>
                    <a:bodyPr/>
                    <a:lstStyle/>
                    <a:p>
                      <a:pPr algn="ctr">
                        <a:spcAft>
                          <a:spcPts val="0"/>
                        </a:spcAft>
                      </a:pPr>
                      <a:endParaRPr lang="en-US" sz="1000"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4096434915"/>
                  </a:ext>
                </a:extLst>
              </a:tr>
            </a:tbl>
          </a:graphicData>
        </a:graphic>
      </p:graphicFrame>
      <p:sp>
        <p:nvSpPr>
          <p:cNvPr id="3" name="Title 2">
            <a:extLst>
              <a:ext uri="{FF2B5EF4-FFF2-40B4-BE49-F238E27FC236}">
                <a16:creationId xmlns:a16="http://schemas.microsoft.com/office/drawing/2014/main" id="{42527991-DDC3-044D-BE2B-B5C99DAA9902}"/>
              </a:ext>
            </a:extLst>
          </p:cNvPr>
          <p:cNvSpPr>
            <a:spLocks noGrp="1"/>
          </p:cNvSpPr>
          <p:nvPr>
            <p:ph type="title"/>
          </p:nvPr>
        </p:nvSpPr>
        <p:spPr/>
        <p:txBody>
          <a:bodyPr>
            <a:noAutofit/>
          </a:bodyPr>
          <a:lstStyle/>
          <a:p>
            <a:pPr algn="ctr"/>
            <a:r>
              <a:rPr lang="ka-GE" sz="2800" dirty="0">
                <a:effectLst/>
              </a:rPr>
              <a:t>მოსახლეობის პროფესიულად აქტიური ექიმებით და ექთნებით უზრუნველყოფის მაჩვენებლები, საქართველო</a:t>
            </a:r>
            <a:endParaRPr lang="en-US" sz="2800" dirty="0"/>
          </a:p>
        </p:txBody>
      </p:sp>
      <p:graphicFrame>
        <p:nvGraphicFramePr>
          <p:cNvPr id="5" name="Chart 4">
            <a:extLst>
              <a:ext uri="{FF2B5EF4-FFF2-40B4-BE49-F238E27FC236}">
                <a16:creationId xmlns:a16="http://schemas.microsoft.com/office/drawing/2014/main" id="{15144B76-6561-664E-87A2-00EC39006D50}"/>
              </a:ext>
            </a:extLst>
          </p:cNvPr>
          <p:cNvGraphicFramePr/>
          <p:nvPr>
            <p:extLst>
              <p:ext uri="{D42A27DB-BD31-4B8C-83A1-F6EECF244321}">
                <p14:modId xmlns:p14="http://schemas.microsoft.com/office/powerpoint/2010/main" val="4064946181"/>
              </p:ext>
            </p:extLst>
          </p:nvPr>
        </p:nvGraphicFramePr>
        <p:xfrm>
          <a:off x="609600" y="1676400"/>
          <a:ext cx="8000999"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47783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8553F7-1FBC-B247-9FD3-5D9B5A6803DE}"/>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4F4E6F94-A933-CC4A-8C87-8343F12FA7CC}"/>
              </a:ext>
            </a:extLst>
          </p:cNvPr>
          <p:cNvSpPr>
            <a:spLocks noGrp="1"/>
          </p:cNvSpPr>
          <p:nvPr>
            <p:ph type="title"/>
          </p:nvPr>
        </p:nvSpPr>
        <p:spPr/>
        <p:txBody>
          <a:bodyPr>
            <a:noAutofit/>
          </a:bodyPr>
          <a:lstStyle/>
          <a:p>
            <a:r>
              <a:rPr lang="en-US" sz="2800" dirty="0" err="1">
                <a:effectLst/>
              </a:rPr>
              <a:t>ექთნების</a:t>
            </a:r>
            <a:r>
              <a:rPr lang="en-US" sz="2800" dirty="0">
                <a:effectLst/>
              </a:rPr>
              <a:t> </a:t>
            </a:r>
            <a:r>
              <a:rPr lang="en-US" sz="2800" dirty="0" err="1">
                <a:effectLst/>
              </a:rPr>
              <a:t>რაოდენობის</a:t>
            </a:r>
            <a:r>
              <a:rPr lang="en-US" sz="2800" dirty="0">
                <a:effectLst/>
              </a:rPr>
              <a:t> </a:t>
            </a:r>
            <a:r>
              <a:rPr lang="en-US" sz="2800" dirty="0" err="1">
                <a:effectLst/>
              </a:rPr>
              <a:t>ექიმების</a:t>
            </a:r>
            <a:r>
              <a:rPr lang="en-US" sz="2800" dirty="0">
                <a:effectLst/>
              </a:rPr>
              <a:t> </a:t>
            </a:r>
            <a:r>
              <a:rPr lang="en-US" sz="2800" dirty="0" err="1">
                <a:effectLst/>
              </a:rPr>
              <a:t>რაოდენობასთან</a:t>
            </a:r>
            <a:r>
              <a:rPr lang="en-US" sz="2800" dirty="0">
                <a:effectLst/>
              </a:rPr>
              <a:t> </a:t>
            </a:r>
            <a:r>
              <a:rPr lang="en-US" sz="2800" dirty="0" err="1">
                <a:effectLst/>
              </a:rPr>
              <a:t>შეფარდება</a:t>
            </a:r>
            <a:r>
              <a:rPr lang="ka-GE" sz="2800" dirty="0">
                <a:effectLst/>
              </a:rPr>
              <a:t>, საქართველო</a:t>
            </a:r>
            <a:endParaRPr lang="en-US" sz="2800" dirty="0"/>
          </a:p>
        </p:txBody>
      </p:sp>
      <p:pic>
        <p:nvPicPr>
          <p:cNvPr id="4" name="Picture 3">
            <a:extLst>
              <a:ext uri="{FF2B5EF4-FFF2-40B4-BE49-F238E27FC236}">
                <a16:creationId xmlns:a16="http://schemas.microsoft.com/office/drawing/2014/main" id="{196CE052-C878-EA4E-A8B2-595FCB6CF6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62000" y="1417639"/>
            <a:ext cx="7467600" cy="4373562"/>
          </a:xfrm>
          <a:prstGeom prst="rect">
            <a:avLst/>
          </a:prstGeom>
          <a:noFill/>
          <a:ln>
            <a:noFill/>
          </a:ln>
        </p:spPr>
      </p:pic>
    </p:spTree>
    <p:extLst>
      <p:ext uri="{BB962C8B-B14F-4D97-AF65-F5344CB8AC3E}">
        <p14:creationId xmlns:p14="http://schemas.microsoft.com/office/powerpoint/2010/main" val="3306808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p:txBody>
          <a:bodyPr>
            <a:noAutofit/>
          </a:bodyPr>
          <a:lstStyle/>
          <a:p>
            <a:r>
              <a:rPr lang="ka-GE" sz="2800" dirty="0"/>
              <a:t>სიცოცხლის მოსალოდნელი ხანგრძლივობა</a:t>
            </a:r>
            <a:endParaRPr lang="en-US" sz="2800" dirty="0"/>
          </a:p>
        </p:txBody>
      </p:sp>
    </p:spTree>
    <p:extLst>
      <p:ext uri="{BB962C8B-B14F-4D97-AF65-F5344CB8AC3E}">
        <p14:creationId xmlns:p14="http://schemas.microsoft.com/office/powerpoint/2010/main" val="15100241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14D82F-26F6-A242-853E-75D9DE9CF839}"/>
              </a:ext>
            </a:extLst>
          </p:cNvPr>
          <p:cNvSpPr>
            <a:spLocks noGrp="1"/>
          </p:cNvSpPr>
          <p:nvPr>
            <p:ph idx="1"/>
          </p:nvPr>
        </p:nvSpPr>
        <p:spPr>
          <a:xfrm>
            <a:off x="457200" y="1752600"/>
            <a:ext cx="8229600" cy="4525963"/>
          </a:xfrm>
        </p:spPr>
        <p:txBody>
          <a:bodyPr>
            <a:normAutofit fontScale="92500" lnSpcReduction="20000"/>
          </a:bodyPr>
          <a:lstStyle/>
          <a:p>
            <a:r>
              <a:rPr lang="ka-GE" dirty="0"/>
              <a:t>ინფრასტრუქტურის მდგომარეობა</a:t>
            </a:r>
          </a:p>
          <a:p>
            <a:r>
              <a:rPr lang="ka-GE" dirty="0"/>
              <a:t>შესაბამისობა ქვეყნის სტანდარტებთან (სამშენებლო, სამედიცინო...)</a:t>
            </a:r>
          </a:p>
          <a:p>
            <a:r>
              <a:rPr lang="ka-GE" dirty="0"/>
              <a:t>აპარატურის ექსპლუატაციის ვადა და </a:t>
            </a:r>
            <a:r>
              <a:rPr lang="ka-GE" dirty="0">
                <a:solidFill>
                  <a:srgbClr val="FF0000"/>
                </a:solidFill>
              </a:rPr>
              <a:t>მისი დროული ცვლილება</a:t>
            </a:r>
            <a:r>
              <a:rPr lang="ka-GE" dirty="0"/>
              <a:t>, ცვეთა...</a:t>
            </a:r>
          </a:p>
          <a:p>
            <a:r>
              <a:rPr lang="ka-GE" dirty="0">
                <a:solidFill>
                  <a:srgbClr val="FF0000"/>
                </a:solidFill>
              </a:rPr>
              <a:t>აპარატურის ტექნიკური მოვლა...</a:t>
            </a:r>
          </a:p>
          <a:p>
            <a:r>
              <a:rPr lang="ka-GE" dirty="0"/>
              <a:t>მარაგების რაოდენობა, ხარისხი, ფასი</a:t>
            </a:r>
          </a:p>
          <a:p>
            <a:r>
              <a:rPr lang="ka-GE" dirty="0">
                <a:solidFill>
                  <a:srgbClr val="FF0000"/>
                </a:solidFill>
              </a:rPr>
              <a:t>სახარჯი მასალების მწარმოებელი და ვადები</a:t>
            </a:r>
          </a:p>
          <a:p>
            <a:r>
              <a:rPr lang="ka-GE" dirty="0">
                <a:solidFill>
                  <a:srgbClr val="FF0000"/>
                </a:solidFill>
              </a:rPr>
              <a:t>კლინიკისთვის მარაგების სწრაფი ჩანაცვლების შესაძლებლობა</a:t>
            </a:r>
          </a:p>
          <a:p>
            <a:pPr marL="109728" indent="0">
              <a:buNone/>
            </a:pPr>
            <a:endParaRPr lang="en-US" dirty="0"/>
          </a:p>
        </p:txBody>
      </p:sp>
      <p:sp>
        <p:nvSpPr>
          <p:cNvPr id="3" name="Title 2">
            <a:extLst>
              <a:ext uri="{FF2B5EF4-FFF2-40B4-BE49-F238E27FC236}">
                <a16:creationId xmlns:a16="http://schemas.microsoft.com/office/drawing/2014/main" id="{3419B35E-8EC7-8A45-9DF7-5E88DF41474D}"/>
              </a:ext>
            </a:extLst>
          </p:cNvPr>
          <p:cNvSpPr>
            <a:spLocks noGrp="1"/>
          </p:cNvSpPr>
          <p:nvPr>
            <p:ph type="title"/>
          </p:nvPr>
        </p:nvSpPr>
        <p:spPr/>
        <p:txBody>
          <a:bodyPr>
            <a:normAutofit fontScale="90000"/>
          </a:bodyPr>
          <a:lstStyle/>
          <a:p>
            <a:r>
              <a:rPr lang="ka-GE" dirty="0"/>
              <a:t>ინფრასტრუქტურის, აპარატურის შეფასების კერიტერიუმები</a:t>
            </a:r>
            <a:endParaRPr lang="en-US" dirty="0"/>
          </a:p>
        </p:txBody>
      </p:sp>
    </p:spTree>
    <p:extLst>
      <p:ext uri="{BB962C8B-B14F-4D97-AF65-F5344CB8AC3E}">
        <p14:creationId xmlns:p14="http://schemas.microsoft.com/office/powerpoint/2010/main" val="34306277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ka-GE" dirty="0"/>
              <a:t>მარაგების შეფასების ინდიკატორი</a:t>
            </a:r>
          </a:p>
          <a:p>
            <a:pPr lvl="1"/>
            <a:r>
              <a:rPr lang="ka-GE" dirty="0"/>
              <a:t>2 კვირის განმავლობაში ჩასატარებელი ოპერაციებისთვის დოლბანდის რაოდენობა</a:t>
            </a:r>
          </a:p>
          <a:p>
            <a:r>
              <a:rPr lang="ka-GE" dirty="0"/>
              <a:t>ინფრასტრუქტურის შეფასების ინდოკატორები </a:t>
            </a:r>
          </a:p>
          <a:p>
            <a:pPr lvl="1"/>
            <a:r>
              <a:rPr lang="ka-GE" dirty="0"/>
              <a:t>ინფრაქსტრუქტურის მდგომარეობა შეესაბამება - ქვეყანაში მოთხოვნილ სტაციონარულ ნებართვასთან</a:t>
            </a:r>
          </a:p>
          <a:p>
            <a:pPr lvl="1"/>
            <a:r>
              <a:rPr lang="ka-GE" dirty="0"/>
              <a:t>ერთ საწოლისთვის განკუთვნილი ფართი</a:t>
            </a:r>
          </a:p>
          <a:p>
            <a:r>
              <a:rPr lang="ka-GE" dirty="0"/>
              <a:t>აპარატურის შეფასების ინდიკატორები</a:t>
            </a:r>
          </a:p>
          <a:p>
            <a:pPr lvl="1"/>
            <a:r>
              <a:rPr lang="ka-GE" dirty="0"/>
              <a:t>აპარატურის წილი, რომლებიც გამოშვებულია 2005 წელს</a:t>
            </a:r>
          </a:p>
          <a:p>
            <a:r>
              <a:rPr lang="ka-GE" dirty="0"/>
              <a:t>სტაციონარის სიმძლავრე</a:t>
            </a:r>
          </a:p>
          <a:p>
            <a:pPr lvl="1"/>
            <a:r>
              <a:rPr lang="ka-GE" dirty="0"/>
              <a:t>საწოლთა რაოდენობა 100000 მოსახლეზე</a:t>
            </a:r>
          </a:p>
        </p:txBody>
      </p:sp>
      <p:sp>
        <p:nvSpPr>
          <p:cNvPr id="3" name="Title 2"/>
          <p:cNvSpPr>
            <a:spLocks noGrp="1"/>
          </p:cNvSpPr>
          <p:nvPr>
            <p:ph type="title"/>
          </p:nvPr>
        </p:nvSpPr>
        <p:spPr/>
        <p:txBody>
          <a:bodyPr>
            <a:normAutofit fontScale="90000"/>
          </a:bodyPr>
          <a:lstStyle/>
          <a:p>
            <a:r>
              <a:rPr lang="ka-GE" dirty="0"/>
              <a:t>ინფრასტრუქტურის შეფასების ინდიკატორები</a:t>
            </a:r>
            <a:endParaRPr lang="en-US" dirty="0"/>
          </a:p>
        </p:txBody>
      </p:sp>
    </p:spTree>
    <p:extLst>
      <p:ext uri="{BB962C8B-B14F-4D97-AF65-F5344CB8AC3E}">
        <p14:creationId xmlns:p14="http://schemas.microsoft.com/office/powerpoint/2010/main" val="42354591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a:extLst>
                  <a:ext uri="{FF2B5EF4-FFF2-40B4-BE49-F238E27FC236}">
                    <a16:creationId xmlns:a16="http://schemas.microsoft.com/office/drawing/2014/main" id="{543FEC91-C67C-2441-A601-8307C0593282}"/>
                  </a:ext>
                </a:extLst>
              </p:cNvPr>
              <p:cNvSpPr>
                <a:spLocks noGrp="1"/>
              </p:cNvSpPr>
              <p:nvPr>
                <p:ph idx="1"/>
              </p:nvPr>
            </p:nvSpPr>
            <p:spPr/>
            <p:txBody>
              <a:bodyPr/>
              <a:lstStyle/>
              <a:p>
                <a:pPr>
                  <a:spcBef>
                    <a:spcPts val="1200"/>
                  </a:spcBef>
                </a:pPr>
                <a:r>
                  <a:rPr lang="ka-GE" sz="2600" dirty="0"/>
                  <a:t>საწოლების რაოდენობა 100,000 მოსახლეზე</a:t>
                </a:r>
                <a:r>
                  <a:rPr lang="ka-GE" dirty="0"/>
                  <a:t> </a:t>
                </a:r>
              </a:p>
              <a:p>
                <a:pPr marL="109728" indent="0" algn="ctr">
                  <a:spcBef>
                    <a:spcPts val="1200"/>
                  </a:spcBef>
                  <a:buNone/>
                </a:pPr>
                <a:r>
                  <a:rPr lang="ka-GE" dirty="0"/>
                  <a:t>= </a:t>
                </a:r>
                <a14:m>
                  <m:oMath xmlns:m="http://schemas.openxmlformats.org/officeDocument/2006/math">
                    <m:f>
                      <m:fPr>
                        <m:ctrlPr>
                          <a:rPr lang="ka-GE" i="1">
                            <a:latin typeface="Cambria Math"/>
                          </a:rPr>
                        </m:ctrlPr>
                      </m:fPr>
                      <m:num>
                        <m:r>
                          <a:rPr lang="ka-GE" i="1">
                            <a:latin typeface="Cambria Math"/>
                          </a:rPr>
                          <m:t>საწოლების რაოდენობა</m:t>
                        </m:r>
                      </m:num>
                      <m:den>
                        <m:r>
                          <a:rPr lang="ka-GE" i="1">
                            <a:latin typeface="Cambria Math"/>
                          </a:rPr>
                          <m:t>მოსახლეობის რაოდენობა</m:t>
                        </m:r>
                      </m:den>
                    </m:f>
                  </m:oMath>
                </a14:m>
                <a:r>
                  <a:rPr lang="en-US" dirty="0"/>
                  <a:t>X 100,000</a:t>
                </a:r>
                <a:endParaRPr lang="ka-GE" dirty="0"/>
              </a:p>
              <a:p>
                <a:pPr marL="109728" indent="0" algn="ctr">
                  <a:spcBef>
                    <a:spcPts val="1200"/>
                  </a:spcBef>
                  <a:buNone/>
                </a:pPr>
                <a:endParaRPr lang="ka-GE" dirty="0"/>
              </a:p>
              <a:p>
                <a:endParaRPr lang="en-US" dirty="0"/>
              </a:p>
            </p:txBody>
          </p:sp>
        </mc:Choice>
        <mc:Fallback xmlns="">
          <p:sp>
            <p:nvSpPr>
              <p:cNvPr id="2" name="Content Placeholder 1">
                <a:extLst>
                  <a:ext uri="{FF2B5EF4-FFF2-40B4-BE49-F238E27FC236}">
                    <a16:creationId xmlns:a16="http://schemas.microsoft.com/office/drawing/2014/main" id="{543FEC91-C67C-2441-A601-8307C0593282}"/>
                  </a:ext>
                </a:extLst>
              </p:cNvPr>
              <p:cNvSpPr>
                <a:spLocks noGrp="1" noRot="1" noChangeAspect="1" noMove="1" noResize="1" noEditPoints="1" noAdjustHandles="1" noChangeArrowheads="1" noChangeShapeType="1" noTextEdit="1"/>
              </p:cNvSpPr>
              <p:nvPr>
                <p:ph idx="1"/>
              </p:nvPr>
            </p:nvSpPr>
            <p:spPr>
              <a:blipFill>
                <a:blip r:embed="rId2"/>
                <a:stretch>
                  <a:fillRect t="-840"/>
                </a:stretch>
              </a:blipFill>
            </p:spPr>
            <p:txBody>
              <a:bodyPr/>
              <a:lstStyle/>
              <a:p>
                <a:r>
                  <a:rPr lang="en-US">
                    <a:noFill/>
                  </a:rPr>
                  <a:t> </a:t>
                </a:r>
              </a:p>
            </p:txBody>
          </p:sp>
        </mc:Fallback>
      </mc:AlternateContent>
      <p:sp>
        <p:nvSpPr>
          <p:cNvPr id="3" name="Title 2">
            <a:extLst>
              <a:ext uri="{FF2B5EF4-FFF2-40B4-BE49-F238E27FC236}">
                <a16:creationId xmlns:a16="http://schemas.microsoft.com/office/drawing/2014/main" id="{F663BDD6-FAE9-7044-AD11-27A1366AAABE}"/>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0526974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8F9FF9-0F87-3D41-AEAF-247E4253807C}"/>
              </a:ext>
            </a:extLst>
          </p:cNvPr>
          <p:cNvSpPr>
            <a:spLocks noGrp="1"/>
          </p:cNvSpPr>
          <p:nvPr>
            <p:ph idx="1"/>
          </p:nvPr>
        </p:nvSpPr>
        <p:spPr/>
        <p:txBody>
          <a:bodyPr>
            <a:normAutofit fontScale="92500" lnSpcReduction="10000"/>
          </a:bodyPr>
          <a:lstStyle/>
          <a:p>
            <a:r>
              <a:rPr lang="ka-GE" dirty="0"/>
              <a:t>სამედიცინო მომსახურების გაწევის პროცესი უნდა იყოს</a:t>
            </a:r>
          </a:p>
          <a:p>
            <a:pPr lvl="1"/>
            <a:r>
              <a:rPr lang="ka-GE" dirty="0"/>
              <a:t>მიზანმიმართული, </a:t>
            </a:r>
          </a:p>
          <a:p>
            <a:pPr lvl="1"/>
            <a:r>
              <a:rPr lang="ka-GE" dirty="0"/>
              <a:t>ეფექტური, </a:t>
            </a:r>
          </a:p>
          <a:p>
            <a:pPr lvl="1"/>
            <a:r>
              <a:rPr lang="ka-GE" dirty="0"/>
              <a:t>ეთიკური, </a:t>
            </a:r>
          </a:p>
          <a:p>
            <a:pPr lvl="1"/>
            <a:r>
              <a:rPr lang="ka-GE" dirty="0"/>
              <a:t>რელევანტური, </a:t>
            </a:r>
          </a:p>
          <a:p>
            <a:pPr lvl="1"/>
            <a:r>
              <a:rPr lang="ka-GE" dirty="0"/>
              <a:t>სამართლიანი, </a:t>
            </a:r>
          </a:p>
          <a:p>
            <a:pPr lvl="1"/>
            <a:r>
              <a:rPr lang="ka-GE" dirty="0"/>
              <a:t>კოორდინირებული </a:t>
            </a:r>
          </a:p>
          <a:p>
            <a:pPr lvl="1"/>
            <a:r>
              <a:rPr lang="ka-GE" dirty="0"/>
              <a:t>სოციალურად მისაღები</a:t>
            </a:r>
            <a:endParaRPr lang="en-US" dirty="0"/>
          </a:p>
          <a:p>
            <a:endParaRPr lang="en-US" dirty="0"/>
          </a:p>
        </p:txBody>
      </p:sp>
      <p:sp>
        <p:nvSpPr>
          <p:cNvPr id="3" name="Title 2">
            <a:extLst>
              <a:ext uri="{FF2B5EF4-FFF2-40B4-BE49-F238E27FC236}">
                <a16:creationId xmlns:a16="http://schemas.microsoft.com/office/drawing/2014/main" id="{2BE250C2-778B-4C40-B524-400A3178BD7D}"/>
              </a:ext>
            </a:extLst>
          </p:cNvPr>
          <p:cNvSpPr>
            <a:spLocks noGrp="1"/>
          </p:cNvSpPr>
          <p:nvPr>
            <p:ph type="title"/>
          </p:nvPr>
        </p:nvSpPr>
        <p:spPr/>
        <p:txBody>
          <a:bodyPr>
            <a:normAutofit fontScale="90000"/>
          </a:bodyPr>
          <a:lstStyle/>
          <a:p>
            <a:r>
              <a:rPr lang="ka-GE" dirty="0"/>
              <a:t>პროცესის შეფასების კრიტერიუმები</a:t>
            </a:r>
            <a:endParaRPr lang="en-US" dirty="0"/>
          </a:p>
        </p:txBody>
      </p:sp>
    </p:spTree>
    <p:extLst>
      <p:ext uri="{BB962C8B-B14F-4D97-AF65-F5344CB8AC3E}">
        <p14:creationId xmlns:p14="http://schemas.microsoft.com/office/powerpoint/2010/main" val="26471652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normAutofit/>
          </a:bodyPr>
          <a:lstStyle/>
          <a:p>
            <a:r>
              <a:rPr lang="ka-GE" altLang="en-US" sz="3200" dirty="0"/>
              <a:t>პროცესის შეფასების ინდიკატორები</a:t>
            </a:r>
            <a:endParaRPr lang="ru-RU" altLang="en-US" sz="3200" dirty="0"/>
          </a:p>
        </p:txBody>
      </p:sp>
      <p:sp>
        <p:nvSpPr>
          <p:cNvPr id="131075" name="Rectangle 3"/>
          <p:cNvSpPr>
            <a:spLocks noGrp="1" noChangeArrowheads="1"/>
          </p:cNvSpPr>
          <p:nvPr>
            <p:ph type="body" idx="1"/>
          </p:nvPr>
        </p:nvSpPr>
        <p:spPr/>
        <p:txBody>
          <a:bodyPr/>
          <a:lstStyle/>
          <a:p>
            <a:r>
              <a:rPr lang="ka-GE" altLang="en-US" dirty="0">
                <a:latin typeface="AcadNusx" pitchFamily="2" charset="0"/>
              </a:rPr>
              <a:t>საწოლზე საშუალო დაყოვნება</a:t>
            </a:r>
          </a:p>
          <a:p>
            <a:r>
              <a:rPr lang="ka-GE" altLang="en-US" dirty="0">
                <a:latin typeface="AcadNusx" pitchFamily="2" charset="0"/>
              </a:rPr>
              <a:t>ჰოსპიტალში შესულ პაციენტთა რაოდენობა</a:t>
            </a:r>
          </a:p>
          <a:p>
            <a:r>
              <a:rPr lang="ka-GE" altLang="en-US" dirty="0">
                <a:latin typeface="AcadNusx" pitchFamily="2" charset="0"/>
              </a:rPr>
              <a:t>ჰოსპიტალიდან გაწერილ პაციენტთა რაოდენობა</a:t>
            </a:r>
          </a:p>
          <a:p>
            <a:r>
              <a:rPr lang="ka-GE" altLang="en-US" dirty="0">
                <a:latin typeface="AcadNusx" pitchFamily="2" charset="0"/>
              </a:rPr>
              <a:t>ერთ სულზე ამბულატორიული ვიზიტების რიცხვი</a:t>
            </a:r>
          </a:p>
          <a:p>
            <a:r>
              <a:rPr lang="ka-GE" altLang="en-US" dirty="0">
                <a:latin typeface="AcadNusx" pitchFamily="2" charset="0"/>
              </a:rPr>
              <a:t> სერვისის შესაბამისობა ქვეყანაში დამტკიცებულ გაიდლაინებთან</a:t>
            </a:r>
          </a:p>
          <a:p>
            <a:endParaRPr lang="ru-RU" altLang="en-US" dirty="0">
              <a:latin typeface="AcadNusx" pitchFamily="2" charset="0"/>
            </a:endParaRPr>
          </a:p>
        </p:txBody>
      </p:sp>
    </p:spTree>
    <p:extLst>
      <p:ext uri="{BB962C8B-B14F-4D97-AF65-F5344CB8AC3E}">
        <p14:creationId xmlns:p14="http://schemas.microsoft.com/office/powerpoint/2010/main" val="3503314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228600" y="304800"/>
                <a:ext cx="8686800" cy="6248400"/>
              </a:xfrm>
            </p:spPr>
            <p:txBody>
              <a:bodyPr>
                <a:normAutofit lnSpcReduction="10000"/>
              </a:bodyPr>
              <a:lstStyle/>
              <a:p>
                <a:pPr>
                  <a:spcBef>
                    <a:spcPts val="1200"/>
                  </a:spcBef>
                </a:pPr>
                <a:r>
                  <a:rPr lang="ka-GE" sz="2600" dirty="0"/>
                  <a:t>საწოლზე დაყოვნების საშუალო </a:t>
                </a:r>
                <a:r>
                  <a:rPr lang="ka-GE" sz="2400" dirty="0"/>
                  <a:t>ხანგრძლივობა (</a:t>
                </a:r>
                <a:r>
                  <a:rPr lang="en-US" sz="1900" b="1" dirty="0"/>
                  <a:t>Average length of stay</a:t>
                </a:r>
                <a:r>
                  <a:rPr lang="ka-GE" sz="2400" dirty="0"/>
                  <a:t>) </a:t>
                </a:r>
              </a:p>
              <a:p>
                <a:pPr marL="109728" indent="0" algn="ctr">
                  <a:spcBef>
                    <a:spcPts val="1200"/>
                  </a:spcBef>
                  <a:buNone/>
                </a:pPr>
                <a:r>
                  <a:rPr lang="ka-GE" dirty="0"/>
                  <a:t>= </a:t>
                </a:r>
                <a14:m>
                  <m:oMath xmlns:m="http://schemas.openxmlformats.org/officeDocument/2006/math">
                    <m:f>
                      <m:fPr>
                        <m:ctrlPr>
                          <a:rPr lang="ka-GE" sz="2400" i="1" smtClean="0">
                            <a:latin typeface="Cambria Math"/>
                          </a:rPr>
                        </m:ctrlPr>
                      </m:fPr>
                      <m:num>
                        <m:r>
                          <m:rPr>
                            <m:nor/>
                          </m:rPr>
                          <a:rPr lang="ka-GE" sz="2400" b="0" i="0" smtClean="0"/>
                          <m:t>გატარებული საწოლდღეების რაოდენობა</m:t>
                        </m:r>
                      </m:num>
                      <m:den>
                        <m:r>
                          <a:rPr lang="ka-GE" sz="2400" i="1">
                            <a:latin typeface="Cambria Math"/>
                          </a:rPr>
                          <m:t>ჰოსპიტალიზაციის ყველა შემთხვევის რაოდენობა</m:t>
                        </m:r>
                      </m:den>
                    </m:f>
                  </m:oMath>
                </a14:m>
                <a:endParaRPr lang="ka-GE" dirty="0"/>
              </a:p>
              <a:p>
                <a:pPr>
                  <a:spcBef>
                    <a:spcPts val="1200"/>
                  </a:spcBef>
                </a:pPr>
                <a:endParaRPr lang="ka-GE" sz="2600" dirty="0"/>
              </a:p>
              <a:p>
                <a:pPr>
                  <a:spcBef>
                    <a:spcPts val="1200"/>
                  </a:spcBef>
                </a:pPr>
                <a:r>
                  <a:rPr lang="ka-GE" sz="2600" dirty="0"/>
                  <a:t>საწოლის დატვირთვის მაჩვენებელი </a:t>
                </a:r>
                <a:r>
                  <a:rPr lang="ka-GE" sz="2100" dirty="0"/>
                  <a:t>(</a:t>
                </a:r>
                <a:r>
                  <a:rPr lang="en-US" sz="2100" b="1" dirty="0"/>
                  <a:t>Bed occupancy rate</a:t>
                </a:r>
                <a:r>
                  <a:rPr lang="ka-GE" sz="2100" b="1" dirty="0"/>
                  <a:t>) </a:t>
                </a:r>
              </a:p>
              <a:p>
                <a:pPr marL="109728" indent="0" algn="ctr">
                  <a:spcBef>
                    <a:spcPts val="1200"/>
                  </a:spcBef>
                  <a:buNone/>
                </a:pPr>
                <a:r>
                  <a:rPr lang="ka-GE" b="1" dirty="0"/>
                  <a:t>= </a:t>
                </a:r>
                <a14:m>
                  <m:oMath xmlns:m="http://schemas.openxmlformats.org/officeDocument/2006/math">
                    <m:f>
                      <m:fPr>
                        <m:ctrlPr>
                          <a:rPr lang="ka-GE" b="1" i="1" smtClean="0">
                            <a:latin typeface="Cambria Math"/>
                          </a:rPr>
                        </m:ctrlPr>
                      </m:fPr>
                      <m:num>
                        <m:r>
                          <a:rPr lang="ka-GE" b="1" i="1">
                            <a:latin typeface="Cambria Math"/>
                          </a:rPr>
                          <m:t>გატარებული საწოლ−დღეების საერთო რაოდენობა</m:t>
                        </m:r>
                      </m:num>
                      <m:den>
                        <m:r>
                          <a:rPr lang="ka-GE" b="1" i="1">
                            <a:latin typeface="Cambria Math"/>
                          </a:rPr>
                          <m:t>სტაციონარული საწოლების რაოდენობა</m:t>
                        </m:r>
                      </m:den>
                    </m:f>
                  </m:oMath>
                </a14:m>
                <a:endParaRPr lang="ka-GE" dirty="0"/>
              </a:p>
              <a:p>
                <a:pPr lvl="0"/>
                <a:endParaRPr lang="ka-GE" b="1" dirty="0"/>
              </a:p>
              <a:p>
                <a:pPr lvl="0"/>
                <a:r>
                  <a:rPr lang="ka-GE" dirty="0"/>
                  <a:t>ჰოსპიტალიზაციის მაჩვენებელი </a:t>
                </a:r>
                <a:r>
                  <a:rPr lang="en-US" dirty="0"/>
                  <a:t>(Hospitalization level)</a:t>
                </a:r>
                <a:endParaRPr lang="ka-GE" dirty="0"/>
              </a:p>
              <a:p>
                <a:pPr marL="109728" lvl="0" indent="0" algn="ctr">
                  <a:buNone/>
                </a:pPr>
                <a:r>
                  <a:rPr lang="ka-GE" b="1" dirty="0"/>
                  <a:t>=</a:t>
                </a:r>
                <a14:m>
                  <m:oMath xmlns:m="http://schemas.openxmlformats.org/officeDocument/2006/math">
                    <m:f>
                      <m:fPr>
                        <m:ctrlPr>
                          <a:rPr lang="ka-GE" b="1" i="1">
                            <a:latin typeface="Cambria Math"/>
                          </a:rPr>
                        </m:ctrlPr>
                      </m:fPr>
                      <m:num>
                        <m:r>
                          <a:rPr lang="ka-GE" b="1" i="1">
                            <a:latin typeface="Cambria Math"/>
                          </a:rPr>
                          <m:t>ჰოსპიტალიზაციის ყველა შემთხვევის რაოდენობა</m:t>
                        </m:r>
                      </m:num>
                      <m:den>
                        <m:r>
                          <a:rPr lang="ka-GE" b="1" i="1">
                            <a:latin typeface="Cambria Math"/>
                          </a:rPr>
                          <m:t>მოსახლეობის რაოდენობა</m:t>
                        </m:r>
                      </m:den>
                    </m:f>
                    <m:r>
                      <a:rPr lang="en-US" b="1" i="1">
                        <a:latin typeface="Cambria Math"/>
                      </a:rPr>
                      <m:t>𝑿</m:t>
                    </m:r>
                    <m:r>
                      <a:rPr lang="en-US" b="1" i="1">
                        <a:latin typeface="Cambria Math"/>
                      </a:rPr>
                      <m:t> </m:t>
                    </m:r>
                    <m:r>
                      <a:rPr lang="en-US" b="1" i="1">
                        <a:latin typeface="Cambria Math"/>
                      </a:rPr>
                      <m:t>𝟏𝟎𝟎</m:t>
                    </m:r>
                    <m:r>
                      <a:rPr lang="en-US" b="1" i="1">
                        <a:latin typeface="Cambria Math"/>
                      </a:rPr>
                      <m:t>,</m:t>
                    </m:r>
                    <m:r>
                      <a:rPr lang="en-US" b="1" i="1">
                        <a:latin typeface="Cambria Math"/>
                      </a:rPr>
                      <m:t>𝟎𝟎𝟎</m:t>
                    </m:r>
                  </m:oMath>
                </a14:m>
                <a:endParaRPr lang="ka-GE" dirty="0"/>
              </a:p>
              <a:p>
                <a:pPr>
                  <a:spcBef>
                    <a:spcPts val="1200"/>
                  </a:spcBef>
                </a:pPr>
                <a:endParaRPr lang="en-US"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228600" y="304800"/>
                <a:ext cx="8686800" cy="6248400"/>
              </a:xfrm>
              <a:blipFill>
                <a:blip r:embed="rId2"/>
                <a:stretch>
                  <a:fillRect t="-1423" r="-292" b="-203"/>
                </a:stretch>
              </a:blipFill>
            </p:spPr>
            <p:txBody>
              <a:bodyPr/>
              <a:lstStyle/>
              <a:p>
                <a:r>
                  <a:rPr lang="en-US">
                    <a:noFill/>
                  </a:rPr>
                  <a:t> </a:t>
                </a:r>
              </a:p>
            </p:txBody>
          </p:sp>
        </mc:Fallback>
      </mc:AlternateContent>
    </p:spTree>
    <p:extLst>
      <p:ext uri="{BB962C8B-B14F-4D97-AF65-F5344CB8AC3E}">
        <p14:creationId xmlns:p14="http://schemas.microsoft.com/office/powerpoint/2010/main" val="4001988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ka-GE" dirty="0"/>
              <a:t>მაგალითი</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62787632"/>
              </p:ext>
            </p:extLst>
          </p:nvPr>
        </p:nvGraphicFramePr>
        <p:xfrm>
          <a:off x="533399" y="1397000"/>
          <a:ext cx="7086601" cy="2865120"/>
        </p:xfrm>
        <a:graphic>
          <a:graphicData uri="http://schemas.openxmlformats.org/drawingml/2006/table">
            <a:tbl>
              <a:tblPr firstRow="1" bandRow="1">
                <a:tableStyleId>{5C22544A-7EE6-4342-B048-85BDC9FD1C3A}</a:tableStyleId>
              </a:tblPr>
              <a:tblGrid>
                <a:gridCol w="4872038">
                  <a:extLst>
                    <a:ext uri="{9D8B030D-6E8A-4147-A177-3AD203B41FA5}">
                      <a16:colId xmlns:a16="http://schemas.microsoft.com/office/drawing/2014/main" val="20000"/>
                    </a:ext>
                  </a:extLst>
                </a:gridCol>
                <a:gridCol w="2214563">
                  <a:extLst>
                    <a:ext uri="{9D8B030D-6E8A-4147-A177-3AD203B41FA5}">
                      <a16:colId xmlns:a16="http://schemas.microsoft.com/office/drawing/2014/main" val="20001"/>
                    </a:ext>
                  </a:extLst>
                </a:gridCol>
              </a:tblGrid>
              <a:tr h="370840">
                <a:tc>
                  <a:txBody>
                    <a:bodyPr/>
                    <a:lstStyle/>
                    <a:p>
                      <a:r>
                        <a:rPr lang="ka-GE" dirty="0"/>
                        <a:t>მახასიათებელი</a:t>
                      </a:r>
                      <a:endParaRPr lang="en-US" dirty="0"/>
                    </a:p>
                  </a:txBody>
                  <a:tcPr/>
                </a:tc>
                <a:tc>
                  <a:txBody>
                    <a:bodyPr/>
                    <a:lstStyle/>
                    <a:p>
                      <a:r>
                        <a:rPr lang="ka-GE" dirty="0"/>
                        <a:t>რაოდენობა</a:t>
                      </a:r>
                      <a:endParaRPr lang="en-US"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მოსახლეობა</a:t>
                      </a:r>
                      <a:endParaRPr lang="en-US" dirty="0"/>
                    </a:p>
                  </a:txBody>
                  <a:tcPr/>
                </a:tc>
                <a:tc>
                  <a:txBody>
                    <a:bodyPr/>
                    <a:lstStyle/>
                    <a:p>
                      <a:r>
                        <a:rPr lang="ka-GE" dirty="0"/>
                        <a:t>4483400</a:t>
                      </a:r>
                      <a:endParaRPr lang="en-US" dirty="0"/>
                    </a:p>
                  </a:txBody>
                  <a:tcPr/>
                </a:tc>
                <a:extLst>
                  <a:ext uri="{0D108BD9-81ED-4DB2-BD59-A6C34878D82A}">
                    <a16:rowId xmlns:a16="http://schemas.microsoft.com/office/drawing/2014/main" val="10001"/>
                  </a:ext>
                </a:extLst>
              </a:tr>
              <a:tr h="370840">
                <a:tc>
                  <a:txBody>
                    <a:bodyPr/>
                    <a:lstStyle/>
                    <a:p>
                      <a:r>
                        <a:rPr lang="ka-GE" dirty="0"/>
                        <a:t>ექიმების რაოდენობა</a:t>
                      </a:r>
                      <a:endParaRPr lang="en-US" dirty="0"/>
                    </a:p>
                  </a:txBody>
                  <a:tcPr/>
                </a:tc>
                <a:tc>
                  <a:txBody>
                    <a:bodyPr/>
                    <a:lstStyle/>
                    <a:p>
                      <a:r>
                        <a:rPr lang="ka-GE" dirty="0"/>
                        <a:t>21 501</a:t>
                      </a:r>
                      <a:endParaRPr lang="en-US" dirty="0"/>
                    </a:p>
                  </a:txBody>
                  <a:tcPr/>
                </a:tc>
                <a:extLst>
                  <a:ext uri="{0D108BD9-81ED-4DB2-BD59-A6C34878D82A}">
                    <a16:rowId xmlns:a16="http://schemas.microsoft.com/office/drawing/2014/main" val="10002"/>
                  </a:ext>
                </a:extLst>
              </a:tr>
              <a:tr h="370840">
                <a:tc>
                  <a:txBody>
                    <a:bodyPr/>
                    <a:lstStyle/>
                    <a:p>
                      <a:r>
                        <a:rPr lang="ka-GE" dirty="0"/>
                        <a:t>ექთნების რაოდენობა</a:t>
                      </a:r>
                      <a:endParaRPr lang="en-US" dirty="0"/>
                    </a:p>
                  </a:txBody>
                  <a:tcPr/>
                </a:tc>
                <a:tc>
                  <a:txBody>
                    <a:bodyPr/>
                    <a:lstStyle/>
                    <a:p>
                      <a:r>
                        <a:rPr lang="ka-GE" dirty="0"/>
                        <a:t>13 486</a:t>
                      </a:r>
                      <a:endParaRPr lang="en-US" dirty="0"/>
                    </a:p>
                  </a:txBody>
                  <a:tcPr/>
                </a:tc>
                <a:extLst>
                  <a:ext uri="{0D108BD9-81ED-4DB2-BD59-A6C34878D82A}">
                    <a16:rowId xmlns:a16="http://schemas.microsoft.com/office/drawing/2014/main" val="10003"/>
                  </a:ext>
                </a:extLst>
              </a:tr>
              <a:tr h="370840">
                <a:tc>
                  <a:txBody>
                    <a:bodyPr/>
                    <a:lstStyle/>
                    <a:p>
                      <a:r>
                        <a:rPr lang="ka-GE" dirty="0"/>
                        <a:t>საწოლების რაოდენობა</a:t>
                      </a:r>
                      <a:endParaRPr lang="en-US" dirty="0"/>
                    </a:p>
                  </a:txBody>
                  <a:tcPr/>
                </a:tc>
                <a:tc>
                  <a:txBody>
                    <a:bodyPr/>
                    <a:lstStyle/>
                    <a:p>
                      <a:r>
                        <a:rPr lang="ka-GE" dirty="0"/>
                        <a:t>11348</a:t>
                      </a:r>
                      <a:endParaRPr lang="en-US" dirty="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გატარებული</a:t>
                      </a:r>
                      <a:r>
                        <a:rPr lang="ka-GE" baseline="0" dirty="0"/>
                        <a:t> საწოლდღეების რაოდენობა</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2 504</a:t>
                      </a:r>
                      <a:r>
                        <a:rPr lang="ka-GE" baseline="0" dirty="0"/>
                        <a:t> 796</a:t>
                      </a:r>
                      <a:endParaRPr lang="en-US" dirty="0"/>
                    </a:p>
                  </a:txBody>
                  <a:tcPr/>
                </a:tc>
                <a:extLst>
                  <a:ext uri="{0D108BD9-81ED-4DB2-BD59-A6C34878D82A}">
                    <a16:rowId xmlns:a16="http://schemas.microsoft.com/office/drawing/2014/main" val="10005"/>
                  </a:ext>
                </a:extLst>
              </a:tr>
              <a:tr h="370840">
                <a:tc>
                  <a:txBody>
                    <a:bodyPr/>
                    <a:lstStyle/>
                    <a:p>
                      <a:r>
                        <a:rPr lang="ka-GE" dirty="0"/>
                        <a:t>ჰოსპიტალიზაციის</a:t>
                      </a:r>
                      <a:r>
                        <a:rPr lang="ka-GE" baseline="0" dirty="0"/>
                        <a:t> (შემოსულ პაციენტთა) რაოდენობა</a:t>
                      </a:r>
                      <a:endParaRPr lang="en-US" dirty="0"/>
                    </a:p>
                  </a:txBody>
                  <a:tcPr/>
                </a:tc>
                <a:tc>
                  <a:txBody>
                    <a:bodyPr/>
                    <a:lstStyle/>
                    <a:p>
                      <a:r>
                        <a:rPr lang="ka-GE" dirty="0"/>
                        <a:t>357 828 </a:t>
                      </a:r>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4923836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ka-GE" dirty="0"/>
              <a:t>მაგალითი</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43269698"/>
              </p:ext>
            </p:extLst>
          </p:nvPr>
        </p:nvGraphicFramePr>
        <p:xfrm>
          <a:off x="533399" y="1397000"/>
          <a:ext cx="7086601" cy="3032760"/>
        </p:xfrm>
        <a:graphic>
          <a:graphicData uri="http://schemas.openxmlformats.org/drawingml/2006/table">
            <a:tbl>
              <a:tblPr firstRow="1" bandRow="1">
                <a:tableStyleId>{5C22544A-7EE6-4342-B048-85BDC9FD1C3A}</a:tableStyleId>
              </a:tblPr>
              <a:tblGrid>
                <a:gridCol w="4872038">
                  <a:extLst>
                    <a:ext uri="{9D8B030D-6E8A-4147-A177-3AD203B41FA5}">
                      <a16:colId xmlns:a16="http://schemas.microsoft.com/office/drawing/2014/main" val="20000"/>
                    </a:ext>
                  </a:extLst>
                </a:gridCol>
                <a:gridCol w="2214563">
                  <a:extLst>
                    <a:ext uri="{9D8B030D-6E8A-4147-A177-3AD203B41FA5}">
                      <a16:colId xmlns:a16="http://schemas.microsoft.com/office/drawing/2014/main" val="20001"/>
                    </a:ext>
                  </a:extLst>
                </a:gridCol>
              </a:tblGrid>
              <a:tr h="370840">
                <a:tc>
                  <a:txBody>
                    <a:bodyPr/>
                    <a:lstStyle/>
                    <a:p>
                      <a:r>
                        <a:rPr lang="ka-GE" dirty="0"/>
                        <a:t>მახასიათებელი</a:t>
                      </a:r>
                      <a:endParaRPr lang="en-US" dirty="0"/>
                    </a:p>
                  </a:txBody>
                  <a:tcPr/>
                </a:tc>
                <a:tc>
                  <a:txBody>
                    <a:bodyPr/>
                    <a:lstStyle/>
                    <a:p>
                      <a:r>
                        <a:rPr lang="ka-GE" dirty="0"/>
                        <a:t>მაჩვენებელი</a:t>
                      </a:r>
                      <a:endParaRPr lang="en-US"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ექიმთა უზრუნველყოფა</a:t>
                      </a:r>
                      <a:r>
                        <a:rPr lang="ka-GE" baseline="0" dirty="0"/>
                        <a:t> 100000 სულ მოსახლეზე</a:t>
                      </a:r>
                      <a:endParaRPr lang="en-US" dirty="0"/>
                    </a:p>
                  </a:txBody>
                  <a:tcPr/>
                </a:tc>
                <a:tc>
                  <a:txBody>
                    <a:bodyPr/>
                    <a:lstStyle/>
                    <a:p>
                      <a:r>
                        <a:rPr lang="ka-GE" dirty="0"/>
                        <a:t>478.8</a:t>
                      </a:r>
                      <a:endParaRPr lang="en-US"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ექთანთა უზრუნველყოფა</a:t>
                      </a:r>
                      <a:r>
                        <a:rPr lang="ka-GE" baseline="0" dirty="0"/>
                        <a:t> 100000 სულ მოსახლეზე</a:t>
                      </a:r>
                      <a:endParaRPr lang="en-US" dirty="0"/>
                    </a:p>
                  </a:txBody>
                  <a:tcPr/>
                </a:tc>
                <a:tc>
                  <a:txBody>
                    <a:bodyPr/>
                    <a:lstStyle/>
                    <a:p>
                      <a:r>
                        <a:rPr lang="ka-GE" dirty="0"/>
                        <a:t>300.3</a:t>
                      </a:r>
                      <a:endParaRPr lang="en-US" dirty="0"/>
                    </a:p>
                  </a:txBody>
                  <a:tcPr/>
                </a:tc>
                <a:extLst>
                  <a:ext uri="{0D108BD9-81ED-4DB2-BD59-A6C34878D82A}">
                    <a16:rowId xmlns:a16="http://schemas.microsoft.com/office/drawing/2014/main" val="10002"/>
                  </a:ext>
                </a:extLst>
              </a:tr>
              <a:tr h="370840">
                <a:tc>
                  <a:txBody>
                    <a:bodyPr/>
                    <a:lstStyle/>
                    <a:p>
                      <a:r>
                        <a:rPr lang="ka-GE" dirty="0"/>
                        <a:t>საწოლთა უზრუნველყოფა</a:t>
                      </a:r>
                      <a:r>
                        <a:rPr lang="ka-GE" baseline="0" dirty="0"/>
                        <a:t> 100000 სულ მოსახლეზე</a:t>
                      </a:r>
                      <a:endParaRPr lang="en-US" dirty="0"/>
                    </a:p>
                  </a:txBody>
                  <a:tcPr/>
                </a:tc>
                <a:tc>
                  <a:txBody>
                    <a:bodyPr/>
                    <a:lstStyle/>
                    <a:p>
                      <a:r>
                        <a:rPr lang="ka-GE" dirty="0"/>
                        <a:t>252.7</a:t>
                      </a:r>
                      <a:endParaRPr lang="en-US"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დატვირთვა საწოლზე</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dirty="0"/>
                        <a:t>228.9</a:t>
                      </a:r>
                      <a:endParaRPr lang="en-US" dirty="0"/>
                    </a:p>
                  </a:txBody>
                  <a:tcPr/>
                </a:tc>
                <a:extLst>
                  <a:ext uri="{0D108BD9-81ED-4DB2-BD59-A6C34878D82A}">
                    <a16:rowId xmlns:a16="http://schemas.microsoft.com/office/drawing/2014/main" val="10004"/>
                  </a:ext>
                </a:extLst>
              </a:tr>
              <a:tr h="370840">
                <a:tc>
                  <a:txBody>
                    <a:bodyPr/>
                    <a:lstStyle/>
                    <a:p>
                      <a:r>
                        <a:rPr lang="ka-GE" dirty="0"/>
                        <a:t>დაყოვნება საწოლზე</a:t>
                      </a:r>
                      <a:endParaRPr lang="en-US" dirty="0"/>
                    </a:p>
                  </a:txBody>
                  <a:tcPr/>
                </a:tc>
                <a:tc>
                  <a:txBody>
                    <a:bodyPr/>
                    <a:lstStyle/>
                    <a:p>
                      <a:r>
                        <a:rPr lang="ka-GE" dirty="0"/>
                        <a:t>7.0</a:t>
                      </a:r>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973874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a-GE" dirty="0"/>
              <a:t>მთავარი საზომია ავადმყოფის ჯანმრთელობის სტატუსი</a:t>
            </a:r>
          </a:p>
          <a:p>
            <a:pPr lvl="1"/>
            <a:r>
              <a:rPr lang="ka-GE" dirty="0"/>
              <a:t>პაციენტის მდგომარეობა, პასუხი, ქცევა, კმაყოფილება</a:t>
            </a:r>
          </a:p>
          <a:p>
            <a:r>
              <a:rPr lang="ka-GE" dirty="0"/>
              <a:t>სერვისის მიწოდების ხარჯები</a:t>
            </a:r>
          </a:p>
          <a:p>
            <a:r>
              <a:rPr lang="ka-GE" dirty="0"/>
              <a:t>ტენდენციებისა და სამიზნეების შეფასება</a:t>
            </a:r>
          </a:p>
          <a:p>
            <a:endParaRPr lang="ka-GE" dirty="0"/>
          </a:p>
          <a:p>
            <a:endParaRPr lang="ka-GE" dirty="0"/>
          </a:p>
          <a:p>
            <a:endParaRPr lang="en-US" dirty="0"/>
          </a:p>
        </p:txBody>
      </p:sp>
      <p:sp>
        <p:nvSpPr>
          <p:cNvPr id="3" name="Title 2"/>
          <p:cNvSpPr>
            <a:spLocks noGrp="1"/>
          </p:cNvSpPr>
          <p:nvPr>
            <p:ph type="title"/>
          </p:nvPr>
        </p:nvSpPr>
        <p:spPr/>
        <p:txBody>
          <a:bodyPr/>
          <a:lstStyle/>
          <a:p>
            <a:r>
              <a:rPr lang="ka-GE" dirty="0"/>
              <a:t>შედეგის შეფასების კრიტერიუმები</a:t>
            </a:r>
            <a:endParaRPr lang="en-US" dirty="0"/>
          </a:p>
        </p:txBody>
      </p:sp>
    </p:spTree>
    <p:extLst>
      <p:ext uri="{BB962C8B-B14F-4D97-AF65-F5344CB8AC3E}">
        <p14:creationId xmlns:p14="http://schemas.microsoft.com/office/powerpoint/2010/main" val="28401484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normAutofit/>
          </a:bodyPr>
          <a:lstStyle/>
          <a:p>
            <a:r>
              <a:rPr lang="ka-GE" altLang="en-US" sz="3200" dirty="0">
                <a:latin typeface="AcadNusx" pitchFamily="2" charset="0"/>
              </a:rPr>
              <a:t>შედეგის ინდიკატორები</a:t>
            </a:r>
            <a:endParaRPr lang="ru-RU" altLang="en-US" sz="3200" dirty="0"/>
          </a:p>
        </p:txBody>
      </p:sp>
      <p:sp>
        <p:nvSpPr>
          <p:cNvPr id="131075" name="Rectangle 3"/>
          <p:cNvSpPr>
            <a:spLocks noGrp="1" noChangeArrowheads="1"/>
          </p:cNvSpPr>
          <p:nvPr>
            <p:ph type="body" idx="1"/>
          </p:nvPr>
        </p:nvSpPr>
        <p:spPr/>
        <p:txBody>
          <a:bodyPr>
            <a:normAutofit lnSpcReduction="10000"/>
          </a:bodyPr>
          <a:lstStyle/>
          <a:p>
            <a:pPr>
              <a:buFont typeface="Webdings" pitchFamily="18" charset="2"/>
              <a:buNone/>
            </a:pPr>
            <a:r>
              <a:rPr lang="ka-GE" altLang="en-US" dirty="0">
                <a:latin typeface="AcadNusx" pitchFamily="2" charset="0"/>
              </a:rPr>
              <a:t>კლინიკური ინფორმაცია</a:t>
            </a:r>
          </a:p>
          <a:p>
            <a:r>
              <a:rPr lang="ka-GE" altLang="en-US" dirty="0">
                <a:latin typeface="AcadNusx" pitchFamily="2" charset="0"/>
              </a:rPr>
              <a:t>ნოზოლოგიური ჯგუფების ინციდენტობა/ინციდენტობა/სიკვდილიანობა 1000 მოსახლეზე</a:t>
            </a:r>
          </a:p>
          <a:p>
            <a:r>
              <a:rPr lang="ka-GE" altLang="en-US" dirty="0">
                <a:latin typeface="AcadNusx" pitchFamily="2" charset="0"/>
              </a:rPr>
              <a:t>სერვისებით მოცვის შედეგი: გამოჯანმრთელებული, გარდაცვლილი, რეფერირებული პაციენტების რაოდენობა</a:t>
            </a:r>
          </a:p>
          <a:p>
            <a:r>
              <a:rPr lang="ka-GE" altLang="en-US" dirty="0">
                <a:latin typeface="AcadNusx" pitchFamily="2" charset="0"/>
              </a:rPr>
              <a:t>იმუნიზაციით მოცვის %</a:t>
            </a:r>
          </a:p>
          <a:p>
            <a:r>
              <a:rPr lang="ka-GE" altLang="en-US" dirty="0">
                <a:latin typeface="AcadNusx" pitchFamily="2" charset="0"/>
              </a:rPr>
              <a:t>რეჰოსპიტალზიაცის რაოდენობა</a:t>
            </a:r>
          </a:p>
          <a:p>
            <a:endParaRPr lang="ka-GE" altLang="en-US" dirty="0">
              <a:latin typeface="AcadNusx" pitchFamily="2" charset="0"/>
            </a:endParaRPr>
          </a:p>
          <a:p>
            <a:endParaRPr lang="ka-GE" altLang="en-US" dirty="0">
              <a:latin typeface="AcadNusx" pitchFamily="2" charset="0"/>
            </a:endParaRPr>
          </a:p>
          <a:p>
            <a:pPr>
              <a:buFont typeface="Webdings" pitchFamily="18" charset="2"/>
              <a:buNone/>
            </a:pPr>
            <a:endParaRPr lang="ru-RU" altLang="en-US" dirty="0">
              <a:latin typeface="AcadNusx" pitchFamily="2" charset="0"/>
            </a:endParaRPr>
          </a:p>
        </p:txBody>
      </p:sp>
    </p:spTree>
    <p:extLst>
      <p:ext uri="{BB962C8B-B14F-4D97-AF65-F5344CB8AC3E}">
        <p14:creationId xmlns:p14="http://schemas.microsoft.com/office/powerpoint/2010/main" val="2596567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10160"/>
            <a:ext cx="8229600" cy="1143000"/>
          </a:xfrm>
        </p:spPr>
        <p:txBody>
          <a:bodyPr>
            <a:normAutofit/>
          </a:bodyPr>
          <a:lstStyle/>
          <a:p>
            <a:r>
              <a:rPr lang="ka-GE" sz="3200" dirty="0"/>
              <a:t>საკონტროლო დიაგრამა</a:t>
            </a: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914400"/>
            <a:ext cx="6181725" cy="579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rot="16200000">
            <a:off x="1511566" y="3289035"/>
            <a:ext cx="1003801" cy="369332"/>
          </a:xfrm>
          <a:prstGeom prst="rect">
            <a:avLst/>
          </a:prstGeom>
          <a:solidFill>
            <a:schemeClr val="bg1"/>
          </a:solidFill>
        </p:spPr>
        <p:txBody>
          <a:bodyPr wrap="none" rtlCol="0">
            <a:spAutoFit/>
          </a:bodyPr>
          <a:lstStyle/>
          <a:p>
            <a:r>
              <a:rPr lang="ka-GE" dirty="0"/>
              <a:t>დღეები</a:t>
            </a:r>
            <a:endParaRPr lang="en-US" dirty="0"/>
          </a:p>
        </p:txBody>
      </p:sp>
      <p:sp>
        <p:nvSpPr>
          <p:cNvPr id="6" name="TextBox 5"/>
          <p:cNvSpPr txBox="1"/>
          <p:nvPr/>
        </p:nvSpPr>
        <p:spPr>
          <a:xfrm>
            <a:off x="1914964" y="6124138"/>
            <a:ext cx="3284874" cy="738664"/>
          </a:xfrm>
          <a:prstGeom prst="rect">
            <a:avLst/>
          </a:prstGeom>
          <a:solidFill>
            <a:schemeClr val="bg1"/>
          </a:solidFill>
        </p:spPr>
        <p:txBody>
          <a:bodyPr wrap="none" rtlCol="0">
            <a:spAutoFit/>
          </a:bodyPr>
          <a:lstStyle/>
          <a:p>
            <a:r>
              <a:rPr lang="en-US" sz="1400" dirty="0"/>
              <a:t>UCL </a:t>
            </a:r>
            <a:r>
              <a:rPr lang="ka-GE" sz="1400" dirty="0"/>
              <a:t>ზედა საკონტროლო ლიმიტი</a:t>
            </a:r>
            <a:endParaRPr lang="en-US" sz="1400" dirty="0"/>
          </a:p>
          <a:p>
            <a:r>
              <a:rPr lang="en-US" sz="1400" dirty="0"/>
              <a:t>LCL </a:t>
            </a:r>
            <a:r>
              <a:rPr lang="ka-GE" sz="1400" dirty="0"/>
              <a:t>ქვედა საკონტროლო ლიმიტი</a:t>
            </a:r>
            <a:endParaRPr lang="en-US" sz="1400" dirty="0"/>
          </a:p>
          <a:p>
            <a:r>
              <a:rPr lang="en-US" sz="1400" dirty="0"/>
              <a:t>PCL</a:t>
            </a:r>
            <a:r>
              <a:rPr lang="ka-GE" sz="1400" dirty="0"/>
              <a:t> პროცესის საკონტროლო ლიმიტი</a:t>
            </a:r>
            <a:endParaRPr lang="en-US" sz="1400" dirty="0"/>
          </a:p>
        </p:txBody>
      </p:sp>
      <p:sp>
        <p:nvSpPr>
          <p:cNvPr id="5" name="TextBox 4"/>
          <p:cNvSpPr txBox="1"/>
          <p:nvPr/>
        </p:nvSpPr>
        <p:spPr>
          <a:xfrm>
            <a:off x="4495799" y="5867400"/>
            <a:ext cx="704039" cy="369332"/>
          </a:xfrm>
          <a:prstGeom prst="rect">
            <a:avLst/>
          </a:prstGeom>
          <a:solidFill>
            <a:schemeClr val="bg1"/>
          </a:solidFill>
        </p:spPr>
        <p:txBody>
          <a:bodyPr wrap="none" rtlCol="0">
            <a:spAutoFit/>
          </a:bodyPr>
          <a:lstStyle/>
          <a:p>
            <a:r>
              <a:rPr lang="ka-GE" dirty="0"/>
              <a:t>დრო</a:t>
            </a:r>
            <a:endParaRPr lang="en-US" dirty="0"/>
          </a:p>
        </p:txBody>
      </p:sp>
    </p:spTree>
    <p:extLst>
      <p:ext uri="{BB962C8B-B14F-4D97-AF65-F5344CB8AC3E}">
        <p14:creationId xmlns:p14="http://schemas.microsoft.com/office/powerpoint/2010/main" val="26566609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381000" y="457200"/>
                <a:ext cx="8610600" cy="4525963"/>
              </a:xfrm>
            </p:spPr>
            <p:txBody>
              <a:bodyPr>
                <a:noAutofit/>
              </a:bodyPr>
              <a:lstStyle/>
              <a:p>
                <a:pPr lvl="0"/>
                <a:r>
                  <a:rPr lang="ka-GE" sz="2000" b="1" dirty="0"/>
                  <a:t>პრევალენტობა</a:t>
                </a:r>
              </a:p>
              <a:p>
                <a:pPr marL="109728" lvl="0" indent="0" algn="ctr">
                  <a:buNone/>
                </a:pPr>
                <a:r>
                  <a:rPr lang="ka-GE" sz="2000" b="1" dirty="0"/>
                  <a:t>=</a:t>
                </a:r>
                <a14:m>
                  <m:oMath xmlns:m="http://schemas.openxmlformats.org/officeDocument/2006/math">
                    <m:f>
                      <m:fPr>
                        <m:ctrlPr>
                          <a:rPr lang="ka-GE" sz="2000" b="1" i="1" smtClean="0">
                            <a:latin typeface="Cambria Math"/>
                          </a:rPr>
                        </m:ctrlPr>
                      </m:fPr>
                      <m:num>
                        <m:r>
                          <a:rPr lang="ka-GE" sz="2000" b="1" i="1">
                            <a:latin typeface="Cambria Math"/>
                          </a:rPr>
                          <m:t>დაავადების ყველა დიაგნოსტირებული შემთხვევის რაოდენობა</m:t>
                        </m:r>
                      </m:num>
                      <m:den>
                        <m:r>
                          <a:rPr lang="ka-GE" sz="2000" b="1" i="1">
                            <a:latin typeface="Cambria Math"/>
                          </a:rPr>
                          <m:t>მოსახლეობის რაოდენობა</m:t>
                        </m:r>
                      </m:den>
                    </m:f>
                    <m:r>
                      <a:rPr lang="en-US" sz="2000" b="1" i="1" smtClean="0">
                        <a:latin typeface="Cambria Math"/>
                      </a:rPr>
                      <m:t>𝑿</m:t>
                    </m:r>
                    <m:r>
                      <a:rPr lang="en-US" sz="2000" b="1" i="1" smtClean="0">
                        <a:latin typeface="Cambria Math"/>
                      </a:rPr>
                      <m:t> </m:t>
                    </m:r>
                    <m:r>
                      <a:rPr lang="en-US" sz="2000" b="1" i="1" smtClean="0">
                        <a:latin typeface="Cambria Math"/>
                      </a:rPr>
                      <m:t>𝟏𝟎𝟎</m:t>
                    </m:r>
                    <m:r>
                      <a:rPr lang="en-US" sz="2000" b="1" i="1" smtClean="0">
                        <a:latin typeface="Cambria Math"/>
                      </a:rPr>
                      <m:t>,</m:t>
                    </m:r>
                    <m:r>
                      <a:rPr lang="en-US" sz="2000" b="1" i="1" smtClean="0">
                        <a:latin typeface="Cambria Math"/>
                      </a:rPr>
                      <m:t>𝟎𝟎𝟎</m:t>
                    </m:r>
                  </m:oMath>
                </a14:m>
                <a:endParaRPr lang="ka-GE" sz="2000" b="1" dirty="0"/>
              </a:p>
              <a:p>
                <a:pPr lvl="0"/>
                <a:endParaRPr lang="ka-GE" sz="2000" b="1" dirty="0"/>
              </a:p>
              <a:p>
                <a:pPr lvl="0"/>
                <a:r>
                  <a:rPr lang="ka-GE" sz="2000" b="1" dirty="0"/>
                  <a:t>ინცინდენტობა</a:t>
                </a:r>
              </a:p>
              <a:p>
                <a:pPr marL="109728" lvl="0" indent="0" algn="ctr">
                  <a:buNone/>
                </a:pPr>
                <a:r>
                  <a:rPr lang="ka-GE" sz="2000" b="1" dirty="0"/>
                  <a:t>=</a:t>
                </a:r>
                <a14:m>
                  <m:oMath xmlns:m="http://schemas.openxmlformats.org/officeDocument/2006/math">
                    <m:f>
                      <m:fPr>
                        <m:ctrlPr>
                          <a:rPr lang="ka-GE" sz="2000" b="1" i="1">
                            <a:latin typeface="Cambria Math"/>
                          </a:rPr>
                        </m:ctrlPr>
                      </m:fPr>
                      <m:num>
                        <m:r>
                          <a:rPr lang="ka-GE" sz="2000" b="1" i="1">
                            <a:latin typeface="Cambria Math"/>
                          </a:rPr>
                          <m:t>დაავადების </m:t>
                        </m:r>
                        <m:r>
                          <a:rPr lang="ka-GE" sz="2000" b="1" i="1" smtClean="0">
                            <a:latin typeface="Cambria Math"/>
                          </a:rPr>
                          <m:t>ახლად დარეგისტრირებული</m:t>
                        </m:r>
                        <m:r>
                          <a:rPr lang="ka-GE" sz="2000" b="1" i="1">
                            <a:latin typeface="Cambria Math"/>
                          </a:rPr>
                          <m:t> შემთხვევის რაოდენობა</m:t>
                        </m:r>
                      </m:num>
                      <m:den>
                        <m:r>
                          <a:rPr lang="ka-GE" sz="2000" b="1" i="1">
                            <a:latin typeface="Cambria Math"/>
                          </a:rPr>
                          <m:t>მოსახლეობის რაოდენობა</m:t>
                        </m:r>
                      </m:den>
                    </m:f>
                    <m:r>
                      <a:rPr lang="en-US" sz="2000" b="1" i="1">
                        <a:latin typeface="Cambria Math"/>
                      </a:rPr>
                      <m:t>𝑿</m:t>
                    </m:r>
                    <m:r>
                      <a:rPr lang="en-US" sz="2000" b="1" i="1">
                        <a:latin typeface="Cambria Math"/>
                      </a:rPr>
                      <m:t> </m:t>
                    </m:r>
                    <m:r>
                      <a:rPr lang="en-US" sz="2000" b="1" i="1">
                        <a:latin typeface="Cambria Math"/>
                      </a:rPr>
                      <m:t>𝟏𝟎𝟎</m:t>
                    </m:r>
                    <m:r>
                      <a:rPr lang="en-US" sz="2000" b="1" i="1">
                        <a:latin typeface="Cambria Math"/>
                      </a:rPr>
                      <m:t>,</m:t>
                    </m:r>
                    <m:r>
                      <a:rPr lang="en-US" sz="2000" b="1" i="1">
                        <a:latin typeface="Cambria Math"/>
                      </a:rPr>
                      <m:t>𝟎𝟎𝟎</m:t>
                    </m:r>
                  </m:oMath>
                </a14:m>
                <a:endParaRPr lang="ka-GE" sz="2000" b="1" dirty="0"/>
              </a:p>
              <a:p>
                <a:pPr marL="109728" indent="0">
                  <a:buNone/>
                </a:pPr>
                <a:endParaRPr lang="ka-GE" sz="2000" b="1" dirty="0"/>
              </a:p>
              <a:p>
                <a:r>
                  <a:rPr lang="ka-GE" sz="2000" b="1" dirty="0"/>
                  <a:t>სიკვდილიანობის მაჩვენებელი </a:t>
                </a:r>
                <a:r>
                  <a:rPr lang="en-US" sz="2000" b="1" dirty="0"/>
                  <a:t>(Hospital case fatality rate)</a:t>
                </a:r>
                <a:endParaRPr lang="en-US" sz="2000" dirty="0"/>
              </a:p>
              <a:p>
                <a:pPr marL="109728" indent="0" algn="ctr">
                  <a:buNone/>
                </a:pPr>
                <a:r>
                  <a:rPr lang="ka-GE" sz="2000" b="1" dirty="0"/>
                  <a:t>= </a:t>
                </a:r>
                <a14:m>
                  <m:oMath xmlns:m="http://schemas.openxmlformats.org/officeDocument/2006/math">
                    <m:f>
                      <m:fPr>
                        <m:ctrlPr>
                          <a:rPr lang="ka-GE" sz="2000" b="1" i="1">
                            <a:latin typeface="Cambria Math"/>
                          </a:rPr>
                        </m:ctrlPr>
                      </m:fPr>
                      <m:num>
                        <m:r>
                          <a:rPr lang="ka-GE" sz="2000" b="1" i="1" smtClean="0">
                            <a:latin typeface="Cambria Math"/>
                          </a:rPr>
                          <m:t>გარდაცვლილთა საერთო რაოდენობა</m:t>
                        </m:r>
                      </m:num>
                      <m:den>
                        <m:r>
                          <a:rPr lang="ka-GE" sz="2000" b="1" i="1" smtClean="0">
                            <a:latin typeface="Cambria Math"/>
                          </a:rPr>
                          <m:t>მოსახლეობის</m:t>
                        </m:r>
                        <m:r>
                          <a:rPr lang="ka-GE" sz="2000" b="1" i="1">
                            <a:latin typeface="Cambria Math"/>
                          </a:rPr>
                          <m:t> რაოდენობა</m:t>
                        </m:r>
                      </m:den>
                    </m:f>
                    <m:r>
                      <a:rPr lang="en-US" sz="2000" b="1" i="1">
                        <a:latin typeface="Cambria Math"/>
                      </a:rPr>
                      <m:t>𝑿</m:t>
                    </m:r>
                    <m:r>
                      <a:rPr lang="en-US" sz="2000" b="1" i="1">
                        <a:latin typeface="Cambria Math"/>
                      </a:rPr>
                      <m:t> </m:t>
                    </m:r>
                    <m:r>
                      <a:rPr lang="en-US" sz="2000" b="1" i="1">
                        <a:latin typeface="Cambria Math"/>
                      </a:rPr>
                      <m:t>𝟏𝟎𝟎</m:t>
                    </m:r>
                  </m:oMath>
                </a14:m>
                <a:r>
                  <a:rPr lang="ka-GE" sz="2000" b="1" dirty="0"/>
                  <a:t>0</a:t>
                </a:r>
              </a:p>
              <a:p>
                <a:r>
                  <a:rPr lang="ka-GE" sz="2000" b="1" dirty="0"/>
                  <a:t>ლეტალობის მაჩვენებელი </a:t>
                </a:r>
                <a:r>
                  <a:rPr lang="en-US" sz="2000" b="1" dirty="0"/>
                  <a:t>(Hospital case fatality rate)</a:t>
                </a:r>
                <a:endParaRPr lang="en-US" sz="2000" dirty="0"/>
              </a:p>
              <a:p>
                <a:pPr marL="109728" indent="0" algn="ctr">
                  <a:buNone/>
                </a:pPr>
                <a:r>
                  <a:rPr lang="ka-GE" sz="2000" b="1" dirty="0"/>
                  <a:t>=</a:t>
                </a:r>
                <a14:m>
                  <m:oMath xmlns:m="http://schemas.openxmlformats.org/officeDocument/2006/math">
                    <m:f>
                      <m:fPr>
                        <m:ctrlPr>
                          <a:rPr lang="ka-GE" sz="2000" b="1" i="1">
                            <a:latin typeface="Cambria Math"/>
                          </a:rPr>
                        </m:ctrlPr>
                      </m:fPr>
                      <m:num>
                        <m:r>
                          <a:rPr lang="ka-GE" sz="2000" b="1" i="1" smtClean="0">
                            <a:latin typeface="Cambria Math"/>
                          </a:rPr>
                          <m:t>სიკვდილის შემთხვევები სტაციონარში</m:t>
                        </m:r>
                      </m:num>
                      <m:den>
                        <m:r>
                          <a:rPr lang="ka-GE" sz="2000" b="1" i="1" smtClean="0">
                            <a:latin typeface="Cambria Math"/>
                          </a:rPr>
                          <m:t>ჰოსპიტალიზაციის ყველა შემთხვევის რაოდენობა</m:t>
                        </m:r>
                      </m:den>
                    </m:f>
                    <m:r>
                      <a:rPr lang="en-US" sz="2000" b="1" i="1">
                        <a:latin typeface="Cambria Math"/>
                      </a:rPr>
                      <m:t>𝑿</m:t>
                    </m:r>
                    <m:r>
                      <a:rPr lang="en-US" sz="2000" b="1" i="1">
                        <a:latin typeface="Cambria Math"/>
                      </a:rPr>
                      <m:t> </m:t>
                    </m:r>
                    <m:r>
                      <a:rPr lang="en-US" sz="2000" b="1" i="1">
                        <a:latin typeface="Cambria Math"/>
                      </a:rPr>
                      <m:t>𝟏𝟎𝟎</m:t>
                    </m:r>
                  </m:oMath>
                </a14:m>
                <a:endParaRPr lang="ka-GE" sz="2000" b="1" dirty="0"/>
              </a:p>
              <a:p>
                <a:pPr lvl="0"/>
                <a:endParaRPr lang="ka-GE" sz="2000" b="1" dirty="0"/>
              </a:p>
              <a:p>
                <a:endParaRPr lang="en-US" sz="2000"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381000" y="457200"/>
                <a:ext cx="8610600" cy="4525963"/>
              </a:xfrm>
              <a:blipFill rotWithShape="1">
                <a:blip r:embed="rId2"/>
                <a:stretch>
                  <a:fillRect t="-674" b="-31941"/>
                </a:stretch>
              </a:blipFill>
            </p:spPr>
            <p:txBody>
              <a:bodyPr/>
              <a:lstStyle/>
              <a:p>
                <a:r>
                  <a:rPr lang="en-US">
                    <a:noFill/>
                  </a:rPr>
                  <a:t> </a:t>
                </a:r>
              </a:p>
            </p:txBody>
          </p:sp>
        </mc:Fallback>
      </mc:AlternateContent>
    </p:spTree>
    <p:extLst>
      <p:ext uri="{BB962C8B-B14F-4D97-AF65-F5344CB8AC3E}">
        <p14:creationId xmlns:p14="http://schemas.microsoft.com/office/powerpoint/2010/main" val="10518859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BCFCB3-5485-B64A-BB51-2979C09C8508}"/>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38490AF5-0510-DD40-A14B-FCCECED2FF1E}"/>
              </a:ext>
            </a:extLst>
          </p:cNvPr>
          <p:cNvSpPr>
            <a:spLocks noGrp="1"/>
          </p:cNvSpPr>
          <p:nvPr>
            <p:ph type="title"/>
          </p:nvPr>
        </p:nvSpPr>
        <p:spPr/>
        <p:txBody>
          <a:bodyPr/>
          <a:lstStyle/>
          <a:p>
            <a:r>
              <a:rPr lang="ka-GE" dirty="0">
                <a:effectLst/>
              </a:rPr>
              <a:t>სიკვდილიანობა, საქართველო</a:t>
            </a:r>
            <a:endParaRPr lang="en-US" dirty="0"/>
          </a:p>
        </p:txBody>
      </p:sp>
      <p:graphicFrame>
        <p:nvGraphicFramePr>
          <p:cNvPr id="4" name="Chart 3">
            <a:extLst>
              <a:ext uri="{FF2B5EF4-FFF2-40B4-BE49-F238E27FC236}">
                <a16:creationId xmlns:a16="http://schemas.microsoft.com/office/drawing/2014/main" id="{A24EC901-8658-5D45-B48C-472BB4268BC4}"/>
              </a:ext>
            </a:extLst>
          </p:cNvPr>
          <p:cNvGraphicFramePr/>
          <p:nvPr>
            <p:extLst>
              <p:ext uri="{D42A27DB-BD31-4B8C-83A1-F6EECF244321}">
                <p14:modId xmlns:p14="http://schemas.microsoft.com/office/powerpoint/2010/main" val="2848920315"/>
              </p:ext>
            </p:extLst>
          </p:nvPr>
        </p:nvGraphicFramePr>
        <p:xfrm>
          <a:off x="838200" y="1852612"/>
          <a:ext cx="7848600" cy="47005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894065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6785D2-5F92-2F45-BEDA-E294BE01D9DC}"/>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F8B76236-25C2-7A4E-8F6E-F1E47CA0152C}"/>
              </a:ext>
            </a:extLst>
          </p:cNvPr>
          <p:cNvSpPr>
            <a:spLocks noGrp="1"/>
          </p:cNvSpPr>
          <p:nvPr>
            <p:ph type="title"/>
          </p:nvPr>
        </p:nvSpPr>
        <p:spPr/>
        <p:txBody>
          <a:bodyPr>
            <a:normAutofit fontScale="90000"/>
          </a:bodyPr>
          <a:lstStyle/>
          <a:p>
            <a:r>
              <a:rPr lang="ka-GE" dirty="0">
                <a:effectLst/>
              </a:rPr>
              <a:t>მიმართვათა რაოდენობა 1 სულ მოსახლეზე, საქართველო</a:t>
            </a:r>
            <a:endParaRPr lang="en-US" dirty="0"/>
          </a:p>
        </p:txBody>
      </p:sp>
      <p:graphicFrame>
        <p:nvGraphicFramePr>
          <p:cNvPr id="4" name="Chart 3">
            <a:extLst>
              <a:ext uri="{FF2B5EF4-FFF2-40B4-BE49-F238E27FC236}">
                <a16:creationId xmlns:a16="http://schemas.microsoft.com/office/drawing/2014/main" id="{9C900105-617A-C943-9B57-B9DDAA153CEF}"/>
              </a:ext>
            </a:extLst>
          </p:cNvPr>
          <p:cNvGraphicFramePr/>
          <p:nvPr>
            <p:extLst>
              <p:ext uri="{D42A27DB-BD31-4B8C-83A1-F6EECF244321}">
                <p14:modId xmlns:p14="http://schemas.microsoft.com/office/powerpoint/2010/main" val="3737752430"/>
              </p:ext>
            </p:extLst>
          </p:nvPr>
        </p:nvGraphicFramePr>
        <p:xfrm>
          <a:off x="304800" y="1946274"/>
          <a:ext cx="8153400" cy="41247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248534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7AB973-64C7-1542-925B-7F8A732426A1}"/>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E1DB0A13-D1F6-D14D-AC85-473606BFE986}"/>
              </a:ext>
            </a:extLst>
          </p:cNvPr>
          <p:cNvSpPr>
            <a:spLocks noGrp="1"/>
          </p:cNvSpPr>
          <p:nvPr>
            <p:ph type="title"/>
          </p:nvPr>
        </p:nvSpPr>
        <p:spPr/>
        <p:txBody>
          <a:bodyPr>
            <a:normAutofit fontScale="90000"/>
          </a:bodyPr>
          <a:lstStyle/>
          <a:p>
            <a:r>
              <a:rPr lang="ka-GE" dirty="0">
                <a:effectLst/>
              </a:rPr>
              <a:t>მკვდრადშობადობის მაჩვენებელი 1000 დაბადებულზე, საქართველო</a:t>
            </a:r>
            <a:endParaRPr lang="en-US" dirty="0"/>
          </a:p>
        </p:txBody>
      </p:sp>
      <p:graphicFrame>
        <p:nvGraphicFramePr>
          <p:cNvPr id="4" name="Chart 3">
            <a:extLst>
              <a:ext uri="{FF2B5EF4-FFF2-40B4-BE49-F238E27FC236}">
                <a16:creationId xmlns:a16="http://schemas.microsoft.com/office/drawing/2014/main" id="{4EBE1F49-535D-9741-8D04-292CA66A8329}"/>
              </a:ext>
            </a:extLst>
          </p:cNvPr>
          <p:cNvGraphicFramePr/>
          <p:nvPr>
            <p:extLst>
              <p:ext uri="{D42A27DB-BD31-4B8C-83A1-F6EECF244321}">
                <p14:modId xmlns:p14="http://schemas.microsoft.com/office/powerpoint/2010/main" val="1031531278"/>
              </p:ext>
            </p:extLst>
          </p:nvPr>
        </p:nvGraphicFramePr>
        <p:xfrm>
          <a:off x="762001" y="2142807"/>
          <a:ext cx="7543800" cy="341979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63281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ka-GE" dirty="0"/>
              <a:t>ასთმით ჰოსპიტალიზაცია მოზრდილებში (ასაკობრივ-სქესობრივი სტანდარტზებული მონაცემები 100000 მოსახლეზე)</a:t>
            </a:r>
          </a:p>
          <a:p>
            <a:r>
              <a:rPr lang="ka-GE" dirty="0"/>
              <a:t>ფილტვის ქრონიკული ობსტრუქციული დაავადებით ჰოსპიტალიზაცია (ასაკობრივ-სქესობრივი სტანდარტზებული მონაცემები 100000 მოსახლეზე)</a:t>
            </a:r>
          </a:p>
          <a:p>
            <a:r>
              <a:rPr lang="ka-GE" dirty="0"/>
              <a:t>დიაბეტით ჰოსპიტალიზაცია (ასაკობრივ-სქესობრივი სტანდარტზებული მონაცემები 100000 მოსახლეზე)</a:t>
            </a:r>
          </a:p>
          <a:p>
            <a:pPr marL="109728" indent="0">
              <a:buNone/>
            </a:pPr>
            <a:endParaRPr lang="ka-GE" dirty="0"/>
          </a:p>
        </p:txBody>
      </p:sp>
      <p:sp>
        <p:nvSpPr>
          <p:cNvPr id="3" name="Title 2"/>
          <p:cNvSpPr>
            <a:spLocks noGrp="1"/>
          </p:cNvSpPr>
          <p:nvPr>
            <p:ph type="title"/>
          </p:nvPr>
        </p:nvSpPr>
        <p:spPr/>
        <p:txBody>
          <a:bodyPr>
            <a:normAutofit fontScale="90000"/>
          </a:bodyPr>
          <a:lstStyle/>
          <a:p>
            <a:r>
              <a:rPr lang="ka-GE" dirty="0"/>
              <a:t>ამბულატორიულ დახმარებაზე სენსიტიური ინდიკატოები</a:t>
            </a:r>
            <a:endParaRPr lang="en-US" dirty="0"/>
          </a:p>
        </p:txBody>
      </p:sp>
    </p:spTree>
    <p:extLst>
      <p:ext uri="{BB962C8B-B14F-4D97-AF65-F5344CB8AC3E}">
        <p14:creationId xmlns:p14="http://schemas.microsoft.com/office/powerpoint/2010/main" val="34469417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525963"/>
          </a:xfrm>
        </p:spPr>
        <p:txBody>
          <a:bodyPr>
            <a:normAutofit fontScale="70000" lnSpcReduction="20000"/>
          </a:bodyPr>
          <a:lstStyle/>
          <a:p>
            <a:r>
              <a:rPr lang="ka-GE" dirty="0"/>
              <a:t>პოსტოპერაციული პულმონარული თრომბოზი ან ღრმა ვენის თრომბოზი მოზრდილებში 100000 ჰოსპიტალიზაციის რაოდენობაზე</a:t>
            </a:r>
          </a:p>
          <a:p>
            <a:r>
              <a:rPr lang="ka-GE" dirty="0"/>
              <a:t>პოსტოპერაციული სეფსისი მოზრდილებში 100000 ჰოსპიტალიზაციის რაოდენობაზე</a:t>
            </a:r>
          </a:p>
          <a:p>
            <a:r>
              <a:rPr lang="ka-GE" dirty="0"/>
              <a:t>უცხო სხეულის დატოვება საოპერაციო პროცესურებისას მოზრდილებში 100000 ჰოსპიტალიზაციის რაოდენობაზე</a:t>
            </a:r>
          </a:p>
          <a:p>
            <a:r>
              <a:rPr lang="ka-GE" dirty="0"/>
              <a:t>სამშობიარო ტრავმა, მშობიარობის დროს ინსტრუმენტების გამოყენებისას (ყოველ 100 ინსტრუმენტების გამოყენებით მიღებულ მშობიარობაზე)</a:t>
            </a:r>
          </a:p>
          <a:p>
            <a:r>
              <a:rPr lang="ka-GE" dirty="0"/>
              <a:t>მელოგონეთა რეჰოსპიტალიზაცია, მშობიარობიდან  30 დღის განმავლობაში </a:t>
            </a:r>
          </a:p>
          <a:p>
            <a:r>
              <a:rPr lang="ka-GE" dirty="0"/>
              <a:t>საკეისრო კვეთების გართულებების წილი</a:t>
            </a:r>
          </a:p>
          <a:p>
            <a:r>
              <a:rPr lang="ka-GE" dirty="0"/>
              <a:t>ოპერციის შემდგომი გართულებების წილი</a:t>
            </a:r>
          </a:p>
          <a:p>
            <a:endParaRPr lang="ka-GE" dirty="0"/>
          </a:p>
          <a:p>
            <a:endParaRPr lang="en-US" dirty="0"/>
          </a:p>
        </p:txBody>
      </p:sp>
      <p:sp>
        <p:nvSpPr>
          <p:cNvPr id="3" name="Title 2"/>
          <p:cNvSpPr>
            <a:spLocks noGrp="1"/>
          </p:cNvSpPr>
          <p:nvPr>
            <p:ph type="title"/>
          </p:nvPr>
        </p:nvSpPr>
        <p:spPr>
          <a:xfrm>
            <a:off x="457200" y="25400"/>
            <a:ext cx="8229600" cy="1143000"/>
          </a:xfrm>
        </p:spPr>
        <p:txBody>
          <a:bodyPr/>
          <a:lstStyle/>
          <a:p>
            <a:r>
              <a:rPr lang="ka-GE" dirty="0"/>
              <a:t>პაციენტის უსაფრთხოება</a:t>
            </a:r>
            <a:endParaRPr lang="en-US" dirty="0"/>
          </a:p>
        </p:txBody>
      </p:sp>
    </p:spTree>
    <p:extLst>
      <p:ext uri="{BB962C8B-B14F-4D97-AF65-F5344CB8AC3E}">
        <p14:creationId xmlns:p14="http://schemas.microsoft.com/office/powerpoint/2010/main" val="40050820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ka-GE" dirty="0"/>
              <a:t>სამედიცინო დაზღვევით  მოცვა ძირითად სერვისებზე (მთლიანი პოპულაციის %)</a:t>
            </a:r>
          </a:p>
          <a:p>
            <a:r>
              <a:rPr lang="ka-GE" dirty="0"/>
              <a:t>ჯანდაცვაზე ჯიბიდან გადახდების წილი შინამეურნეობების მთლიანი მოხმარებიდან</a:t>
            </a:r>
          </a:p>
          <a:p>
            <a:r>
              <a:rPr lang="ka-GE" dirty="0"/>
              <a:t>საშვილოსნოს ყელის სკრინინგი ბოლო სამი წლის განმავლობაში შემოსავების ჯგუფების მიხედვით (20-69 წლის ასაკის ქალების რაოდენობიდან %)</a:t>
            </a:r>
          </a:p>
          <a:p>
            <a:r>
              <a:rPr lang="ka-GE" dirty="0"/>
              <a:t>ძუძუს კიბოს სკრინინგი ბოლო სამი წლის განმავლობაში (50-69 წლის ასაკის ქალების რაოდენობიდან %)</a:t>
            </a:r>
          </a:p>
          <a:p>
            <a:endParaRPr lang="ka-GE" dirty="0"/>
          </a:p>
          <a:p>
            <a:endParaRPr lang="ka-GE" dirty="0"/>
          </a:p>
          <a:p>
            <a:endParaRPr lang="en-US" dirty="0"/>
          </a:p>
        </p:txBody>
      </p:sp>
      <p:sp>
        <p:nvSpPr>
          <p:cNvPr id="3" name="Title 2"/>
          <p:cNvSpPr>
            <a:spLocks noGrp="1"/>
          </p:cNvSpPr>
          <p:nvPr>
            <p:ph type="title"/>
          </p:nvPr>
        </p:nvSpPr>
        <p:spPr/>
        <p:txBody>
          <a:bodyPr>
            <a:normAutofit fontScale="90000"/>
          </a:bodyPr>
          <a:lstStyle/>
          <a:p>
            <a:r>
              <a:rPr lang="ka-GE"/>
              <a:t>ხელმისაწვდომობა და სამართლიანობა</a:t>
            </a:r>
            <a:endParaRPr lang="en-US"/>
          </a:p>
        </p:txBody>
      </p:sp>
    </p:spTree>
    <p:extLst>
      <p:ext uri="{BB962C8B-B14F-4D97-AF65-F5344CB8AC3E}">
        <p14:creationId xmlns:p14="http://schemas.microsoft.com/office/powerpoint/2010/main" val="85048165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C29897-F340-1349-A2D5-589A9F3050AD}"/>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92A518E9-C119-C44B-9F68-4B8C9565379F}"/>
              </a:ext>
            </a:extLst>
          </p:cNvPr>
          <p:cNvSpPr>
            <a:spLocks noGrp="1"/>
          </p:cNvSpPr>
          <p:nvPr>
            <p:ph type="title"/>
          </p:nvPr>
        </p:nvSpPr>
        <p:spPr/>
        <p:txBody>
          <a:bodyPr>
            <a:normAutofit fontScale="90000"/>
          </a:bodyPr>
          <a:lstStyle/>
          <a:p>
            <a:r>
              <a:rPr lang="ka-GE" dirty="0">
                <a:effectLst/>
              </a:rPr>
              <a:t>იმუნიზაციით მოცვა (%), საქართველო</a:t>
            </a:r>
            <a:endParaRPr lang="en-US" dirty="0"/>
          </a:p>
        </p:txBody>
      </p:sp>
      <p:pic>
        <p:nvPicPr>
          <p:cNvPr id="4" name="Picture 3">
            <a:extLst>
              <a:ext uri="{FF2B5EF4-FFF2-40B4-BE49-F238E27FC236}">
                <a16:creationId xmlns:a16="http://schemas.microsoft.com/office/drawing/2014/main" id="{279D8E8C-D524-1342-9A0A-4BC4EAA43FE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62000" y="1976437"/>
            <a:ext cx="7467600" cy="4094544"/>
          </a:xfrm>
          <a:prstGeom prst="rect">
            <a:avLst/>
          </a:prstGeom>
          <a:noFill/>
          <a:ln>
            <a:noFill/>
          </a:ln>
        </p:spPr>
      </p:pic>
    </p:spTree>
    <p:extLst>
      <p:ext uri="{BB962C8B-B14F-4D97-AF65-F5344CB8AC3E}">
        <p14:creationId xmlns:p14="http://schemas.microsoft.com/office/powerpoint/2010/main" val="33468404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507D06-EAF0-DE41-BAA0-D96C1A3C82B8}"/>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D7148E1B-D1E9-1147-9E2F-44B7189D73FE}"/>
              </a:ext>
            </a:extLst>
          </p:cNvPr>
          <p:cNvSpPr>
            <a:spLocks noGrp="1"/>
          </p:cNvSpPr>
          <p:nvPr>
            <p:ph type="title"/>
          </p:nvPr>
        </p:nvSpPr>
        <p:spPr/>
        <p:txBody>
          <a:bodyPr>
            <a:noAutofit/>
          </a:bodyPr>
          <a:lstStyle/>
          <a:p>
            <a:r>
              <a:rPr lang="ka-GE" sz="2400" dirty="0">
                <a:effectLst/>
              </a:rPr>
              <a:t>კიბოს ახალი შემთხვევების განაწილება სტადიების მიხედვით (%), საქართველო, 2015-2016</a:t>
            </a:r>
            <a:br>
              <a:rPr lang="en-US" sz="2400" dirty="0">
                <a:effectLst/>
              </a:rPr>
            </a:br>
            <a:endParaRPr lang="en-US" sz="2400" dirty="0"/>
          </a:p>
        </p:txBody>
      </p:sp>
      <p:graphicFrame>
        <p:nvGraphicFramePr>
          <p:cNvPr id="4" name="Chart 3">
            <a:extLst>
              <a:ext uri="{FF2B5EF4-FFF2-40B4-BE49-F238E27FC236}">
                <a16:creationId xmlns:a16="http://schemas.microsoft.com/office/drawing/2014/main" id="{9169C4C5-496B-7E42-A321-C8B17D2674C5}"/>
              </a:ext>
            </a:extLst>
          </p:cNvPr>
          <p:cNvGraphicFramePr>
            <a:graphicFrameLocks/>
          </p:cNvGraphicFramePr>
          <p:nvPr>
            <p:extLst>
              <p:ext uri="{D42A27DB-BD31-4B8C-83A1-F6EECF244321}">
                <p14:modId xmlns:p14="http://schemas.microsoft.com/office/powerpoint/2010/main" val="2381989423"/>
              </p:ext>
            </p:extLst>
          </p:nvPr>
        </p:nvGraphicFramePr>
        <p:xfrm>
          <a:off x="457200" y="1982152"/>
          <a:ext cx="7924800" cy="3961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269413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C220B9-B874-BF4D-BA53-3E0B84577BEA}"/>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9A1CA694-31AA-DF43-8330-DF5886886FCC}"/>
              </a:ext>
            </a:extLst>
          </p:cNvPr>
          <p:cNvSpPr>
            <a:spLocks noGrp="1"/>
          </p:cNvSpPr>
          <p:nvPr>
            <p:ph type="title"/>
          </p:nvPr>
        </p:nvSpPr>
        <p:spPr/>
        <p:txBody>
          <a:bodyPr>
            <a:noAutofit/>
          </a:bodyPr>
          <a:lstStyle/>
          <a:p>
            <a:r>
              <a:rPr lang="ka-GE" sz="2800" dirty="0">
                <a:effectLst/>
              </a:rPr>
              <a:t>ორსულობის პირველ ტრიმესტრში ანტენატალურ მეთვალყურეობაზე აყვანილ ორსულთა წილი (%)</a:t>
            </a:r>
            <a:endParaRPr lang="en-US" sz="2800" dirty="0"/>
          </a:p>
        </p:txBody>
      </p:sp>
      <p:pic>
        <p:nvPicPr>
          <p:cNvPr id="4" name="Picture 3">
            <a:extLst>
              <a:ext uri="{FF2B5EF4-FFF2-40B4-BE49-F238E27FC236}">
                <a16:creationId xmlns:a16="http://schemas.microsoft.com/office/drawing/2014/main" id="{50FB9C22-E9E6-6842-B9E6-C9A754EB203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6160" y="1828800"/>
            <a:ext cx="7010399" cy="4367212"/>
          </a:xfrm>
          <a:prstGeom prst="rect">
            <a:avLst/>
          </a:prstGeom>
          <a:noFill/>
          <a:ln>
            <a:noFill/>
          </a:ln>
        </p:spPr>
      </p:pic>
    </p:spTree>
    <p:extLst>
      <p:ext uri="{BB962C8B-B14F-4D97-AF65-F5344CB8AC3E}">
        <p14:creationId xmlns:p14="http://schemas.microsoft.com/office/powerpoint/2010/main" val="2584325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219200" y="304800"/>
            <a:ext cx="6553200" cy="720725"/>
          </a:xfrm>
          <a:noFill/>
          <a:ln w="76200" cap="flat" cmpd="tri">
            <a:noFill/>
          </a:ln>
        </p:spPr>
        <p:txBody>
          <a:bodyPr lIns="90488" tIns="44450" rIns="90488" bIns="44450"/>
          <a:lstStyle/>
          <a:p>
            <a:pPr eaLnBrk="1" hangingPunct="1"/>
            <a:r>
              <a:rPr lang="ka-GE" b="1" dirty="0">
                <a:solidFill>
                  <a:srgbClr val="CC3300"/>
                </a:solidFill>
                <a:latin typeface="Arial Rounded MT Bold" pitchFamily="34" charset="0"/>
              </a:rPr>
              <a:t>საკონტროლო გრაფიკები</a:t>
            </a:r>
            <a:endParaRPr lang="es-ES" b="1" dirty="0">
              <a:solidFill>
                <a:srgbClr val="CC3300"/>
              </a:solidFill>
              <a:latin typeface="Arial Rounded MT Bold" pitchFamily="34" charset="0"/>
            </a:endParaRPr>
          </a:p>
        </p:txBody>
      </p:sp>
      <p:sp>
        <p:nvSpPr>
          <p:cNvPr id="26627" name="Rectangle 3"/>
          <p:cNvSpPr>
            <a:spLocks noGrp="1" noChangeArrowheads="1"/>
          </p:cNvSpPr>
          <p:nvPr>
            <p:ph type="body" idx="1"/>
          </p:nvPr>
        </p:nvSpPr>
        <p:spPr>
          <a:noFill/>
        </p:spPr>
        <p:txBody>
          <a:bodyPr lIns="90488" tIns="44450" rIns="90488" bIns="44450">
            <a:normAutofit fontScale="85000" lnSpcReduction="10000"/>
          </a:bodyPr>
          <a:lstStyle/>
          <a:p>
            <a:pPr eaLnBrk="1" hangingPunct="1">
              <a:buClr>
                <a:srgbClr val="063DE8"/>
              </a:buClr>
              <a:buSzPct val="130000"/>
              <a:buFont typeface="Wingdings" pitchFamily="2" charset="2"/>
              <a:buChar char="þ"/>
            </a:pPr>
            <a:r>
              <a:rPr lang="es-ES" sz="2000" b="1" dirty="0">
                <a:latin typeface="Arial Rounded MT Bold" pitchFamily="34" charset="0"/>
              </a:rPr>
              <a:t> </a:t>
            </a:r>
            <a:r>
              <a:rPr lang="ka-GE" sz="2000" b="1" dirty="0">
                <a:latin typeface="Arial Rounded MT Bold" pitchFamily="34" charset="0"/>
              </a:rPr>
              <a:t>ინსტრუმენტები, რომელთა დანიშნულებაა</a:t>
            </a:r>
            <a:r>
              <a:rPr lang="es-ES" sz="2000" b="1" dirty="0">
                <a:latin typeface="Arial Rounded MT Bold" pitchFamily="34" charset="0"/>
              </a:rPr>
              <a:t>: </a:t>
            </a:r>
          </a:p>
          <a:p>
            <a:pPr lvl="1" eaLnBrk="1" hangingPunct="1">
              <a:buClr>
                <a:srgbClr val="037C03"/>
              </a:buClr>
              <a:buFont typeface="Wingdings" pitchFamily="2" charset="2"/>
              <a:buChar char="Ø"/>
            </a:pPr>
            <a:r>
              <a:rPr lang="ka-GE" sz="2000" b="1" dirty="0">
                <a:latin typeface="Arial Rounded MT Bold" pitchFamily="34" charset="0"/>
              </a:rPr>
              <a:t>ხარისხის ინდიკატორების უწყვეტი მონიტორინგი</a:t>
            </a:r>
            <a:endParaRPr lang="es-ES" sz="2000" b="1" dirty="0">
              <a:latin typeface="Arial Rounded MT Bold" pitchFamily="34" charset="0"/>
            </a:endParaRPr>
          </a:p>
          <a:p>
            <a:pPr lvl="1">
              <a:buClr>
                <a:srgbClr val="037C03"/>
              </a:buClr>
              <a:buFont typeface="Wingdings" pitchFamily="2" charset="2"/>
              <a:buChar char="Ø"/>
            </a:pPr>
            <a:r>
              <a:rPr lang="ka-GE" sz="2000" dirty="0"/>
              <a:t>გრაფიკი, რომელიც უწვეტ დროში აჩვენებს დაკვირვების ობიექტის ცვლილება</a:t>
            </a:r>
            <a:endParaRPr lang="es-ES" sz="2000" b="1" dirty="0">
              <a:latin typeface="Arial Rounded MT Bold" pitchFamily="34" charset="0"/>
            </a:endParaRPr>
          </a:p>
          <a:p>
            <a:pPr eaLnBrk="1" hangingPunct="1">
              <a:buClr>
                <a:srgbClr val="063DE8"/>
              </a:buClr>
              <a:buSzPct val="150000"/>
              <a:buFont typeface="Wingdings" pitchFamily="2" charset="2"/>
              <a:buChar char="þ"/>
            </a:pPr>
            <a:r>
              <a:rPr lang="es-ES" sz="2000" b="1" dirty="0">
                <a:latin typeface="Arial Rounded MT Bold" pitchFamily="34" charset="0"/>
              </a:rPr>
              <a:t>  </a:t>
            </a:r>
            <a:r>
              <a:rPr lang="ka-GE" sz="2000" b="1" dirty="0">
                <a:latin typeface="Arial Rounded MT Bold" pitchFamily="34" charset="0"/>
              </a:rPr>
              <a:t>ისინი შეიძლება გამოყენებულ იქნას ყველა ტიპის ინდიკატორისათვის</a:t>
            </a:r>
            <a:endParaRPr lang="es-ES" sz="2000" b="1" dirty="0">
              <a:latin typeface="Arial Rounded MT Bold" pitchFamily="34" charset="0"/>
            </a:endParaRPr>
          </a:p>
          <a:p>
            <a:pPr eaLnBrk="1" hangingPunct="1">
              <a:buClr>
                <a:srgbClr val="063DE8"/>
              </a:buClr>
              <a:buSzPct val="150000"/>
              <a:buFont typeface="Wingdings" pitchFamily="2" charset="2"/>
              <a:buChar char="þ"/>
            </a:pPr>
            <a:r>
              <a:rPr lang="ka-GE" sz="2000" b="1" dirty="0">
                <a:latin typeface="Arial Rounded MT Bold" pitchFamily="34" charset="0"/>
              </a:rPr>
              <a:t>ისინი შეიძლება გამოყენებულ იქნას მრავალი მიზნით ხარისხის გაუმჯობესების დინამიკის ფარგლებში:</a:t>
            </a:r>
            <a:endParaRPr lang="es-ES" sz="2000" b="1" dirty="0">
              <a:latin typeface="Arial Rounded MT Bold" pitchFamily="34" charset="0"/>
            </a:endParaRPr>
          </a:p>
          <a:p>
            <a:pPr lvl="1" eaLnBrk="1" hangingPunct="1">
              <a:buClr>
                <a:srgbClr val="009900"/>
              </a:buClr>
              <a:buSzPct val="120000"/>
              <a:buFont typeface="Wingdings" pitchFamily="2" charset="2"/>
              <a:buChar char="Ø"/>
            </a:pPr>
            <a:r>
              <a:rPr lang="ka-GE" sz="1800" b="1" dirty="0">
                <a:latin typeface="Arial Rounded MT Bold" pitchFamily="34" charset="0"/>
              </a:rPr>
              <a:t>პრობლემის იდენტიფიკაცია და ანალიზი</a:t>
            </a:r>
            <a:endParaRPr lang="es-ES" sz="1800" b="1" dirty="0">
              <a:latin typeface="Arial Rounded MT Bold" pitchFamily="34" charset="0"/>
            </a:endParaRPr>
          </a:p>
          <a:p>
            <a:pPr lvl="1" eaLnBrk="1" hangingPunct="1">
              <a:buClr>
                <a:srgbClr val="009900"/>
              </a:buClr>
              <a:buSzPct val="120000"/>
              <a:buFont typeface="Wingdings" pitchFamily="2" charset="2"/>
              <a:buChar char="Ø"/>
            </a:pPr>
            <a:r>
              <a:rPr lang="ka-GE" sz="1800" b="1" dirty="0">
                <a:latin typeface="Arial Rounded MT Bold" pitchFamily="34" charset="0"/>
              </a:rPr>
              <a:t>ინტერვენციების ეფექტის ვიზუალიზაცია</a:t>
            </a:r>
            <a:endParaRPr lang="es-ES" sz="1800" b="1" dirty="0">
              <a:latin typeface="Arial Rounded MT Bold" pitchFamily="34" charset="0"/>
            </a:endParaRPr>
          </a:p>
          <a:p>
            <a:pPr lvl="1" eaLnBrk="1" hangingPunct="1">
              <a:buClr>
                <a:srgbClr val="009900"/>
              </a:buClr>
              <a:buSzPct val="120000"/>
              <a:buFont typeface="Wingdings" pitchFamily="2" charset="2"/>
              <a:buChar char="Ø"/>
            </a:pPr>
            <a:r>
              <a:rPr lang="ka-GE" sz="1800" b="1" dirty="0">
                <a:latin typeface="Arial Rounded MT Bold" pitchFamily="34" charset="0"/>
              </a:rPr>
              <a:t>გაუმჯობესების კონტროლი</a:t>
            </a:r>
            <a:endParaRPr lang="es-ES" sz="1800" b="1" dirty="0">
              <a:latin typeface="Arial Rounded MT Bold" pitchFamily="34" charset="0"/>
            </a:endParaRPr>
          </a:p>
          <a:p>
            <a:pPr lvl="1" eaLnBrk="1" hangingPunct="1">
              <a:buClr>
                <a:srgbClr val="009900"/>
              </a:buClr>
              <a:buSzPct val="120000"/>
              <a:buFont typeface="Wingdings" pitchFamily="2" charset="2"/>
              <a:buChar char="Ø"/>
            </a:pPr>
            <a:r>
              <a:rPr lang="ka-GE" sz="1800" b="1" dirty="0">
                <a:latin typeface="Arial Rounded MT Bold" pitchFamily="34" charset="0"/>
              </a:rPr>
              <a:t>უწყვეტი მონიტორინგი</a:t>
            </a:r>
            <a:endParaRPr lang="es-ES" sz="1800" b="1" dirty="0">
              <a:latin typeface="Arial Rounded MT Bold" pitchFamily="34" charset="0"/>
            </a:endParaRPr>
          </a:p>
        </p:txBody>
      </p:sp>
    </p:spTree>
    <p:extLst>
      <p:ext uri="{BB962C8B-B14F-4D97-AF65-F5344CB8AC3E}">
        <p14:creationId xmlns:p14="http://schemas.microsoft.com/office/powerpoint/2010/main" val="969192621"/>
      </p:ext>
    </p:extLst>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ka-GE" dirty="0"/>
              <a:t>პირველადი ჯანდაცვის დაწესებულებებში გამოწერილი ანტიბიოტიკების მოცულობა (1000 მოსახლეზე, დღიურად)</a:t>
            </a:r>
          </a:p>
          <a:p>
            <a:r>
              <a:rPr lang="ka-GE" dirty="0"/>
              <a:t>გენერიკების წილი (%) მთლიან ფარმაცევტულ ბაზარში</a:t>
            </a:r>
          </a:p>
          <a:p>
            <a:r>
              <a:rPr lang="ka-GE" dirty="0"/>
              <a:t>მედიკამენტებზე დანახარჯები ჯანდაცვაზე ჯიბიდან გახადებიდან</a:t>
            </a:r>
          </a:p>
          <a:p>
            <a:r>
              <a:rPr lang="ka-GE" dirty="0"/>
              <a:t>ტკივილგამაყუჩებლების გამოყენება</a:t>
            </a:r>
          </a:p>
          <a:p>
            <a:endParaRPr lang="en-US" dirty="0"/>
          </a:p>
        </p:txBody>
      </p:sp>
      <p:sp>
        <p:nvSpPr>
          <p:cNvPr id="3" name="Title 2"/>
          <p:cNvSpPr>
            <a:spLocks noGrp="1"/>
          </p:cNvSpPr>
          <p:nvPr>
            <p:ph type="title"/>
          </p:nvPr>
        </p:nvSpPr>
        <p:spPr/>
        <p:txBody>
          <a:bodyPr>
            <a:normAutofit/>
          </a:bodyPr>
          <a:lstStyle/>
          <a:p>
            <a:r>
              <a:rPr lang="ka-GE" dirty="0"/>
              <a:t>წამლების მოხმარება</a:t>
            </a:r>
            <a:endParaRPr lang="en-US" dirty="0"/>
          </a:p>
        </p:txBody>
      </p:sp>
    </p:spTree>
    <p:extLst>
      <p:ext uri="{BB962C8B-B14F-4D97-AF65-F5344CB8AC3E}">
        <p14:creationId xmlns:p14="http://schemas.microsoft.com/office/powerpoint/2010/main" val="479184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ka-GE" dirty="0"/>
              <a:t>წითელას წინააღმდეგ ვაქცინაციით მოცვის % ერთ წლამდე ასაკის ბავშვებში</a:t>
            </a:r>
          </a:p>
          <a:p>
            <a:r>
              <a:rPr lang="ka-GE" dirty="0"/>
              <a:t>ჰეპატიტი </a:t>
            </a:r>
            <a:r>
              <a:rPr lang="en-US" dirty="0"/>
              <a:t>B-</a:t>
            </a:r>
            <a:r>
              <a:rPr lang="ka-GE" dirty="0"/>
              <a:t>ს წინააღმდეგ ვაქცინაციით მოცვის % ერთ წლამდე ასაკის ბავშვებში</a:t>
            </a:r>
          </a:p>
          <a:p>
            <a:r>
              <a:rPr lang="ka-GE" dirty="0"/>
              <a:t>საკეისრო კვეთების მაჩვენებელი</a:t>
            </a:r>
          </a:p>
          <a:p>
            <a:r>
              <a:rPr lang="ka-GE"/>
              <a:t>ორსულებში 8 </a:t>
            </a:r>
            <a:r>
              <a:rPr lang="ka-GE" dirty="0"/>
              <a:t>ანტენატალური ვიზიტის წილი</a:t>
            </a:r>
          </a:p>
        </p:txBody>
      </p:sp>
      <p:sp>
        <p:nvSpPr>
          <p:cNvPr id="3" name="Title 2"/>
          <p:cNvSpPr>
            <a:spLocks noGrp="1"/>
          </p:cNvSpPr>
          <p:nvPr>
            <p:ph type="title"/>
          </p:nvPr>
        </p:nvSpPr>
        <p:spPr/>
        <p:txBody>
          <a:bodyPr/>
          <a:lstStyle/>
          <a:p>
            <a:r>
              <a:rPr lang="ka-GE" dirty="0"/>
              <a:t>პრევენციის ინდოკატორები</a:t>
            </a:r>
            <a:endParaRPr lang="en-US" dirty="0"/>
          </a:p>
        </p:txBody>
      </p:sp>
    </p:spTree>
    <p:extLst>
      <p:ext uri="{BB962C8B-B14F-4D97-AF65-F5344CB8AC3E}">
        <p14:creationId xmlns:p14="http://schemas.microsoft.com/office/powerpoint/2010/main" val="6079669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4C103-E809-C847-8A2B-276DC392CD43}"/>
              </a:ext>
            </a:extLst>
          </p:cNvPr>
          <p:cNvSpPr>
            <a:spLocks noGrp="1"/>
          </p:cNvSpPr>
          <p:nvPr>
            <p:ph idx="1"/>
          </p:nvPr>
        </p:nvSpPr>
        <p:spPr/>
        <p:txBody>
          <a:bodyPr/>
          <a:lstStyle/>
          <a:p>
            <a:endParaRPr lang="en-US" dirty="0"/>
          </a:p>
          <a:p>
            <a:r>
              <a:rPr lang="en-US" dirty="0"/>
              <a:t> </a:t>
            </a:r>
            <a:r>
              <a:rPr lang="ka-GE" dirty="0"/>
              <a:t>ხარისხის საზომების ინტერპრეტაცია</a:t>
            </a:r>
            <a:endParaRPr lang="en-US" dirty="0"/>
          </a:p>
        </p:txBody>
      </p:sp>
      <p:sp>
        <p:nvSpPr>
          <p:cNvPr id="3" name="Title 2">
            <a:extLst>
              <a:ext uri="{FF2B5EF4-FFF2-40B4-BE49-F238E27FC236}">
                <a16:creationId xmlns:a16="http://schemas.microsoft.com/office/drawing/2014/main" id="{67666636-6001-E844-B4E3-2E455828A3FD}"/>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2260245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8A1E0D-2D2C-B74E-B469-E2F3DA0D6D6E}"/>
              </a:ext>
            </a:extLst>
          </p:cNvPr>
          <p:cNvSpPr>
            <a:spLocks noGrp="1"/>
          </p:cNvSpPr>
          <p:nvPr>
            <p:ph idx="1"/>
          </p:nvPr>
        </p:nvSpPr>
        <p:spPr/>
        <p:txBody>
          <a:bodyPr>
            <a:normAutofit fontScale="92500" lnSpcReduction="10000"/>
          </a:bodyPr>
          <a:lstStyle/>
          <a:p>
            <a:r>
              <a:rPr lang="ka-GE" dirty="0"/>
              <a:t>თავსებადობის მოდელიმოდელი (</a:t>
            </a:r>
            <a:r>
              <a:rPr lang="en-US" i="1" dirty="0"/>
              <a:t>Appropriateness Model </a:t>
            </a:r>
            <a:r>
              <a:rPr lang="ka-GE" dirty="0"/>
              <a:t>) კომპოზიციური ქულის შექმნა კომპლექსური შეფასებისთვის, რათა შეფასდეს სამედიცინო მომსახურება ხარისხის ყველა პარამეტრით</a:t>
            </a:r>
          </a:p>
          <a:p>
            <a:r>
              <a:rPr lang="ka-GE" dirty="0"/>
              <a:t>გაზომვის ინდიკატორები და მონაცემთა შეკრების მეთოდები უნდა იყოს სტაბილური</a:t>
            </a:r>
          </a:p>
          <a:p>
            <a:r>
              <a:rPr lang="ka-GE" dirty="0"/>
              <a:t>ერთი პროცესი იზომება ერთი და იგივე მონაცემებითდა უნდა იძლეოდეს ერთნაირ შედეგს დროში გამეორების შემდეგ</a:t>
            </a:r>
          </a:p>
          <a:p>
            <a:r>
              <a:rPr lang="ka-GE" dirty="0"/>
              <a:t>70% თავსებადობა მისაღებია</a:t>
            </a:r>
            <a:endParaRPr lang="en-US" dirty="0"/>
          </a:p>
        </p:txBody>
      </p:sp>
      <p:sp>
        <p:nvSpPr>
          <p:cNvPr id="3" name="Title 2">
            <a:extLst>
              <a:ext uri="{FF2B5EF4-FFF2-40B4-BE49-F238E27FC236}">
                <a16:creationId xmlns:a16="http://schemas.microsoft.com/office/drawing/2014/main" id="{4AB28A5E-CB65-004E-BFE5-8E26A07B0906}"/>
              </a:ext>
            </a:extLst>
          </p:cNvPr>
          <p:cNvSpPr>
            <a:spLocks noGrp="1"/>
          </p:cNvSpPr>
          <p:nvPr>
            <p:ph type="title"/>
          </p:nvPr>
        </p:nvSpPr>
        <p:spPr/>
        <p:txBody>
          <a:bodyPr>
            <a:normAutofit fontScale="90000"/>
          </a:bodyPr>
          <a:lstStyle/>
          <a:p>
            <a:r>
              <a:rPr lang="ka-GE" dirty="0"/>
              <a:t>ხარისხის საზომების ინტერპრეტაცია</a:t>
            </a:r>
            <a:endParaRPr lang="en-US" dirty="0"/>
          </a:p>
        </p:txBody>
      </p:sp>
    </p:spTree>
    <p:extLst>
      <p:ext uri="{BB962C8B-B14F-4D97-AF65-F5344CB8AC3E}">
        <p14:creationId xmlns:p14="http://schemas.microsoft.com/office/powerpoint/2010/main" val="1550608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911D61-ECCF-CD4E-A3ED-CFDD7573F29C}"/>
              </a:ext>
            </a:extLst>
          </p:cNvPr>
          <p:cNvSpPr>
            <a:spLocks noGrp="1"/>
          </p:cNvSpPr>
          <p:nvPr>
            <p:ph idx="1"/>
          </p:nvPr>
        </p:nvSpPr>
        <p:spPr/>
        <p:txBody>
          <a:bodyPr>
            <a:normAutofit/>
          </a:bodyPr>
          <a:lstStyle/>
          <a:p>
            <a:r>
              <a:rPr lang="ka-GE" dirty="0"/>
              <a:t>მომსახურების გაწევის შესაძლებლობების რაოდენობა ჯამდება მნიშვნელში</a:t>
            </a:r>
          </a:p>
          <a:p>
            <a:r>
              <a:rPr lang="ka-GE" dirty="0"/>
              <a:t>მრიცხველში ხვდება შემთხვევების რაოდენობა სადაც ჩატარდა მომსახურება</a:t>
            </a:r>
          </a:p>
          <a:p>
            <a:r>
              <a:rPr lang="ka-GE" dirty="0"/>
              <a:t>ეს მეთოდი არის სტაციონარების მაღალეფექტურობის წახალისების წახალისებისთვის კარგი (ეფექტურობისთვის დამატებითი ანაზღაურების საშუალებით)</a:t>
            </a:r>
          </a:p>
          <a:p>
            <a:pPr marL="109728" indent="0">
              <a:buNone/>
            </a:pPr>
            <a:endParaRPr lang="en-US" dirty="0"/>
          </a:p>
        </p:txBody>
      </p:sp>
      <p:sp>
        <p:nvSpPr>
          <p:cNvPr id="3" name="Title 2">
            <a:extLst>
              <a:ext uri="{FF2B5EF4-FFF2-40B4-BE49-F238E27FC236}">
                <a16:creationId xmlns:a16="http://schemas.microsoft.com/office/drawing/2014/main" id="{B2929888-E723-7448-A830-47457370B050}"/>
              </a:ext>
            </a:extLst>
          </p:cNvPr>
          <p:cNvSpPr>
            <a:spLocks noGrp="1"/>
          </p:cNvSpPr>
          <p:nvPr>
            <p:ph type="title"/>
          </p:nvPr>
        </p:nvSpPr>
        <p:spPr/>
        <p:txBody>
          <a:bodyPr>
            <a:normAutofit fontScale="90000"/>
          </a:bodyPr>
          <a:lstStyle/>
          <a:p>
            <a:r>
              <a:rPr lang="ka-GE" dirty="0"/>
              <a:t>შესაძლებლობის მოდელი (</a:t>
            </a:r>
            <a:r>
              <a:rPr lang="en-US" dirty="0">
                <a:effectLst/>
              </a:rPr>
              <a:t>Opportunity Model</a:t>
            </a:r>
            <a:r>
              <a:rPr lang="ka-GE" dirty="0">
                <a:effectLst/>
              </a:rPr>
              <a:t>)</a:t>
            </a:r>
            <a:endParaRPr lang="en-US" dirty="0"/>
          </a:p>
        </p:txBody>
      </p:sp>
    </p:spTree>
    <p:extLst>
      <p:ext uri="{BB962C8B-B14F-4D97-AF65-F5344CB8AC3E}">
        <p14:creationId xmlns:p14="http://schemas.microsoft.com/office/powerpoint/2010/main" val="37641760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CA354C-59C0-9443-B8B5-D00EE662FE33}"/>
              </a:ext>
            </a:extLst>
          </p:cNvPr>
          <p:cNvSpPr>
            <a:spLocks noGrp="1"/>
          </p:cNvSpPr>
          <p:nvPr>
            <p:ph idx="1"/>
          </p:nvPr>
        </p:nvSpPr>
        <p:spPr/>
        <p:txBody>
          <a:bodyPr>
            <a:normAutofit fontScale="92500"/>
          </a:bodyPr>
          <a:lstStyle/>
          <a:p>
            <a:r>
              <a:rPr lang="ka-GE" dirty="0"/>
              <a:t>გავზომოთ დაცემა და დაცემა დაზიანებით</a:t>
            </a:r>
          </a:p>
          <a:p>
            <a:r>
              <a:rPr lang="ka-GE" dirty="0"/>
              <a:t>1) პაციენტის დაცემა = წაქცეული პაციენტების რაოდენობა საანგარიშგებო თვეში / პაციენტთა სრული რაოდენობიდან საანგარიშგებო თვეში *100</a:t>
            </a:r>
          </a:p>
          <a:p>
            <a:r>
              <a:rPr lang="ka-GE" dirty="0"/>
              <a:t>2) დაცემული პაიცენტების რაოდენობა 1000 პაციენტზე დღეებზე</a:t>
            </a:r>
          </a:p>
          <a:p>
            <a:r>
              <a:rPr lang="ka-GE" dirty="0"/>
              <a:t>3) დაცემებს შორის დღეების რაოდენობა</a:t>
            </a:r>
            <a:endParaRPr lang="en-US" dirty="0"/>
          </a:p>
          <a:p>
            <a:r>
              <a:rPr lang="ka-GE" dirty="0"/>
              <a:t>პირველი-ორის გასაზომად საჭიროა პაციენტთა გამოკითხვა/აღწერა, მესამე იოლია</a:t>
            </a:r>
          </a:p>
        </p:txBody>
      </p:sp>
      <p:sp>
        <p:nvSpPr>
          <p:cNvPr id="3" name="Title 2">
            <a:extLst>
              <a:ext uri="{FF2B5EF4-FFF2-40B4-BE49-F238E27FC236}">
                <a16:creationId xmlns:a16="http://schemas.microsoft.com/office/drawing/2014/main" id="{C9C4ECED-96A3-DC43-B41B-8F210B46E340}"/>
              </a:ext>
            </a:extLst>
          </p:cNvPr>
          <p:cNvSpPr>
            <a:spLocks noGrp="1"/>
          </p:cNvSpPr>
          <p:nvPr>
            <p:ph type="title"/>
          </p:nvPr>
        </p:nvSpPr>
        <p:spPr/>
        <p:txBody>
          <a:bodyPr/>
          <a:lstStyle/>
          <a:p>
            <a:r>
              <a:rPr lang="ka-GE" dirty="0"/>
              <a:t>შემთხვევის განხილვა</a:t>
            </a:r>
            <a:endParaRPr lang="en-US" dirty="0"/>
          </a:p>
        </p:txBody>
      </p:sp>
    </p:spTree>
    <p:extLst>
      <p:ext uri="{BB962C8B-B14F-4D97-AF65-F5344CB8AC3E}">
        <p14:creationId xmlns:p14="http://schemas.microsoft.com/office/powerpoint/2010/main" val="33079245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CA9705-5D51-294A-BE8B-2430BD382166}"/>
              </a:ext>
            </a:extLst>
          </p:cNvPr>
          <p:cNvSpPr>
            <a:spLocks noGrp="1"/>
          </p:cNvSpPr>
          <p:nvPr>
            <p:ph idx="1"/>
          </p:nvPr>
        </p:nvSpPr>
        <p:spPr/>
        <p:txBody>
          <a:bodyPr>
            <a:normAutofit fontScale="85000" lnSpcReduction="10000"/>
          </a:bodyPr>
          <a:lstStyle/>
          <a:p>
            <a:r>
              <a:rPr lang="ka-GE" b="1" dirty="0">
                <a:solidFill>
                  <a:srgbClr val="C00000"/>
                </a:solidFill>
              </a:rPr>
              <a:t>ფორმატული შეფასება </a:t>
            </a:r>
            <a:r>
              <a:rPr lang="ka-GE" dirty="0"/>
              <a:t>- რუტინულად ხდება პროგრამის ქმედებებთან დაკავშირებული მონაცემების შესწავლა, რაც უზრუნველყოფს მუდმივ უკუკავშირს პროგრამის კომპონენტებზე, როგორ მუშაობს და სად ჭირდება ჩარევა</a:t>
            </a:r>
          </a:p>
          <a:p>
            <a:r>
              <a:rPr lang="ka-GE" dirty="0"/>
              <a:t> შეფასებისთვის გამოიყენება დაშბორდები</a:t>
            </a:r>
          </a:p>
          <a:p>
            <a:r>
              <a:rPr lang="ka-GE" dirty="0"/>
              <a:t>გამოიყენება ხარისხის გაუმჯობესების თვალყურისდევნებისთვის</a:t>
            </a:r>
          </a:p>
          <a:p>
            <a:r>
              <a:rPr lang="ka-GE" dirty="0"/>
              <a:t>მაგ. დაშბორდების გამოყენება კრიტიკული მომსახურებების დეპარტამენტში ნათლად წარმოაჩენს ყოველთვიურად ვენტილაცია ასოცირებული პნევმონიებით გართულებულ შემთხვევებს</a:t>
            </a:r>
          </a:p>
        </p:txBody>
      </p:sp>
      <p:sp>
        <p:nvSpPr>
          <p:cNvPr id="3" name="Title 2">
            <a:extLst>
              <a:ext uri="{FF2B5EF4-FFF2-40B4-BE49-F238E27FC236}">
                <a16:creationId xmlns:a16="http://schemas.microsoft.com/office/drawing/2014/main" id="{B2AAA342-88EA-2249-A9F6-8D857222E2B5}"/>
              </a:ext>
            </a:extLst>
          </p:cNvPr>
          <p:cNvSpPr>
            <a:spLocks noGrp="1"/>
          </p:cNvSpPr>
          <p:nvPr>
            <p:ph type="title"/>
          </p:nvPr>
        </p:nvSpPr>
        <p:spPr/>
        <p:txBody>
          <a:bodyPr/>
          <a:lstStyle/>
          <a:p>
            <a:r>
              <a:rPr lang="ka-GE" dirty="0"/>
              <a:t>პროგრამის შეფასება</a:t>
            </a:r>
            <a:endParaRPr lang="en-US" dirty="0"/>
          </a:p>
        </p:txBody>
      </p:sp>
    </p:spTree>
    <p:extLst>
      <p:ext uri="{BB962C8B-B14F-4D97-AF65-F5344CB8AC3E}">
        <p14:creationId xmlns:p14="http://schemas.microsoft.com/office/powerpoint/2010/main" val="27559807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E0260A-D29E-7A48-B6EE-8D706F676FAA}"/>
              </a:ext>
            </a:extLst>
          </p:cNvPr>
          <p:cNvSpPr>
            <a:spLocks noGrp="1"/>
          </p:cNvSpPr>
          <p:nvPr>
            <p:ph idx="1"/>
          </p:nvPr>
        </p:nvSpPr>
        <p:spPr/>
        <p:txBody>
          <a:bodyPr>
            <a:normAutofit fontScale="92500"/>
          </a:bodyPr>
          <a:lstStyle/>
          <a:p>
            <a:r>
              <a:rPr lang="ka-GE" b="1" dirty="0">
                <a:solidFill>
                  <a:srgbClr val="C00000"/>
                </a:solidFill>
              </a:rPr>
              <a:t>შემაჯამებელი შეფასება </a:t>
            </a:r>
            <a:r>
              <a:rPr lang="ka-GE" dirty="0"/>
              <a:t>- უფრო იშვიათად ტარდება, ვიდრე ფორმატული შეფასება, როგორ წესი წელიწადში ერთხელ</a:t>
            </a:r>
          </a:p>
          <a:p>
            <a:r>
              <a:rPr lang="ka-GE" dirty="0"/>
              <a:t>შეფასება ფოკუსირებულია ხარისხის გაუმჯობესების პროგრამების შედეგების გაზომვასა და შეფასებაზე</a:t>
            </a:r>
          </a:p>
          <a:p>
            <a:r>
              <a:rPr lang="ka-GE" dirty="0"/>
              <a:t>შეფასების ინფორმაცია გამოიყენება გადაწვეტილების მისაღებად, როგორიცაა საჭიროა უფრო მეტი ადამიანური რესურსი თუ მაღი განათლკების ამაღლება ვინც უკვე მუშაობს თუ საჭიროა მათტან უფრო კარგი კომუნიკაცია</a:t>
            </a:r>
            <a:endParaRPr lang="en-US" dirty="0"/>
          </a:p>
        </p:txBody>
      </p:sp>
      <p:sp>
        <p:nvSpPr>
          <p:cNvPr id="3" name="Title 2">
            <a:extLst>
              <a:ext uri="{FF2B5EF4-FFF2-40B4-BE49-F238E27FC236}">
                <a16:creationId xmlns:a16="http://schemas.microsoft.com/office/drawing/2014/main" id="{F2DAEA5B-0207-1F4C-8E34-282D0D96653C}"/>
              </a:ext>
            </a:extLst>
          </p:cNvPr>
          <p:cNvSpPr>
            <a:spLocks noGrp="1"/>
          </p:cNvSpPr>
          <p:nvPr>
            <p:ph type="title"/>
          </p:nvPr>
        </p:nvSpPr>
        <p:spPr/>
        <p:txBody>
          <a:bodyPr/>
          <a:lstStyle/>
          <a:p>
            <a:r>
              <a:rPr lang="ka-GE" dirty="0"/>
              <a:t>პროგრამის შეფასება </a:t>
            </a:r>
            <a:endParaRPr lang="en-US" dirty="0"/>
          </a:p>
        </p:txBody>
      </p:sp>
    </p:spTree>
    <p:extLst>
      <p:ext uri="{BB962C8B-B14F-4D97-AF65-F5344CB8AC3E}">
        <p14:creationId xmlns:p14="http://schemas.microsoft.com/office/powerpoint/2010/main" val="3169653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229600" cy="4525963"/>
          </a:xfrm>
        </p:spPr>
        <p:txBody>
          <a:bodyPr>
            <a:noAutofit/>
          </a:bodyPr>
          <a:lstStyle/>
          <a:p>
            <a:r>
              <a:rPr lang="ka-GE" sz="2400" dirty="0"/>
              <a:t>გამოიყენება:</a:t>
            </a:r>
          </a:p>
          <a:p>
            <a:pPr lvl="1"/>
            <a:r>
              <a:rPr lang="ka-GE" sz="2400" dirty="0"/>
              <a:t>პროცესის ქრონოლოგიური აღწერისთვის</a:t>
            </a:r>
            <a:endParaRPr lang="en-US" sz="2400" dirty="0"/>
          </a:p>
          <a:p>
            <a:pPr lvl="1"/>
            <a:r>
              <a:rPr lang="ka-GE" sz="2400" dirty="0"/>
              <a:t>ხარისხის რუტინული შემოწმებისთვის </a:t>
            </a:r>
          </a:p>
          <a:p>
            <a:pPr lvl="1"/>
            <a:r>
              <a:rPr lang="ka-GE" sz="2400" dirty="0"/>
              <a:t>პროცესის ცვალებადობის კონტოლისა და ანალიზისთვის - სტაბილურია და პროგნოზირებადი თუ არასტაბილური და არაპროგნოზირებადია პროცესი</a:t>
            </a:r>
          </a:p>
          <a:p>
            <a:r>
              <a:rPr lang="ka-GE" sz="2400" dirty="0"/>
              <a:t>საკონტროლო დიაგრამა არის მონაცემთა დინამიური წარმოდგენა</a:t>
            </a:r>
          </a:p>
          <a:p>
            <a:endParaRPr lang="en-US" sz="2400" dirty="0"/>
          </a:p>
        </p:txBody>
      </p:sp>
      <p:sp>
        <p:nvSpPr>
          <p:cNvPr id="3" name="Title 2"/>
          <p:cNvSpPr>
            <a:spLocks noGrp="1"/>
          </p:cNvSpPr>
          <p:nvPr>
            <p:ph type="title"/>
          </p:nvPr>
        </p:nvSpPr>
        <p:spPr>
          <a:xfrm>
            <a:off x="457200" y="152400"/>
            <a:ext cx="8229600" cy="1143000"/>
          </a:xfrm>
        </p:spPr>
        <p:txBody>
          <a:bodyPr/>
          <a:lstStyle/>
          <a:p>
            <a:r>
              <a:rPr lang="ka-GE" dirty="0"/>
              <a:t>საკონტროლო დიაგრამა</a:t>
            </a:r>
            <a:r>
              <a:rPr lang="en-US" dirty="0"/>
              <a:t> (1)</a:t>
            </a:r>
          </a:p>
        </p:txBody>
      </p:sp>
    </p:spTree>
    <p:extLst>
      <p:ext uri="{BB962C8B-B14F-4D97-AF65-F5344CB8AC3E}">
        <p14:creationId xmlns:p14="http://schemas.microsoft.com/office/powerpoint/2010/main" val="855297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ka-GE" dirty="0"/>
              <a:t>აჩვენებს დასაკვირვებელი ვარიაციის შედეგებს ჩვეულებრივი ან სპეციალური მიზეზით</a:t>
            </a:r>
          </a:p>
          <a:p>
            <a:r>
              <a:rPr lang="ka-GE" dirty="0"/>
              <a:t>თუ არსებობს სპეციალური მიზეზები მენეჯერებმა უნდა შეისწავლონ და მოახდინონ მისი ელიმინაცია პროცესის შეუცვლელად</a:t>
            </a:r>
          </a:p>
          <a:p>
            <a:r>
              <a:rPr lang="ka-GE" dirty="0"/>
              <a:t>თუ არის ჩვეულებრივი მიზეზი, პროცესის ცვლილების დაგეგმვა აუცილებელია </a:t>
            </a:r>
          </a:p>
          <a:p>
            <a:r>
              <a:rPr lang="ka-GE" dirty="0"/>
              <a:t> საკონტროლი დიაგრამა აჩვენებს რამდენად ეფექტური იყო ცვლილება</a:t>
            </a:r>
            <a:endParaRPr lang="en-US" dirty="0"/>
          </a:p>
        </p:txBody>
      </p:sp>
      <p:sp>
        <p:nvSpPr>
          <p:cNvPr id="3" name="Title 2"/>
          <p:cNvSpPr>
            <a:spLocks noGrp="1"/>
          </p:cNvSpPr>
          <p:nvPr>
            <p:ph type="title"/>
          </p:nvPr>
        </p:nvSpPr>
        <p:spPr/>
        <p:txBody>
          <a:bodyPr/>
          <a:lstStyle/>
          <a:p>
            <a:r>
              <a:rPr lang="ka-GE" dirty="0"/>
              <a:t>საკონტროლო დიაგრამა</a:t>
            </a:r>
            <a:r>
              <a:rPr lang="en-US" dirty="0"/>
              <a:t> (2)</a:t>
            </a:r>
          </a:p>
        </p:txBody>
      </p:sp>
    </p:spTree>
    <p:extLst>
      <p:ext uri="{BB962C8B-B14F-4D97-AF65-F5344CB8AC3E}">
        <p14:creationId xmlns:p14="http://schemas.microsoft.com/office/powerpoint/2010/main" val="110953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305800" cy="5105400"/>
          </a:xfrm>
        </p:spPr>
        <p:txBody>
          <a:bodyPr>
            <a:normAutofit fontScale="77500" lnSpcReduction="20000"/>
          </a:bodyPr>
          <a:lstStyle/>
          <a:p>
            <a:r>
              <a:rPr lang="ka-GE" dirty="0"/>
              <a:t>პროცესის გაზომა და მონიტორინგი ხდება ვერტიკალურ ღერძზე</a:t>
            </a:r>
          </a:p>
          <a:p>
            <a:r>
              <a:rPr lang="ka-GE" dirty="0"/>
              <a:t>პროცესის საკონტროლო ლიმიტი საშუალო ართმეტიკული ან რანგი</a:t>
            </a:r>
            <a:endParaRPr lang="en-US" dirty="0"/>
          </a:p>
          <a:p>
            <a:r>
              <a:rPr lang="ka-GE" dirty="0"/>
              <a:t>დიაგრამას აქვს ზედა და ქვედა საკონტროლი ლიმიტი</a:t>
            </a:r>
          </a:p>
          <a:p>
            <a:r>
              <a:rPr lang="ka-GE" b="1" dirty="0">
                <a:solidFill>
                  <a:srgbClr val="C00000"/>
                </a:solidFill>
              </a:rPr>
              <a:t>საკონტროლი ლიმიტები აღწერს პროცესის ვარიაბელობას დროის შუალედში და საზოგადოდ არის სამი სტანდარტული გადახრა (ან სიგმა)</a:t>
            </a:r>
            <a:endParaRPr lang="en-US" b="1" dirty="0">
              <a:solidFill>
                <a:srgbClr val="C00000"/>
              </a:solidFill>
            </a:endParaRPr>
          </a:p>
          <a:p>
            <a:r>
              <a:rPr lang="ka-GE" dirty="0"/>
              <a:t>ამავე დროს განაწილების სანდოობის ინტერვალი განსაზღვრავს სანდოობის დონეს, რომ მოცემული წერტილი განსხვავდება საშუალო ქულებისგან, ანუ არის „აუტლაიერი“</a:t>
            </a:r>
          </a:p>
          <a:p>
            <a:r>
              <a:rPr lang="ka-GE" dirty="0"/>
              <a:t>ლიმიტების გარეთ მოხვედრილი მონაცემები ნიშნავს, რომ პროცესი მნიშვნელოვნად შეიცვალა</a:t>
            </a:r>
          </a:p>
          <a:p>
            <a:r>
              <a:rPr lang="ka-GE" dirty="0"/>
              <a:t>ამ წერტილებს ჰქვიათ სპეციალური მიზეზები და არა აუტლაიერები</a:t>
            </a:r>
          </a:p>
        </p:txBody>
      </p:sp>
      <p:sp>
        <p:nvSpPr>
          <p:cNvPr id="3" name="Title 2"/>
          <p:cNvSpPr>
            <a:spLocks noGrp="1"/>
          </p:cNvSpPr>
          <p:nvPr>
            <p:ph type="title"/>
          </p:nvPr>
        </p:nvSpPr>
        <p:spPr>
          <a:xfrm>
            <a:off x="457200" y="0"/>
            <a:ext cx="8229600" cy="1143000"/>
          </a:xfrm>
        </p:spPr>
        <p:txBody>
          <a:bodyPr/>
          <a:lstStyle/>
          <a:p>
            <a:r>
              <a:rPr lang="ka-GE" dirty="0"/>
              <a:t>საკონტროლო დიაგრამა</a:t>
            </a:r>
            <a:r>
              <a:rPr lang="en-US" dirty="0"/>
              <a:t> (3)</a:t>
            </a:r>
          </a:p>
        </p:txBody>
      </p:sp>
    </p:spTree>
    <p:extLst>
      <p:ext uri="{BB962C8B-B14F-4D97-AF65-F5344CB8AC3E}">
        <p14:creationId xmlns:p14="http://schemas.microsoft.com/office/powerpoint/2010/main" val="3965189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1990</TotalTime>
  <Words>2474</Words>
  <Application>Microsoft Macintosh PowerPoint</Application>
  <PresentationFormat>On-screen Show (4:3)</PresentationFormat>
  <Paragraphs>572</Paragraphs>
  <Slides>67</Slides>
  <Notes>7</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67</vt:i4>
      </vt:variant>
    </vt:vector>
  </HeadingPairs>
  <TitlesOfParts>
    <vt:vector size="83" baseType="lpstr">
      <vt:lpstr>AcadNusx</vt:lpstr>
      <vt:lpstr>Arial</vt:lpstr>
      <vt:lpstr>Arial Black</vt:lpstr>
      <vt:lpstr>Arial Rounded MT Bold</vt:lpstr>
      <vt:lpstr>Calibri</vt:lpstr>
      <vt:lpstr>Cambria Math</vt:lpstr>
      <vt:lpstr>Lucida Sans Unicode</vt:lpstr>
      <vt:lpstr>Sylfaen</vt:lpstr>
      <vt:lpstr>Symbol</vt:lpstr>
      <vt:lpstr>Times New Roman</vt:lpstr>
      <vt:lpstr>Verdana</vt:lpstr>
      <vt:lpstr>Webdings</vt:lpstr>
      <vt:lpstr>Wingdings</vt:lpstr>
      <vt:lpstr>Wingdings 2</vt:lpstr>
      <vt:lpstr>Wingdings 3</vt:lpstr>
      <vt:lpstr>Concourse</vt:lpstr>
      <vt:lpstr>ხარისხის გასაზომი ბაზისური ინსტრუმენტები N5</vt:lpstr>
      <vt:lpstr>ხარისხის გასაზომი ბაზისური ინსტრუმენტები</vt:lpstr>
      <vt:lpstr>ტრენდების საზომი</vt:lpstr>
      <vt:lpstr>სიცოცხლის მოსალოდნელი ხანგრძლივობა</vt:lpstr>
      <vt:lpstr>საკონტროლო დიაგრამა</vt:lpstr>
      <vt:lpstr>საკონტროლო გრაფიკები</vt:lpstr>
      <vt:lpstr>საკონტროლო დიაგრამა (1)</vt:lpstr>
      <vt:lpstr>საკონტროლო დიაგრამა (2)</vt:lpstr>
      <vt:lpstr>საკონტროლო დიაგრამა (3)</vt:lpstr>
      <vt:lpstr>PowerPoint Presentation</vt:lpstr>
      <vt:lpstr>მიზეზ-შედეგობრივი (Fishbone) დიაგრამა</vt:lpstr>
      <vt:lpstr>„თევზის ფხის“ 4 ინფორმაციული ბლოკი</vt:lpstr>
      <vt:lpstr>PowerPoint Presentation</vt:lpstr>
      <vt:lpstr>ნოზოკომური პნევმონიის შესაძლო მიზეზების თევზის ძვლის დიაგრამა</vt:lpstr>
      <vt:lpstr>ჰისტოგრამა</vt:lpstr>
      <vt:lpstr>ჰისტოგრამა (1)</vt:lpstr>
      <vt:lpstr>ჰისტოგრამა (2)</vt:lpstr>
      <vt:lpstr>პარეტოს დიაგრამა</vt:lpstr>
      <vt:lpstr>პარეტოს დიაგრამა</vt:lpstr>
      <vt:lpstr>პარეტოს დიაგრამა</vt:lpstr>
      <vt:lpstr>გაბნევის დიაგრამა</vt:lpstr>
      <vt:lpstr>საკონტროლო ფურცელი</vt:lpstr>
      <vt:lpstr>PowerPoint Presentation</vt:lpstr>
      <vt:lpstr>PowerPoint Presentation</vt:lpstr>
      <vt:lpstr>ინდიკატორი</vt:lpstr>
      <vt:lpstr>ინდიკატორი</vt:lpstr>
      <vt:lpstr>ინდიკატორის ვალიდურობა</vt:lpstr>
      <vt:lpstr>ინდიკატორის შემუშავება/ანალიზი</vt:lpstr>
      <vt:lpstr>სტანდარტების შემუშავება</vt:lpstr>
      <vt:lpstr>სტანდარტების შემუშავება</vt:lpstr>
      <vt:lpstr>საბაზისო გაზომვა</vt:lpstr>
      <vt:lpstr>მდრდადი განვითარების მე-3 მიზანი</vt:lpstr>
      <vt:lpstr>PowerPoint Presentation</vt:lpstr>
      <vt:lpstr>PowerPoint Presentation</vt:lpstr>
      <vt:lpstr>ექიმთა შემფასებელი კრიტერიუმები</vt:lpstr>
      <vt:lpstr>ადამიანური რესურსების შეფასების ინდიკატორები</vt:lpstr>
      <vt:lpstr>PowerPoint Presentation</vt:lpstr>
      <vt:lpstr>მოსახლეობის პროფესიულად აქტიური ექიმებით და ექთნებით უზრუნველყოფის მაჩვენებლები, საქართველო</vt:lpstr>
      <vt:lpstr>ექთნების რაოდენობის ექიმების რაოდენობასთან შეფარდება, საქართველო</vt:lpstr>
      <vt:lpstr>ინფრასტრუქტურის, აპარატურის შეფასების კერიტერიუმები</vt:lpstr>
      <vt:lpstr>ინფრასტრუქტურის შეფასების ინდიკატორები</vt:lpstr>
      <vt:lpstr>PowerPoint Presentation</vt:lpstr>
      <vt:lpstr>პროცესის შეფასების კრიტერიუმები</vt:lpstr>
      <vt:lpstr>პროცესის შეფასების ინდიკატორები</vt:lpstr>
      <vt:lpstr>PowerPoint Presentation</vt:lpstr>
      <vt:lpstr>მაგალითი</vt:lpstr>
      <vt:lpstr>მაგალითი</vt:lpstr>
      <vt:lpstr>შედეგის შეფასების კრიტერიუმები</vt:lpstr>
      <vt:lpstr>შედეგის ინდიკატორები</vt:lpstr>
      <vt:lpstr>PowerPoint Presentation</vt:lpstr>
      <vt:lpstr>სიკვდილიანობა, საქართველო</vt:lpstr>
      <vt:lpstr>მიმართვათა რაოდენობა 1 სულ მოსახლეზე, საქართველო</vt:lpstr>
      <vt:lpstr>მკვდრადშობადობის მაჩვენებელი 1000 დაბადებულზე, საქართველო</vt:lpstr>
      <vt:lpstr>ამბულატორიულ დახმარებაზე სენსიტიური ინდიკატოები</vt:lpstr>
      <vt:lpstr>პაციენტის უსაფრთხოება</vt:lpstr>
      <vt:lpstr>ხელმისაწვდომობა და სამართლიანობა</vt:lpstr>
      <vt:lpstr>იმუნიზაციით მოცვა (%), საქართველო</vt:lpstr>
      <vt:lpstr>კიბოს ახალი შემთხვევების განაწილება სტადიების მიხედვით (%), საქართველო, 2015-2016 </vt:lpstr>
      <vt:lpstr>ორსულობის პირველ ტრიმესტრში ანტენატალურ მეთვალყურეობაზე აყვანილ ორსულთა წილი (%)</vt:lpstr>
      <vt:lpstr>წამლების მოხმარება</vt:lpstr>
      <vt:lpstr>პრევენციის ინდოკატორები</vt:lpstr>
      <vt:lpstr>PowerPoint Presentation</vt:lpstr>
      <vt:lpstr>ხარისხის საზომების ინტერპრეტაცია</vt:lpstr>
      <vt:lpstr>შესაძლებლობის მოდელი (Opportunity Model)</vt:lpstr>
      <vt:lpstr>შემთხვევის განხილვა</vt:lpstr>
      <vt:lpstr>პროგრამის შეფასება</vt:lpstr>
      <vt:lpstr>პროგრამის შეფასება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სამედიცინო მომსახურების ხარისხის შეფასება და მართვა N1</dc:title>
  <dc:creator>keti</dc:creator>
  <cp:lastModifiedBy>Microsoft Office User</cp:lastModifiedBy>
  <cp:revision>204</cp:revision>
  <dcterms:created xsi:type="dcterms:W3CDTF">2014-10-17T21:43:49Z</dcterms:created>
  <dcterms:modified xsi:type="dcterms:W3CDTF">2020-04-25T14:41:16Z</dcterms:modified>
</cp:coreProperties>
</file>